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0" r:id="rId4"/>
    <p:sldMasterId id="214748372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Lst>
  <p:sldSz cy="5143500" cx="9144000"/>
  <p:notesSz cx="6858000" cy="9144000"/>
  <p:embeddedFontLst>
    <p:embeddedFont>
      <p:font typeface="Proxima Nova"/>
      <p:regular r:id="rId114"/>
      <p:bold r:id="rId115"/>
      <p:italic r:id="rId116"/>
      <p:boldItalic r:id="rId117"/>
    </p:embeddedFont>
    <p:embeddedFont>
      <p:font typeface="Oswald"/>
      <p:regular r:id="rId118"/>
      <p:bold r:id="rId1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424626C-F5A3-4C84-AF0E-E83021F879A7}">
  <a:tblStyle styleId="{6424626C-F5A3-4C84-AF0E-E83021F879A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Oswald-regular.fntdata"/><Relationship Id="rId117" Type="http://schemas.openxmlformats.org/officeDocument/2006/relationships/font" Target="fonts/ProximaNova-boldItalic.fntdata"/><Relationship Id="rId116" Type="http://schemas.openxmlformats.org/officeDocument/2006/relationships/font" Target="fonts/ProximaNova-italic.fntdata"/><Relationship Id="rId115" Type="http://schemas.openxmlformats.org/officeDocument/2006/relationships/font" Target="fonts/ProximaNova-bold.fntdata"/><Relationship Id="rId119" Type="http://schemas.openxmlformats.org/officeDocument/2006/relationships/font" Target="fonts/Oswald-bold.fntdata"/><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ProximaNova-regular.fntdata"/><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8XnNJyUYH4ysSTz15CJx79qbUEFTYiYV/view?usp=sharing" TargetMode="Externa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kBERkGJqhY1JpcnbVbND6xJgtHJetrNJ/view?usp=sharing"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77a971b888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77a971b888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775b4935c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775b4935c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Lay out the three major models for how eCommerce can be done.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thinking about eCommerce today, there are three basic models:</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Direct to consumer, or DTC</a:t>
            </a:r>
            <a:r>
              <a:rPr lang="en">
                <a:solidFill>
                  <a:schemeClr val="dk1"/>
                </a:solidFill>
              </a:rPr>
              <a:t>: A brand sells products directly on its website (e.g., tide.com) and a customer can purchase via that website.</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eRetail</a:t>
            </a:r>
            <a:r>
              <a:rPr lang="en">
                <a:solidFill>
                  <a:schemeClr val="dk1"/>
                </a:solidFill>
              </a:rPr>
              <a:t>: A brand partners with a big-box retailer such as Target, Walmart, Macy’s, etc., to sell products through its eCommerce store. Customers purchase at target.com.</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Amazon</a:t>
            </a:r>
            <a:r>
              <a:rPr lang="en">
                <a:solidFill>
                  <a:schemeClr val="dk1"/>
                </a:solidFill>
              </a:rPr>
              <a:t>: The big name in eCommerce.</a:t>
            </a:r>
            <a:endParaRPr>
              <a:solidFill>
                <a:schemeClr val="dk1"/>
              </a:solidFill>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8" name="Shape 1798"/>
        <p:cNvGrpSpPr/>
        <p:nvPr/>
      </p:nvGrpSpPr>
      <p:grpSpPr>
        <a:xfrm>
          <a:off x="0" y="0"/>
          <a:ext cx="0" cy="0"/>
          <a:chOff x="0" y="0"/>
          <a:chExt cx="0" cy="0"/>
        </a:xfrm>
      </p:grpSpPr>
      <p:sp>
        <p:nvSpPr>
          <p:cNvPr id="1799" name="Google Shape;1799;g8602e3ca25_0_405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0" name="Google Shape;1800;g8602e3ca25_0_40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Share examples of winback emails.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Winback emails often may include an incentive to encourage customers to make a purchase.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Birchbox email is also very upfront about what’s going on: It knows the customer has churned and the customer may know it, too.</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Anthropologie email offers an incentive with a catch: Complete a survey so that the brand can better understand why this customer churned.</a:t>
            </a:r>
            <a:endParaRPr>
              <a:solidFill>
                <a:schemeClr val="dk1"/>
              </a:solidFill>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8" name="Shape 1808"/>
        <p:cNvGrpSpPr/>
        <p:nvPr/>
      </p:nvGrpSpPr>
      <p:grpSpPr>
        <a:xfrm>
          <a:off x="0" y="0"/>
          <a:ext cx="0" cy="0"/>
          <a:chOff x="0" y="0"/>
          <a:chExt cx="0" cy="0"/>
        </a:xfrm>
      </p:grpSpPr>
      <p:sp>
        <p:nvSpPr>
          <p:cNvPr id="1809" name="Google Shape;1809;g5303573729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0" name="Google Shape;1810;g5303573729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Share examples of winback emails.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 can also “incentivize” customers to come back by highlighting new or improved features since the last time they bought or interacted with your product.</a:t>
            </a:r>
            <a:endParaRPr>
              <a:solidFill>
                <a:schemeClr val="dk1"/>
              </a:solidFill>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7" name="Shape 1817"/>
        <p:cNvGrpSpPr/>
        <p:nvPr/>
      </p:nvGrpSpPr>
      <p:grpSpPr>
        <a:xfrm>
          <a:off x="0" y="0"/>
          <a:ext cx="0" cy="0"/>
          <a:chOff x="0" y="0"/>
          <a:chExt cx="0" cy="0"/>
        </a:xfrm>
      </p:grpSpPr>
      <p:sp>
        <p:nvSpPr>
          <p:cNvPr id="1818" name="Google Shape;1818;g8602e3ca25_0_4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8602e3ca25_0_4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Share examples of winback emails.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winback email like this one capitalizes on a refund, which may seem like a sign that a customer is churning or disengaging.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Using this opportunity to win back their business is a creative approach to this moment.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6" name="Shape 1826"/>
        <p:cNvGrpSpPr/>
        <p:nvPr/>
      </p:nvGrpSpPr>
      <p:grpSpPr>
        <a:xfrm>
          <a:off x="0" y="0"/>
          <a:ext cx="0" cy="0"/>
          <a:chOff x="0" y="0"/>
          <a:chExt cx="0" cy="0"/>
        </a:xfrm>
      </p:grpSpPr>
      <p:sp>
        <p:nvSpPr>
          <p:cNvPr id="1827" name="Google Shape;1827;g88769fd60b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8" name="Google Shape;1828;g88769fd60b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Lead a debrief around email campaigns.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a few students shout out answers.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highlight>
                  <a:srgbClr val="FFD966"/>
                </a:highlight>
              </a:rPr>
              <a:t>For Remote deliveries</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Students can come off mute to share responses or add their response in the Zoom chat.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g530357372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5" name="Google Shape;1835;g530357372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Demonstrate that reengagement can happen on platforms beyond email.</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We’ve focused heavily on email in this section, but other channels can drive customer engagement, too.</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Social media platforms are a powerful platform, as are retargeting ads and offers.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Personalization can take place on many platforms (including email, display ads, social) but is crucial when reengaging customers who have already shared information with you.</a:t>
            </a:r>
            <a:endParaRPr>
              <a:solidFill>
                <a:schemeClr val="dk1"/>
              </a:solidFill>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0" name="Shape 1840"/>
        <p:cNvGrpSpPr/>
        <p:nvPr/>
      </p:nvGrpSpPr>
      <p:grpSpPr>
        <a:xfrm>
          <a:off x="0" y="0"/>
          <a:ext cx="0" cy="0"/>
          <a:chOff x="0" y="0"/>
          <a:chExt cx="0" cy="0"/>
        </a:xfrm>
      </p:grpSpPr>
      <p:sp>
        <p:nvSpPr>
          <p:cNvPr id="1841" name="Google Shape;1841;g809e2e4786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2" name="Google Shape;1842;g809e2e4786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Wrap up the section and reinforce takeaways.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Check for understanding and see if students have additional questions on the material covered.</a:t>
            </a:r>
            <a:endParaRPr b="1">
              <a:solidFill>
                <a:schemeClr val="dk1"/>
              </a:solidFill>
            </a:endParaRPr>
          </a:p>
          <a:p>
            <a:pPr indent="0" lvl="0" marL="457200" rtl="0" algn="l">
              <a:spcBef>
                <a:spcPts val="0"/>
              </a:spcBef>
              <a:spcAft>
                <a:spcPts val="0"/>
              </a:spcAft>
              <a:buClr>
                <a:schemeClr val="dk1"/>
              </a:buClr>
              <a:buSzPts val="1100"/>
              <a:buFont typeface="Arial"/>
              <a:buNone/>
            </a:pPr>
            <a:r>
              <a:t/>
            </a:r>
            <a:endParaRPr b="1">
              <a:solidFill>
                <a:schemeClr val="dk1"/>
              </a:solidFill>
            </a:endParaRPr>
          </a:p>
          <a:p>
            <a:pPr indent="0" lvl="0" marL="457200" rtl="0" algn="l">
              <a:spcBef>
                <a:spcPts val="0"/>
              </a:spcBef>
              <a:spcAft>
                <a:spcPts val="0"/>
              </a:spcAft>
              <a:buNone/>
            </a:pPr>
            <a:r>
              <a:t/>
            </a:r>
            <a:endParaRPr b="1">
              <a:solidFill>
                <a:schemeClr val="dk1"/>
              </a:solidFill>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8" name="Shape 1848"/>
        <p:cNvGrpSpPr/>
        <p:nvPr/>
      </p:nvGrpSpPr>
      <p:grpSpPr>
        <a:xfrm>
          <a:off x="0" y="0"/>
          <a:ext cx="0" cy="0"/>
          <a:chOff x="0" y="0"/>
          <a:chExt cx="0" cy="0"/>
        </a:xfrm>
      </p:grpSpPr>
      <p:sp>
        <p:nvSpPr>
          <p:cNvPr id="1849" name="Google Shape;1849;g85fab71d2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0" name="Google Shape;1850;g85fab71d2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Reflect on how to apply what was discussed for each element of the eCommerce formula.</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At the beginning of class, we reflected on which components of the process we are strongest/weakest.</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Let’s return to those areas now that we’ve talked through best practices and tactics for each.</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Make notes on Post-its for how we can improve or build on that part of the formula. Bring your Post-its to the poster and place them on the element to which they’re related.</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For the debrief, have the group review the Post-its and call out any that stand out to them.</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Have a few volunteers read their Post-its to the class.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highlight>
                <a:srgbClr val="FFD966"/>
              </a:highlight>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highlight>
                  <a:srgbClr val="FFD966"/>
                </a:highlight>
              </a:rPr>
              <a:t>For Remote deliveries</a:t>
            </a:r>
            <a:r>
              <a:rPr lang="en">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Screenshot this slide and drop it in the Slack channel.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Have students thread their answers in Slack.</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g77a971b88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7" name="Google Shape;1867;g77a971b88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775b4935c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775b4935c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Provide a framework for how to think about each eCommerce model.</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SzPts val="1100"/>
              <a:buChar char="●"/>
            </a:pPr>
            <a:r>
              <a:rPr lang="en"/>
              <a:t>One way of looking at eCommerce models is to ground your thinking in consumer benefits and potential opportunities. </a:t>
            </a:r>
            <a:endParaRPr/>
          </a:p>
          <a:p>
            <a:pPr indent="-298450" lvl="0" marL="457200" rtl="0" algn="l">
              <a:spcBef>
                <a:spcPts val="0"/>
              </a:spcBef>
              <a:spcAft>
                <a:spcPts val="0"/>
              </a:spcAft>
              <a:buSzPts val="1100"/>
              <a:buChar char="●"/>
            </a:pPr>
            <a:r>
              <a:rPr lang="en"/>
              <a:t>You also need to weigh your concerns </a:t>
            </a:r>
            <a:r>
              <a:rPr i="1" lang="en"/>
              <a:t>as marketers</a:t>
            </a:r>
            <a:r>
              <a:rPr lang="en"/>
              <a:t> during this evaluation. </a:t>
            </a:r>
            <a:endParaRPr/>
          </a:p>
          <a:p>
            <a:pPr indent="-298450" lvl="0" marL="457200" rtl="0" algn="l">
              <a:spcBef>
                <a:spcPts val="0"/>
              </a:spcBef>
              <a:spcAft>
                <a:spcPts val="0"/>
              </a:spcAft>
              <a:buSzPts val="1100"/>
              <a:buChar char="●"/>
            </a:pPr>
            <a:r>
              <a:rPr lang="en"/>
              <a:t>Ultimately, you need to find your comfort zone.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94a0b7bd81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94a0b7bd81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Provide a framework for how to think about each eCommerce model.</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SzPts val="1100"/>
              <a:buChar char="●"/>
            </a:pPr>
            <a:r>
              <a:rPr lang="en"/>
              <a:t>One way of looking at eCommerce models is to ground your thinking in consumer benefits and potential opportunities. </a:t>
            </a:r>
            <a:endParaRPr/>
          </a:p>
          <a:p>
            <a:pPr indent="-298450" lvl="0" marL="457200" rtl="0" algn="l">
              <a:spcBef>
                <a:spcPts val="0"/>
              </a:spcBef>
              <a:spcAft>
                <a:spcPts val="0"/>
              </a:spcAft>
              <a:buSzPts val="1100"/>
              <a:buChar char="●"/>
            </a:pPr>
            <a:r>
              <a:rPr lang="en"/>
              <a:t>You also need to weigh your concerns </a:t>
            </a:r>
            <a:r>
              <a:rPr i="1" lang="en"/>
              <a:t>as marketers</a:t>
            </a:r>
            <a:r>
              <a:rPr lang="en"/>
              <a:t> during this evaluation. </a:t>
            </a:r>
            <a:endParaRPr/>
          </a:p>
          <a:p>
            <a:pPr indent="-298450" lvl="0" marL="457200" rtl="0" algn="l">
              <a:spcBef>
                <a:spcPts val="0"/>
              </a:spcBef>
              <a:spcAft>
                <a:spcPts val="0"/>
              </a:spcAft>
              <a:buSzPts val="1100"/>
              <a:buChar char="●"/>
            </a:pPr>
            <a:r>
              <a:rPr lang="en"/>
              <a:t>Ultimately, you need to find your comfort zone.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775b4935cd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775b4935cd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Consider the DTC model through the journey of a customer.</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SzPts val="1100"/>
              <a:buChar char="●"/>
            </a:pPr>
            <a:r>
              <a:rPr lang="en"/>
              <a:t>First touch: Facebook to Nike.</a:t>
            </a:r>
            <a:endParaRPr/>
          </a:p>
          <a:p>
            <a:pPr indent="-298450" lvl="0" marL="457200" rtl="0" algn="l">
              <a:spcBef>
                <a:spcPts val="0"/>
              </a:spcBef>
              <a:spcAft>
                <a:spcPts val="0"/>
              </a:spcAft>
              <a:buSzPts val="1100"/>
              <a:buChar char="●"/>
            </a:pPr>
            <a:r>
              <a:rPr lang="en"/>
              <a:t>Narrative: </a:t>
            </a:r>
            <a:endParaRPr/>
          </a:p>
          <a:p>
            <a:pPr indent="-298450" lvl="1" marL="914400" rtl="0" algn="l">
              <a:spcBef>
                <a:spcPts val="0"/>
              </a:spcBef>
              <a:spcAft>
                <a:spcPts val="0"/>
              </a:spcAft>
              <a:buSzPts val="1100"/>
              <a:buChar char="○"/>
            </a:pPr>
            <a:r>
              <a:rPr lang="en"/>
              <a:t>“Oh wow, I love that they’re so conscious about giving me options. And the filters actually work! There are customer reviews.”</a:t>
            </a:r>
            <a:endParaRPr/>
          </a:p>
          <a:p>
            <a:pPr indent="-298450" lvl="1" marL="914400" rtl="0" algn="l">
              <a:spcBef>
                <a:spcPts val="0"/>
              </a:spcBef>
              <a:spcAft>
                <a:spcPts val="0"/>
              </a:spcAft>
              <a:buSzPts val="1100"/>
              <a:buChar char="○"/>
            </a:pPr>
            <a:r>
              <a:rPr lang="en"/>
              <a:t>They have so many wide shoes in stock and those are so hard to find, that’s awesome.” “I like these ones on sale!” “They’re out of stock? That never happens on </a:t>
            </a:r>
            <a:r>
              <a:rPr b="1" lang="en"/>
              <a:t>Amazon…</a:t>
            </a:r>
            <a:r>
              <a:rPr lang="en"/>
              <a:t>”</a:t>
            </a:r>
            <a:endParaRPr/>
          </a:p>
          <a:p>
            <a:pPr indent="-298450" lvl="1" marL="914400" rtl="0" algn="l">
              <a:spcBef>
                <a:spcPts val="0"/>
              </a:spcBef>
              <a:spcAft>
                <a:spcPts val="0"/>
              </a:spcAft>
              <a:buSzPts val="1100"/>
              <a:buChar char="○"/>
            </a:pPr>
            <a:r>
              <a:rPr lang="en"/>
              <a:t>“That’s kind of annoying. </a:t>
            </a:r>
            <a:r>
              <a:rPr lang="en">
                <a:solidFill>
                  <a:schemeClr val="dk1"/>
                </a:solidFill>
              </a:rPr>
              <a:t>OK, I’ll try another pair. </a:t>
            </a:r>
            <a:r>
              <a:rPr lang="en"/>
              <a:t>Oh! These are cute for work, I’ll add them to my cart.”</a:t>
            </a:r>
            <a:endParaRPr/>
          </a:p>
          <a:p>
            <a:pPr indent="-298450" lvl="1" marL="914400" rtl="0" algn="l">
              <a:spcBef>
                <a:spcPts val="0"/>
              </a:spcBef>
              <a:spcAft>
                <a:spcPts val="0"/>
              </a:spcAft>
              <a:buSzPts val="1100"/>
              <a:buChar char="○"/>
            </a:pPr>
            <a:r>
              <a:rPr lang="en"/>
              <a:t>“I wonder if I can get them somewhere cheaper, though… Oh, here they are! Eek, eBay? I don’t know if they’re legit. What if they’re fake?”</a:t>
            </a:r>
            <a:endParaRPr/>
          </a:p>
          <a:p>
            <a:pPr indent="-298450" lvl="1" marL="914400" rtl="0" algn="l">
              <a:spcBef>
                <a:spcPts val="0"/>
              </a:spcBef>
              <a:spcAft>
                <a:spcPts val="0"/>
              </a:spcAft>
              <a:buSzPts val="1100"/>
              <a:buChar char="○"/>
            </a:pPr>
            <a:r>
              <a:rPr lang="en"/>
              <a:t>“I can always trust Nike.”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Click to build in each step of the journey.</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775b4935c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775b4935cd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Consider the DTC model through the journey of a customer.</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Narrative: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Filling in all my shipping and billing info takes forever. Macy’s already has that info.”</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“But I guess it’s worth it!”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 hate paying for shipping! But at least it’s fast.”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“The shoes are here! But they don’t quite fit perfectly…”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“That return was SO easy.”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Click to build in each step of the journey.</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94a0b7bd81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94a0b7bd81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Provide a framework for how to think about each eCommerce model.</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SzPts val="1100"/>
              <a:buChar char="●"/>
            </a:pPr>
            <a:r>
              <a:rPr lang="en"/>
              <a:t>One way of looking at eCommerce models is to ground your thinking in consumer benefits and potential opportunities. </a:t>
            </a:r>
            <a:endParaRPr/>
          </a:p>
          <a:p>
            <a:pPr indent="-298450" lvl="0" marL="457200" rtl="0" algn="l">
              <a:spcBef>
                <a:spcPts val="0"/>
              </a:spcBef>
              <a:spcAft>
                <a:spcPts val="0"/>
              </a:spcAft>
              <a:buSzPts val="1100"/>
              <a:buChar char="●"/>
            </a:pPr>
            <a:r>
              <a:rPr lang="en"/>
              <a:t>You also need to weigh your concerns </a:t>
            </a:r>
            <a:r>
              <a:rPr i="1" lang="en"/>
              <a:t>as marketers</a:t>
            </a:r>
            <a:r>
              <a:rPr lang="en"/>
              <a:t> during this evaluation. </a:t>
            </a:r>
            <a:endParaRPr/>
          </a:p>
          <a:p>
            <a:pPr indent="-298450" lvl="0" marL="457200" rtl="0" algn="l">
              <a:spcBef>
                <a:spcPts val="0"/>
              </a:spcBef>
              <a:spcAft>
                <a:spcPts val="0"/>
              </a:spcAft>
              <a:buSzPts val="1100"/>
              <a:buChar char="●"/>
            </a:pPr>
            <a:r>
              <a:rPr lang="en"/>
              <a:t>Ultimately, you need to find your comfort zone.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775b4935c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775b4935c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Consider the eRetail model through the journey of a customer.</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First touch: Customer navigates directly to retailer’s site.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Narrative: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 need shoes ASAP. Macy’s always has options.”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“But, sometimes there are just TOO many options.”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 see something I like. That will speed things up!”</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“And a promotion! My lucky day.”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 want reviews to see what other people actually think about the shoes and how they fit.”</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 couldn’t find any reviews, so I’ll just get two sizes and return one.”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“Pick up in-store! Convenient, don’t have to wait for shipping.”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Click to build in each step of the journey.</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94a0b7bd81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94a0b7bd81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Provide a framework for how to think about each eCommerce model.</a:t>
            </a:r>
            <a:endParaRPr>
              <a:solidFill>
                <a:schemeClr val="dk1"/>
              </a:solidFill>
            </a:endParaRPr>
          </a:p>
          <a:p>
            <a:pPr indent="0" lvl="0" marL="0" rtl="0" algn="l">
              <a:spcBef>
                <a:spcPts val="0"/>
              </a:spcBef>
              <a:spcAft>
                <a:spcPts val="0"/>
              </a:spcAft>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SzPts val="1100"/>
              <a:buChar char="●"/>
            </a:pPr>
            <a:r>
              <a:rPr lang="en"/>
              <a:t>One way of looking at eCommerce models is to ground your thinking in consumer benefits and potential opportunities. </a:t>
            </a:r>
            <a:endParaRPr/>
          </a:p>
          <a:p>
            <a:pPr indent="-298450" lvl="0" marL="457200" rtl="0" algn="l">
              <a:spcBef>
                <a:spcPts val="0"/>
              </a:spcBef>
              <a:spcAft>
                <a:spcPts val="0"/>
              </a:spcAft>
              <a:buSzPts val="1100"/>
              <a:buChar char="●"/>
            </a:pPr>
            <a:r>
              <a:rPr lang="en"/>
              <a:t>You also need to weigh your concerns </a:t>
            </a:r>
            <a:r>
              <a:rPr i="1" lang="en"/>
              <a:t>as marketers</a:t>
            </a:r>
            <a:r>
              <a:rPr lang="en"/>
              <a:t> during this evaluation. </a:t>
            </a:r>
            <a:endParaRPr/>
          </a:p>
          <a:p>
            <a:pPr indent="-298450" lvl="0" marL="457200" rtl="0" algn="l">
              <a:spcBef>
                <a:spcPts val="0"/>
              </a:spcBef>
              <a:spcAft>
                <a:spcPts val="0"/>
              </a:spcAft>
              <a:buSzPts val="1100"/>
              <a:buChar char="●"/>
            </a:pPr>
            <a:r>
              <a:rPr lang="en"/>
              <a:t>Ultimately, you need to find your comfort zone.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775b4935cd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775b4935cd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Consider the Amazon model through the journey of a customer.</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First touch: Ad on Amazon.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Narrative: </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“Those shoes are great! And what a great price!”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“But who’s selling them? It doesn’t seem like it’s Nike or even Amazon...”</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“I’m suspicious of this listing. Let me search on Amazon to see what other options they might have.”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“Not a bad price, and with Prime everything is so convenient!”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Click to build in each step of the journey.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5303573729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5303573729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7779de3c3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7779de3c3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823d32e8e7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823d32e8e7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 H</a:t>
            </a:r>
            <a:r>
              <a:rPr lang="en">
                <a:solidFill>
                  <a:schemeClr val="dk1"/>
                </a:solidFill>
              </a:rPr>
              <a:t>ave students apply what they learned about each eCommerce model to their own brand.</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Remind students to note their responses. They’ll be asked to share out with the class in the debrief.</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To debrief, create a space on the whiteboard for each model.</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Invite volunteers to share what their group discussed about each model and record the answers on the board.</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b="1" lang="en">
                <a:solidFill>
                  <a:schemeClr val="dk1"/>
                </a:solidFill>
              </a:rPr>
              <a:t>Reference</a:t>
            </a:r>
            <a:r>
              <a:rPr lang="en">
                <a:solidFill>
                  <a:schemeClr val="dk1"/>
                </a:solidFill>
              </a:rPr>
              <a:t>: </a:t>
            </a:r>
            <a:r>
              <a:rPr lang="en" u="sng">
                <a:solidFill>
                  <a:schemeClr val="hlink"/>
                </a:solidFill>
                <a:hlinkClick r:id="rId2"/>
              </a:rPr>
              <a:t>worksheet</a:t>
            </a:r>
            <a:r>
              <a:rPr lang="en">
                <a:solidFill>
                  <a:schemeClr val="dk1"/>
                </a:solidFill>
              </a:rPr>
              <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highlight>
                  <a:srgbClr val="FFD966"/>
                </a:highlight>
              </a:rPr>
              <a:t>For Remote deliveries</a:t>
            </a:r>
            <a:r>
              <a:rPr lang="en">
                <a:solidFill>
                  <a:schemeClr val="dk1"/>
                </a:solidFill>
              </a:rPr>
              <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highlight>
                <a:srgbClr val="FFD966"/>
              </a:highlight>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Screenshot this slide and drop it in the Slack channel.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At the 60-second mark, send a message to all rooms: “Start to wrap up your discussions. Rooms will close in one minute!”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Add a Slack message with each of the three eCommerce models (each model in a separate message).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Have students thread their responses about each model and use responses to start the debrief.</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775b4935cd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775b4935cd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a:t>
            </a:r>
            <a:r>
              <a:rPr b="1" lang="en"/>
              <a:t>: </a:t>
            </a:r>
            <a:r>
              <a:rPr lang="en"/>
              <a:t>Dissect the eCommerce formula. </a:t>
            </a:r>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For any eCommerce model, the basic elements of success don’t change.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 get to revenue in eCommerce, traffic, conversions, and average order value are critical.</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94a0b7bd81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94a0b7bd81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 </a:t>
            </a:r>
            <a:r>
              <a:rPr lang="en"/>
              <a:t>Dissect the eCommerce formula. </a:t>
            </a:r>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For any eCommerce model, the basic elements of success don’t change.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To get to revenue in eCommerce, traffic, conversions, and average order value are critical.</a:t>
            </a:r>
            <a:endParaRPr>
              <a:solidFill>
                <a:schemeClr val="dk1"/>
              </a:solidFill>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8595f6f5e3_1_10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8595f6f5e3_1_108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Dissect the eCommerce formula. </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And finally, for real business results, we want to get to customer lifetime value.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can multiply profit by churn rate (i.e., how often we lose customers) and retention rate (i.e., how long we keep customers) to get to lifetime value.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Really calculating out lifetime value is a complicated process that is very specific to any business model. We don’t have time to get to it today.</a:t>
            </a:r>
            <a:endParaRPr>
              <a:solidFill>
                <a:schemeClr val="dk1"/>
              </a:solidFill>
            </a:endParaRPr>
          </a:p>
          <a:p>
            <a:pPr indent="-298450" lvl="0" marL="457200" rtl="0" algn="l">
              <a:spcBef>
                <a:spcPts val="0"/>
              </a:spcBef>
              <a:spcAft>
                <a:spcPts val="0"/>
              </a:spcAft>
              <a:buClr>
                <a:schemeClr val="dk1"/>
              </a:buClr>
              <a:buSzPts val="1100"/>
              <a:buChar char="●"/>
            </a:pPr>
            <a:r>
              <a:rPr lang="en"/>
              <a:t>Customer lifetime value</a:t>
            </a:r>
            <a:r>
              <a:rPr lang="en"/>
              <a:t> versus customer acquisition cost is the fundamental premise of an eCommerce business.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530357372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530357372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85fab71d2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85fab71d2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Have students reflect on the parts of the formula in which they have the most room to grow.</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We are going to focus on these elements of the eCommerce formulas in today’s class.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To get started, let’s reflect on which of these we are doing well with and which we can improve.</a:t>
            </a:r>
            <a:endParaRPr>
              <a:solidFill>
                <a:schemeClr val="dk1"/>
              </a:solidFill>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For the debrief, observe where green and red dots are clustering.</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Ask participants why those areas are strong/weak today.</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b="1" lang="en">
                <a:solidFill>
                  <a:schemeClr val="dk1"/>
                </a:solidFill>
              </a:rPr>
              <a:t>Reference</a:t>
            </a:r>
            <a:r>
              <a:rPr lang="en">
                <a:solidFill>
                  <a:schemeClr val="dk1"/>
                </a:solidFill>
              </a:rPr>
              <a:t>: </a:t>
            </a:r>
            <a:r>
              <a:rPr lang="en" u="sng">
                <a:solidFill>
                  <a:schemeClr val="hlink"/>
                </a:solidFill>
                <a:hlinkClick r:id="rId2"/>
              </a:rPr>
              <a:t>poster</a:t>
            </a:r>
            <a:r>
              <a:rPr lang="en">
                <a:solidFill>
                  <a:schemeClr val="dk1"/>
                </a:solidFill>
              </a:rPr>
              <a: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highlight>
                  <a:srgbClr val="FFD966"/>
                </a:highlight>
              </a:rPr>
              <a:t>For Remote deliveries</a:t>
            </a:r>
            <a:r>
              <a:rPr lang="en">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Have students use the Zoom annotate function to indicate which elements are working well and which aren’t:</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b="1" lang="en">
                <a:solidFill>
                  <a:schemeClr val="dk1"/>
                </a:solidFill>
              </a:rPr>
              <a:t>Star:</a:t>
            </a:r>
            <a:r>
              <a:rPr lang="en">
                <a:solidFill>
                  <a:schemeClr val="dk1"/>
                </a:solidFill>
              </a:rPr>
              <a:t> Strongest.</a:t>
            </a:r>
            <a:endParaRPr>
              <a:solidFill>
                <a:schemeClr val="dk1"/>
              </a:solidFill>
            </a:endParaRPr>
          </a:p>
          <a:p>
            <a:pPr indent="-298450" lvl="1" marL="914400" rtl="0" algn="l">
              <a:lnSpc>
                <a:spcPct val="100000"/>
              </a:lnSpc>
              <a:spcBef>
                <a:spcPts val="0"/>
              </a:spcBef>
              <a:spcAft>
                <a:spcPts val="0"/>
              </a:spcAft>
              <a:buClr>
                <a:schemeClr val="dk1"/>
              </a:buClr>
              <a:buSzPts val="1100"/>
              <a:buChar char="○"/>
            </a:pPr>
            <a:r>
              <a:rPr b="1" lang="en">
                <a:solidFill>
                  <a:schemeClr val="dk1"/>
                </a:solidFill>
              </a:rPr>
              <a:t>X:</a:t>
            </a:r>
            <a:r>
              <a:rPr lang="en">
                <a:solidFill>
                  <a:schemeClr val="dk1"/>
                </a:solidFill>
              </a:rPr>
              <a:t> Weakest.</a:t>
            </a:r>
            <a:endParaRPr>
              <a:solidFill>
                <a:schemeClr val="dk1"/>
              </a:solidFill>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7779de3c39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7779de3c39_0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a:t>
            </a:r>
            <a:r>
              <a:rPr lang="en">
                <a:solidFill>
                  <a:schemeClr val="dk1"/>
                </a:solidFill>
              </a:rPr>
              <a:t>Wrap up the section and reinforce takeaways.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Check for understanding and see if students have additional questions on the material covered.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45720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775b4935cd_0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775b4935cd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Duration: </a:t>
            </a:r>
            <a:r>
              <a:rPr lang="en"/>
              <a:t>90 minutes</a:t>
            </a:r>
            <a:endParaRPr/>
          </a:p>
          <a:p>
            <a:pPr indent="0" lvl="0" marL="0" rtl="0" algn="l">
              <a:spcBef>
                <a:spcPts val="0"/>
              </a:spcBef>
              <a:spcAft>
                <a:spcPts val="0"/>
              </a:spcAft>
              <a:buNone/>
            </a:pPr>
            <a:r>
              <a:t/>
            </a:r>
            <a:endParaRPr b="1"/>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809e2e478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809e2e478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Share the expressed learning goals with students.</a:t>
            </a:r>
            <a:endParaRPr>
              <a:solidFill>
                <a:schemeClr val="dk1"/>
              </a:solidFill>
            </a:endParaRPr>
          </a:p>
          <a:p>
            <a:pPr indent="0" lvl="0" marL="0" rtl="0" algn="l">
              <a:spcBef>
                <a:spcPts val="0"/>
              </a:spcBef>
              <a:spcAft>
                <a:spcPts val="0"/>
              </a:spcAft>
              <a:buNone/>
            </a:pPr>
            <a:r>
              <a:t/>
            </a:r>
            <a:endParaRPr b="1">
              <a:solidFill>
                <a:schemeClr val="dk1"/>
              </a:solidFill>
              <a:highlight>
                <a:srgbClr val="FFDD00"/>
              </a:highlight>
            </a:endParaRPr>
          </a:p>
          <a:p>
            <a:pPr indent="0" lvl="0" marL="0" rtl="0" algn="l">
              <a:spcBef>
                <a:spcPts val="0"/>
              </a:spcBef>
              <a:spcAft>
                <a:spcPts val="0"/>
              </a:spcAft>
              <a:buNone/>
            </a:pPr>
            <a:r>
              <a:rPr b="1" lang="en">
                <a:solidFill>
                  <a:schemeClr val="dk1"/>
                </a:solidFill>
                <a:highlight>
                  <a:srgbClr val="FFDD00"/>
                </a:highlight>
              </a:rPr>
              <a:t>For Remote deliveries</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Capture a screenshot of this slide and drop it in the class Slack channel.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809e2e478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809e2e478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Introduce the two channels for this section.</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rPr b="1" lang="en"/>
              <a:t>TALKING POINTS:</a:t>
            </a:r>
            <a:endParaRPr b="1"/>
          </a:p>
          <a:p>
            <a:pPr indent="0" lvl="0" marL="0" rtl="0" algn="l">
              <a:spcBef>
                <a:spcPts val="0"/>
              </a:spcBef>
              <a:spcAft>
                <a:spcPts val="0"/>
              </a:spcAft>
              <a:buNone/>
            </a:pPr>
            <a:r>
              <a:t/>
            </a:r>
            <a:endParaRPr b="1"/>
          </a:p>
          <a:p>
            <a:pPr indent="-298450" lvl="0" marL="457200" rtl="0" algn="l">
              <a:spcBef>
                <a:spcPts val="0"/>
              </a:spcBef>
              <a:spcAft>
                <a:spcPts val="0"/>
              </a:spcAft>
              <a:buSzPts val="1100"/>
              <a:buChar char="●"/>
            </a:pPr>
            <a:r>
              <a:rPr lang="en"/>
              <a:t>When we think about driving traffic to an eCommerce platform, whether it’s DTC or eRetail, paid social and search engine marketing are the key players.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TEACHING TIPS: </a:t>
            </a:r>
            <a:br>
              <a:rPr b="1" lang="en"/>
            </a:br>
            <a:endParaRPr b="1"/>
          </a:p>
          <a:p>
            <a:pPr indent="-298450" lvl="0" marL="457200" rtl="0" algn="l">
              <a:spcBef>
                <a:spcPts val="0"/>
              </a:spcBef>
              <a:spcAft>
                <a:spcPts val="0"/>
              </a:spcAft>
              <a:buSzPts val="1100"/>
              <a:buChar char="●"/>
            </a:pPr>
            <a:r>
              <a:rPr lang="en"/>
              <a:t>Note that Amazon is its own ecosystem and ways of driving traffic.</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5303573729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5303573729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88769fd6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88769fd6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Explain why paid social and search are so critical to eCommerce.</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Why did we pick these two channels? These are a few of the reasons they are so critical to eCommerce success.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br>
              <a:rPr b="1" lang="en">
                <a:solidFill>
                  <a:schemeClr val="dk1"/>
                </a:solidFill>
              </a:rPr>
            </a:b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Note that we aren’t going to do a deep dive into either of these channels or get super technical.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Rather, we want to level-set on key terms and understand how these channels can serve to drive eCommerce traffic.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8595f6f5e3_1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8595f6f5e3_1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Introduce paid social.</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We’ll start with an overview of paid social.</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8595f6f5e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8595f6f5e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Explain why we’re focusing on paid instead of organic social.</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Organic social is basically dead. It’s all happening in paid social these days.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Organic social simply doesn’t have reach, especially not the reach you need to be driving traffic to an eCommerce site.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8595f6f5e3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8595f6f5e3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 </a:t>
            </a:r>
            <a:r>
              <a:rPr lang="en"/>
              <a:t>Tie paid social tactics back to eCommerce traffic.</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TALKING POINTS:</a:t>
            </a:r>
            <a:endParaRPr b="1"/>
          </a:p>
          <a:p>
            <a:pPr indent="0" lvl="0" marL="0" rtl="0" algn="l">
              <a:spcBef>
                <a:spcPts val="0"/>
              </a:spcBef>
              <a:spcAft>
                <a:spcPts val="0"/>
              </a:spcAft>
              <a:buClr>
                <a:schemeClr val="dk1"/>
              </a:buClr>
              <a:buSzPts val="1100"/>
              <a:buFont typeface="Arial"/>
              <a:buNone/>
            </a:pPr>
            <a:r>
              <a:t/>
            </a:r>
            <a:endParaRPr b="1"/>
          </a:p>
          <a:p>
            <a:pPr indent="-298450" lvl="0" marL="457200" rtl="0" algn="l">
              <a:spcBef>
                <a:spcPts val="0"/>
              </a:spcBef>
              <a:spcAft>
                <a:spcPts val="0"/>
              </a:spcAft>
              <a:buSzPts val="1100"/>
              <a:buChar char="●"/>
            </a:pPr>
            <a:r>
              <a:rPr lang="en"/>
              <a:t>Paid social is all about reaching the right audiences.</a:t>
            </a:r>
            <a:endParaRPr/>
          </a:p>
          <a:p>
            <a:pPr indent="-298450" lvl="0" marL="457200" rtl="0" algn="l">
              <a:spcBef>
                <a:spcPts val="0"/>
              </a:spcBef>
              <a:spcAft>
                <a:spcPts val="0"/>
              </a:spcAft>
              <a:buSzPts val="1100"/>
              <a:buChar char="●"/>
            </a:pPr>
            <a:r>
              <a:rPr lang="en"/>
              <a:t>For the audiences we are trying to create, we need to be specific. </a:t>
            </a:r>
            <a:endParaRPr/>
          </a:p>
          <a:p>
            <a:pPr indent="-298450" lvl="0" marL="457200" rtl="0" algn="l">
              <a:spcBef>
                <a:spcPts val="0"/>
              </a:spcBef>
              <a:spcAft>
                <a:spcPts val="0"/>
              </a:spcAft>
              <a:buSzPts val="1100"/>
              <a:buChar char="●"/>
            </a:pPr>
            <a:r>
              <a:rPr lang="en"/>
              <a:t>We will be leveraging that specificity to create more relevant ads and target people who are more likely to use our products. </a:t>
            </a:r>
            <a:endParaRPr/>
          </a:p>
          <a:p>
            <a:pPr indent="-298450" lvl="0" marL="457200" rtl="0" algn="l">
              <a:spcBef>
                <a:spcPts val="0"/>
              </a:spcBef>
              <a:spcAft>
                <a:spcPts val="0"/>
              </a:spcAft>
              <a:buSzPts val="1100"/>
              <a:buChar char="●"/>
            </a:pPr>
            <a:r>
              <a:rPr lang="en"/>
              <a:t>Typically, larger companies only focus on audience segments of millions of individuals. For effective and targeted paid social media campaigns, we want to create audiences of between 10,000 and 250,000 individuals.</a:t>
            </a:r>
            <a:endParaRPr/>
          </a:p>
          <a:p>
            <a:pPr indent="-298450" lvl="0" marL="457200" rtl="0" algn="l">
              <a:spcBef>
                <a:spcPts val="0"/>
              </a:spcBef>
              <a:spcAft>
                <a:spcPts val="0"/>
              </a:spcAft>
              <a:buSzPts val="1100"/>
              <a:buChar char="●"/>
            </a:pPr>
            <a:r>
              <a:rPr lang="en"/>
              <a:t>If we have first-party customer email lists, those will be critical for using Lookalike and Custom Audiences on Facebook, Instagram, and others.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8595f6f5e3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8595f6f5e3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a:t>
            </a:r>
            <a:r>
              <a:rPr lang="en">
                <a:solidFill>
                  <a:schemeClr val="dk1"/>
                </a:solidFill>
              </a:rPr>
              <a:t> </a:t>
            </a:r>
            <a:r>
              <a:rPr lang="en">
                <a:solidFill>
                  <a:schemeClr val="dk1"/>
                </a:solidFill>
              </a:rPr>
              <a:t>Demonstrate the importance of testing and refining audience segments.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r>
              <a:rPr b="1" lang="en">
                <a:solidFill>
                  <a:schemeClr val="dk1"/>
                </a:solidFill>
              </a:rPr>
              <a:t>:</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we have a hunch that patio people are a good audience segment and it works, we can then segment further into the home furniture segments.</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8595f6f5e3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8595f6f5e3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Visually demonstrate how segments can be too broad or too specific and show how to strike the right balance.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If we just look at moms ages 21–34, we have 600,000 people in our potential audience pool.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But if we get too specific, we’re too targeted and there aren’t enough people to reach for our message.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Striking the right balance (in this case, people interested in adventure or festivals) gives us a good audience size for our campaign.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8595f6f5e3_1_100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8595f6f5e3_1_100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Explore how paid social can be tailored to specific audiences for maximum impact.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SzPts val="1100"/>
              <a:buChar char="●"/>
            </a:pPr>
            <a:r>
              <a:rPr lang="en"/>
              <a:t>Here are three variations on the same creative for fitness tracker, Whoop, with the same offer. </a:t>
            </a:r>
            <a:endParaRPr/>
          </a:p>
          <a:p>
            <a:pPr indent="-298450" lvl="0" marL="457200" rtl="0" algn="l">
              <a:spcBef>
                <a:spcPts val="0"/>
              </a:spcBef>
              <a:spcAft>
                <a:spcPts val="0"/>
              </a:spcAft>
              <a:buSzPts val="1100"/>
              <a:buChar char="●"/>
            </a:pPr>
            <a:r>
              <a:rPr lang="en"/>
              <a:t>The segment revolves around road cycling with sub-segments within that. </a:t>
            </a:r>
            <a:endParaRPr/>
          </a:p>
          <a:p>
            <a:pPr indent="-298450" lvl="0" marL="457200" rtl="0" algn="l">
              <a:spcBef>
                <a:spcPts val="0"/>
              </a:spcBef>
              <a:spcAft>
                <a:spcPts val="0"/>
              </a:spcAft>
              <a:buClr>
                <a:schemeClr val="dk1"/>
              </a:buClr>
              <a:buSzPts val="1100"/>
              <a:buChar char="●"/>
            </a:pPr>
            <a:r>
              <a:rPr lang="en">
                <a:solidFill>
                  <a:schemeClr val="dk1"/>
                </a:solidFill>
              </a:rPr>
              <a:t>These audience segments revolve around marital status, preferences, education level, device and platform, and much more, as opposed to just demographics.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audience segment for the campaign is 100–150K people within a specific age range, road cycling interests, who are married and of a certain education level, gender, and other demographics.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8595f6f5e3_1_10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8595f6f5e3_1_10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a:t>
            </a:r>
            <a:r>
              <a:rPr lang="en">
                <a:solidFill>
                  <a:schemeClr val="dk1"/>
                </a:solidFill>
              </a:rPr>
              <a:t> Explore how paid social can be tailored to specific audiences for maximum impact.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 </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Here is a Facebook Audience Insight segment that reflects targeting for the ads we just looked at, based on how men interested in road cycling tend to index.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These audience segments revolve around marital status, preferences, education level, device and platform, and much more, as opposed to just demographics.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audience segment for the campaign is 100–150K people within a specific age range, road cycling interests, who are married and of a certain education level, gender, and other demographics.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8595f6f5e3_1_10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8595f6f5e3_1_10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Share best practices for effective paid social for eCommerce.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Here are some best practices and tips to keep in mind when using paid social campaigns to drive eCommerce traffic.</a:t>
            </a:r>
            <a:endParaRPr/>
          </a:p>
          <a:p>
            <a:pPr indent="-298450" lvl="0" marL="457200" rtl="0" algn="l">
              <a:spcBef>
                <a:spcPts val="0"/>
              </a:spcBef>
              <a:spcAft>
                <a:spcPts val="0"/>
              </a:spcAft>
              <a:buSzPts val="1100"/>
              <a:buChar char="●"/>
            </a:pPr>
            <a:r>
              <a:rPr lang="en"/>
              <a:t>For metrics such as CAC, CPC, and others, you can usually find benchmarks from the social platform depending on the type of client and business.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775b4935cd_0_1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775b4935cd_0_1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Introduce paid social.</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Next, we’ll dive into search.</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3dd4fa9b7e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3dd4fa9b7e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8" name="Shape 1108"/>
        <p:cNvGrpSpPr/>
        <p:nvPr/>
      </p:nvGrpSpPr>
      <p:grpSpPr>
        <a:xfrm>
          <a:off x="0" y="0"/>
          <a:ext cx="0" cy="0"/>
          <a:chOff x="0" y="0"/>
          <a:chExt cx="0" cy="0"/>
        </a:xfrm>
      </p:grpSpPr>
      <p:sp>
        <p:nvSpPr>
          <p:cNvPr id="1109" name="Google Shape;1109;g8595f6f5e3_1_4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0" name="Google Shape;1110;g8595f6f5e3_1_4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Show the clear difference between paid and organic results.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Show the audience the difference between SEM and SEO, or paid and organic.</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Consider a live demo here: Google a certain product or brand name and look at the paid and organic results.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8595f6f5e3_1_2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8595f6f5e3_1_2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a:t>
            </a:r>
            <a:r>
              <a:rPr b="1" lang="en"/>
              <a:t>: </a:t>
            </a:r>
            <a:r>
              <a:rPr lang="en"/>
              <a:t>Explain why both</a:t>
            </a:r>
            <a:r>
              <a:rPr lang="en"/>
              <a:t> SEO and PPC are necessary in eCommerce.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Paid and organic search together help you own the search engine results page (SERP).</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Everyone knows that scrolling to the bottom half of results (much less beyond Page 1) rarely happens.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Paid and organic together increase the likelihood of clicks to your site, even if competitors come in or search algorithm processes change.</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8a19b2a7fe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8a19b2a7fe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Identify the different types of search intent.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Let’s look at search from the customer perspective for a moment.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people search, there are generally three things they’re looking for. These three categories are known as “intent.”</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Navigationa</a:t>
            </a:r>
            <a:r>
              <a:rPr lang="en">
                <a:solidFill>
                  <a:schemeClr val="dk1"/>
                </a:solidFill>
              </a:rPr>
              <a:t>l: Not just directions but looking to get to a specific webpage.</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Informational:</a:t>
            </a:r>
            <a:r>
              <a:rPr lang="en">
                <a:solidFill>
                  <a:schemeClr val="dk1"/>
                </a:solidFill>
              </a:rPr>
              <a:t> Need an answer to a question.</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Transactional</a:t>
            </a:r>
            <a:r>
              <a:rPr lang="en">
                <a:solidFill>
                  <a:schemeClr val="dk1"/>
                </a:solidFill>
              </a:rPr>
              <a:t>: Searching in order to buy something.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 might think that transactional is the only type of search that’s really relevant for eCommerce, but informational and navigational are also important for driving traffic.</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Can anyone explain why?</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8595f6f5e3_1_10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8595f6f5e3_1_10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a:t>
            </a:r>
            <a:r>
              <a:rPr b="1" lang="en"/>
              <a:t> </a:t>
            </a:r>
            <a:r>
              <a:rPr lang="en"/>
              <a:t>Discuss keyword research and why it is important.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TALKING POINTS:</a:t>
            </a:r>
            <a:endParaRPr b="1"/>
          </a:p>
          <a:p>
            <a:pPr indent="0" lvl="0" marL="0" rtl="0" algn="l">
              <a:spcBef>
                <a:spcPts val="0"/>
              </a:spcBef>
              <a:spcAft>
                <a:spcPts val="0"/>
              </a:spcAft>
              <a:buClr>
                <a:schemeClr val="dk1"/>
              </a:buClr>
              <a:buSzPts val="1100"/>
              <a:buFont typeface="Arial"/>
              <a:buNone/>
            </a:pPr>
            <a:r>
              <a:t/>
            </a:r>
            <a:endParaRPr b="1"/>
          </a:p>
          <a:p>
            <a:pPr indent="-298450" lvl="0" marL="457200" rtl="0" algn="l">
              <a:spcBef>
                <a:spcPts val="0"/>
              </a:spcBef>
              <a:spcAft>
                <a:spcPts val="0"/>
              </a:spcAft>
              <a:buSzPts val="1100"/>
              <a:buChar char="●"/>
            </a:pPr>
            <a:r>
              <a:rPr lang="en"/>
              <a:t>Keyword research is not a mystery; it’s very powerful for influencing current and future content. </a:t>
            </a:r>
            <a:endParaRPr/>
          </a:p>
          <a:p>
            <a:pPr indent="-298450" lvl="0" marL="457200" rtl="0" algn="l">
              <a:spcBef>
                <a:spcPts val="0"/>
              </a:spcBef>
              <a:spcAft>
                <a:spcPts val="0"/>
              </a:spcAft>
              <a:buSzPts val="1100"/>
              <a:buChar char="●"/>
            </a:pPr>
            <a:r>
              <a:rPr lang="en"/>
              <a:t>It’s a great source of data to help you understand you consumer, improve your content, and prioritize content</a:t>
            </a:r>
            <a:r>
              <a:rPr i="1" lang="en"/>
              <a:t>.</a:t>
            </a:r>
            <a:endParaRPr i="1"/>
          </a:p>
          <a:p>
            <a:pPr indent="-298450" lvl="0" marL="457200" rtl="0" algn="l">
              <a:spcBef>
                <a:spcPts val="0"/>
              </a:spcBef>
              <a:spcAft>
                <a:spcPts val="0"/>
              </a:spcAft>
              <a:buSzPts val="1100"/>
              <a:buChar char="●"/>
            </a:pPr>
            <a:r>
              <a:rPr b="1" lang="en"/>
              <a:t>Understand the consumer mindset: </a:t>
            </a:r>
            <a:r>
              <a:rPr lang="en"/>
              <a:t>Discover what people are actually searching for and understand consumer behavior online.</a:t>
            </a:r>
            <a:endParaRPr/>
          </a:p>
          <a:p>
            <a:pPr indent="-298450" lvl="0" marL="457200" rtl="0" algn="l">
              <a:spcBef>
                <a:spcPts val="0"/>
              </a:spcBef>
              <a:spcAft>
                <a:spcPts val="0"/>
              </a:spcAft>
              <a:buSzPts val="1100"/>
              <a:buChar char="●"/>
            </a:pPr>
            <a:r>
              <a:rPr b="1" lang="en"/>
              <a:t>Improve your content:</a:t>
            </a:r>
            <a:r>
              <a:rPr b="1" lang="en"/>
              <a:t> </a:t>
            </a:r>
            <a:r>
              <a:rPr lang="en"/>
              <a:t>Set a new standard for content quality and direct your content creation efforts based on what people are looking for.</a:t>
            </a:r>
            <a:endParaRPr/>
          </a:p>
          <a:p>
            <a:pPr indent="-298450" lvl="0" marL="457200" rtl="0" algn="l">
              <a:spcBef>
                <a:spcPts val="0"/>
              </a:spcBef>
              <a:spcAft>
                <a:spcPts val="0"/>
              </a:spcAft>
              <a:buSzPts val="1100"/>
              <a:buChar char="●"/>
            </a:pPr>
            <a:r>
              <a:rPr b="1" lang="en"/>
              <a:t>Prioritize and predict: </a:t>
            </a:r>
            <a:r>
              <a:rPr lang="en"/>
              <a:t>Prioritize opportunities based on relevance, intent, volume, competition, and trends. Predict the future.</a:t>
            </a:r>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8595f6f5e3_1_8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8595f6f5e3_1_8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Introduce how to categorize types of keywords.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Rather than explaining each term, a</a:t>
            </a:r>
            <a:r>
              <a:rPr lang="en">
                <a:solidFill>
                  <a:schemeClr val="dk1"/>
                </a:solidFill>
              </a:rPr>
              <a:t>sk students to define brand versus non-brand keywords and short-tail versus long-tail keywords.</a:t>
            </a:r>
            <a:endParaRPr>
              <a:solidFill>
                <a:schemeClr val="dk1"/>
              </a:solidFil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5303573729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5303573729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rPr>
              <a:t>Purpose:</a:t>
            </a:r>
            <a:r>
              <a:rPr lang="en">
                <a:solidFill>
                  <a:schemeClr val="dk1"/>
                </a:solidFill>
              </a:rPr>
              <a:t> Get students to apply the types of keywords framework to their own business.</a:t>
            </a:r>
            <a:endParaRPr>
              <a:solidFill>
                <a:schemeClr val="dk1"/>
              </a:solidFill>
            </a:endParaRPr>
          </a:p>
          <a:p>
            <a:pPr indent="0" lvl="0" marL="0" rtl="0" algn="l">
              <a:lnSpc>
                <a:spcPct val="100000"/>
              </a:lnSpc>
              <a:spcBef>
                <a:spcPts val="0"/>
              </a:spcBef>
              <a:spcAft>
                <a:spcPts val="0"/>
              </a:spcAft>
              <a:buNone/>
            </a:pPr>
            <a:r>
              <a:t/>
            </a:r>
            <a:endParaRPr b="1">
              <a:solidFill>
                <a:schemeClr val="dk1"/>
              </a:solidFill>
            </a:endParaRPr>
          </a:p>
          <a:p>
            <a:pPr indent="0" lvl="0" marL="0" rtl="0" algn="l">
              <a:lnSpc>
                <a:spcPct val="100000"/>
              </a:lnSpc>
              <a:spcBef>
                <a:spcPts val="0"/>
              </a:spcBef>
              <a:spcAft>
                <a:spcPts val="0"/>
              </a:spcAft>
              <a:buNone/>
            </a:pPr>
            <a:r>
              <a:rPr b="1" lang="en">
                <a:solidFill>
                  <a:schemeClr val="dk1"/>
                </a:solidFill>
              </a:rPr>
              <a:t>TEACHING TIPS:</a:t>
            </a:r>
            <a:endParaRPr b="1">
              <a:solidFill>
                <a:schemeClr val="dk1"/>
              </a:solidFill>
            </a:endParaRPr>
          </a:p>
          <a:p>
            <a:pPr indent="0" lvl="0" marL="0" rtl="0" algn="l">
              <a:lnSpc>
                <a:spcPct val="100000"/>
              </a:lnSpc>
              <a:spcBef>
                <a:spcPts val="0"/>
              </a:spcBef>
              <a:spcAft>
                <a:spcPts val="0"/>
              </a:spcAft>
              <a:buNone/>
            </a:pPr>
            <a:r>
              <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Have a few students shout out answers for each category. Record their answers on a whiteboard or flipchart.</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b="1" lang="en">
                <a:solidFill>
                  <a:schemeClr val="dk1"/>
                </a:solidFill>
                <a:highlight>
                  <a:srgbClr val="FFD966"/>
                </a:highlight>
              </a:rPr>
              <a:t>For Remote deliveries</a:t>
            </a:r>
            <a:r>
              <a:rPr lang="en">
                <a:solidFill>
                  <a:schemeClr val="dk1"/>
                </a:solidFill>
              </a:rPr>
              <a:t>: </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Screenshot this slide and drop it in the Slack channel. Have students thread their answers.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Alternatively, have students add their answers in the Zoom chat.</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Alternatively, have students use Zoom Annotate to write out their answers in a text box next to the appropriate puzzle piece.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8a19b2a7fe_1_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90" name="Google Shape;1190;g8a19b2a7fe_1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a:solidFill>
                  <a:schemeClr val="dk1"/>
                </a:solidFill>
              </a:rPr>
              <a:t>Purpose</a:t>
            </a:r>
            <a:r>
              <a:rPr b="1" lang="en">
                <a:solidFill>
                  <a:schemeClr val="dk1"/>
                </a:solidFill>
              </a:rPr>
              <a:t>: </a:t>
            </a:r>
            <a:r>
              <a:rPr lang="en">
                <a:solidFill>
                  <a:schemeClr val="dk1"/>
                </a:solidFill>
              </a:rPr>
              <a:t>Correlate keyword intent and conversion rate.</a:t>
            </a:r>
            <a:endParaRPr>
              <a:solidFill>
                <a:schemeClr val="dk1"/>
              </a:solidFill>
            </a:endParaRPr>
          </a:p>
          <a:p>
            <a:pPr indent="0" lvl="0" marL="0" marR="0" rtl="0" algn="l">
              <a:lnSpc>
                <a:spcPct val="100000"/>
              </a:lnSpc>
              <a:spcBef>
                <a:spcPts val="1000"/>
              </a:spcBef>
              <a:spcAft>
                <a:spcPts val="0"/>
              </a:spcAft>
              <a:buNone/>
            </a:pPr>
            <a:r>
              <a:rPr b="1" lang="en">
                <a:solidFill>
                  <a:schemeClr val="dk1"/>
                </a:solidFill>
              </a:rPr>
              <a:t>TALKING POINTS</a:t>
            </a:r>
            <a:r>
              <a:rPr b="1" lang="en">
                <a:solidFill>
                  <a:schemeClr val="dk1"/>
                </a:solidFill>
              </a:rPr>
              <a:t>:</a:t>
            </a:r>
            <a:endParaRPr b="1">
              <a:solidFill>
                <a:schemeClr val="dk1"/>
              </a:solidFill>
            </a:endParaRPr>
          </a:p>
          <a:p>
            <a:pPr indent="-298450" lvl="0" marL="457200" marR="0" rtl="0" algn="l">
              <a:lnSpc>
                <a:spcPct val="100000"/>
              </a:lnSpc>
              <a:spcBef>
                <a:spcPts val="1000"/>
              </a:spcBef>
              <a:spcAft>
                <a:spcPts val="0"/>
              </a:spcAft>
              <a:buClr>
                <a:schemeClr val="dk1"/>
              </a:buClr>
              <a:buSzPts val="1100"/>
              <a:buFont typeface="Arial"/>
              <a:buChar char="●"/>
            </a:pPr>
            <a:r>
              <a:rPr lang="en">
                <a:solidFill>
                  <a:schemeClr val="dk1"/>
                </a:solidFill>
              </a:rPr>
              <a:t>Branded keywords generally have higher conversion rates and higher intent, or higher likelihood that the person is looking for something specific to your brand and will take some type of action. </a:t>
            </a:r>
            <a:endParaRPr>
              <a:solidFill>
                <a:schemeClr val="dk1"/>
              </a:solidFill>
            </a:endParaRPr>
          </a:p>
          <a:p>
            <a:pPr indent="-298450" lvl="1" marL="914400" marR="0" rtl="0" algn="l">
              <a:lnSpc>
                <a:spcPct val="100000"/>
              </a:lnSpc>
              <a:spcBef>
                <a:spcPts val="0"/>
              </a:spcBef>
              <a:spcAft>
                <a:spcPts val="0"/>
              </a:spcAft>
              <a:buClr>
                <a:schemeClr val="dk1"/>
              </a:buClr>
              <a:buSzPts val="1100"/>
              <a:buFont typeface="Arial"/>
              <a:buChar char="○"/>
            </a:pPr>
            <a:r>
              <a:rPr lang="en">
                <a:solidFill>
                  <a:schemeClr val="dk1"/>
                </a:solidFill>
              </a:rPr>
              <a:t>These are the branded keywords we just introduced.</a:t>
            </a:r>
            <a:endParaRPr>
              <a:solidFill>
                <a:schemeClr val="dk1"/>
              </a:solidFill>
            </a:endParaRPr>
          </a:p>
          <a:p>
            <a:pPr indent="-298450" lvl="1" marL="914400" marR="0" rtl="0" algn="l">
              <a:lnSpc>
                <a:spcPct val="100000"/>
              </a:lnSpc>
              <a:spcBef>
                <a:spcPts val="0"/>
              </a:spcBef>
              <a:spcAft>
                <a:spcPts val="0"/>
              </a:spcAft>
              <a:buClr>
                <a:schemeClr val="dk1"/>
              </a:buClr>
              <a:buSzPts val="1100"/>
              <a:buChar char="○"/>
            </a:pPr>
            <a:r>
              <a:rPr lang="en">
                <a:solidFill>
                  <a:schemeClr val="dk1"/>
                </a:solidFill>
              </a:rPr>
              <a:t>They’re also probably the transactional or navigational search types we looked at before.</a:t>
            </a:r>
            <a:endParaRPr>
              <a:solidFill>
                <a:schemeClr val="dk1"/>
              </a:solidFill>
            </a:endParaRPr>
          </a:p>
          <a:p>
            <a:pPr indent="-298450" lvl="0" marL="457200" marR="0" rtl="0" algn="l">
              <a:lnSpc>
                <a:spcPct val="100000"/>
              </a:lnSpc>
              <a:spcBef>
                <a:spcPts val="0"/>
              </a:spcBef>
              <a:spcAft>
                <a:spcPts val="0"/>
              </a:spcAft>
              <a:buClr>
                <a:schemeClr val="dk1"/>
              </a:buClr>
              <a:buSzPts val="1100"/>
              <a:buChar char="●"/>
            </a:pPr>
            <a:r>
              <a:rPr lang="en">
                <a:solidFill>
                  <a:schemeClr val="dk1"/>
                </a:solidFill>
              </a:rPr>
              <a:t>Generic keywords, or non-brand keywords, generally have lower conversion rates and lower intent.</a:t>
            </a:r>
            <a:endParaRPr>
              <a:solidFill>
                <a:schemeClr val="dk1"/>
              </a:solidFill>
            </a:endParaRPr>
          </a:p>
          <a:p>
            <a:pPr indent="-298450" lvl="1" marL="914400" marR="0" rtl="0" algn="l">
              <a:lnSpc>
                <a:spcPct val="100000"/>
              </a:lnSpc>
              <a:spcBef>
                <a:spcPts val="0"/>
              </a:spcBef>
              <a:spcAft>
                <a:spcPts val="0"/>
              </a:spcAft>
              <a:buClr>
                <a:schemeClr val="dk1"/>
              </a:buClr>
              <a:buSzPts val="1100"/>
              <a:buChar char="○"/>
            </a:pPr>
            <a:r>
              <a:rPr lang="en">
                <a:solidFill>
                  <a:schemeClr val="dk1"/>
                </a:solidFill>
              </a:rPr>
              <a:t>These are probably informational searches.</a:t>
            </a:r>
            <a:endParaRPr>
              <a:solidFill>
                <a:schemeClr val="dk1"/>
              </a:solidFill>
            </a:endParaRPr>
          </a:p>
          <a:p>
            <a:pPr indent="-298450" lvl="0" marL="457200" marR="0" rtl="0" algn="l">
              <a:lnSpc>
                <a:spcPct val="100000"/>
              </a:lnSpc>
              <a:spcBef>
                <a:spcPts val="0"/>
              </a:spcBef>
              <a:spcAft>
                <a:spcPts val="0"/>
              </a:spcAft>
              <a:buClr>
                <a:schemeClr val="dk1"/>
              </a:buClr>
              <a:buSzPts val="1100"/>
              <a:buChar char="●"/>
            </a:pPr>
            <a:r>
              <a:rPr lang="en">
                <a:solidFill>
                  <a:schemeClr val="dk1"/>
                </a:solidFill>
              </a:rPr>
              <a:t>Product keywords are in the middle: They’re not branded but still indicate some intent and more likely conversion.</a:t>
            </a:r>
            <a:endParaRPr>
              <a:solidFill>
                <a:schemeClr val="dk1"/>
              </a:solidFill>
            </a:endParaRPr>
          </a:p>
          <a:p>
            <a:pPr indent="-298450" lvl="1" marL="914400" marR="0" rtl="0" algn="l">
              <a:lnSpc>
                <a:spcPct val="100000"/>
              </a:lnSpc>
              <a:spcBef>
                <a:spcPts val="0"/>
              </a:spcBef>
              <a:spcAft>
                <a:spcPts val="0"/>
              </a:spcAft>
              <a:buClr>
                <a:schemeClr val="dk1"/>
              </a:buClr>
              <a:buSzPts val="1100"/>
              <a:buChar char="○"/>
            </a:pPr>
            <a:r>
              <a:rPr lang="en">
                <a:solidFill>
                  <a:schemeClr val="dk1"/>
                </a:solidFill>
              </a:rPr>
              <a:t>These are usually informational or possibly navigational searches.</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8595f6f5e3_1_10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8595f6f5e3_1_10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b="1" lang="en">
                <a:solidFill>
                  <a:schemeClr val="dk1"/>
                </a:solidFill>
              </a:rPr>
              <a:t>: </a:t>
            </a:r>
            <a:r>
              <a:rPr lang="en">
                <a:solidFill>
                  <a:schemeClr val="dk1"/>
                </a:solidFill>
              </a:rPr>
              <a:t>Map</a:t>
            </a:r>
            <a:r>
              <a:rPr lang="en">
                <a:solidFill>
                  <a:schemeClr val="dk1"/>
                </a:solidFill>
              </a:rPr>
              <a:t> concepts of intent and conversion rate to actual keywords.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Lower-intent, lower-conversion rate keywords are generally non-branded</a:t>
            </a:r>
            <a:r>
              <a:rPr lang="en">
                <a:solidFill>
                  <a:schemeClr val="dk1"/>
                </a:solidFill>
              </a:rPr>
              <a:t>, informational, and higher in volume.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 we move to the right, to higher intent and conversion rate, we see branded terms come into play.</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How do transactional and navigational searches come into play with high-intent keywords?</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8595f6f5e3_1_1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8595f6f5e3_1_1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Walk through a case study of searching for fitness trackers, focused on two competitive brands (Whoop and Oura).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We’re going to walk through an example of two competitors in the fitness tracker space and how they’re using search to beat each other out.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 we’re walking through the example, ask yourself: Who is winning the battle of owning the SERP?</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two brands are Whoop (we saw some examples of their paid Facebook campaigns earlier) and its competitor, Oura.</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start with research.</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What type of search is this? How high is the intent?</a:t>
            </a: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8595f6f5e3_1_1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8595f6f5e3_1_1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Walk through a case study of searching for fitness trackers, focused on two competitive brands (Whoop and Oura).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Our research shifts from general research to more product research.</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What type of search is this now? Has intent changed?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e7af442a02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e7af442a02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You all have heard about GA before and that we are part of the Adecco Group, but let me tell you a little more about who we actually are.</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a:ea typeface="Proxima Nova"/>
                <a:cs typeface="Proxima Nova"/>
                <a:sym typeface="Proxima Nova"/>
              </a:rPr>
              <a:t>We are your colleagues, a global team of individuals who are extremely passionate about helping other individuals achieve their career aspirations,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and in particular, teach those individuals the most in-demand digital and tech skills.</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a:ea typeface="Proxima Nova"/>
                <a:cs typeface="Proxima Nova"/>
                <a:sym typeface="Proxima Nova"/>
              </a:rPr>
              <a:t>We work with many Fortune 500 clients, powering their upskilling and reskilling academies to enable people grow, compete, and be successful in the digital world.</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a:p>
            <a:pPr indent="0" lvl="0" marL="0" rtl="0" algn="l">
              <a:spcBef>
                <a:spcPts val="0"/>
              </a:spcBef>
              <a:spcAft>
                <a:spcPts val="0"/>
              </a:spcAft>
              <a:buNone/>
            </a:pPr>
            <a:r>
              <a:rPr lang="en">
                <a:solidFill>
                  <a:schemeClr val="dk1"/>
                </a:solidFill>
                <a:latin typeface="Proxima Nova"/>
                <a:ea typeface="Proxima Nova"/>
                <a:cs typeface="Proxima Nova"/>
                <a:sym typeface="Proxima Nova"/>
              </a:rPr>
              <a:t>The key areas that we help enable are Digital Fluency (and Digital Foundations programme forms part of this capability), but also more function or role-specific training like Marketing, Technology, Data, Product and UX. And we help people achieve their learning goals offering learning journeys that target their specific growth needs..</a:t>
            </a:r>
            <a:br>
              <a:rPr lang="en">
                <a:solidFill>
                  <a:schemeClr val="dk1"/>
                </a:solidFill>
                <a:latin typeface="Proxima Nova"/>
                <a:ea typeface="Proxima Nova"/>
                <a:cs typeface="Proxima Nova"/>
                <a:sym typeface="Proxima Nova"/>
              </a:rPr>
            </a:br>
            <a:br>
              <a:rPr lang="en">
                <a:solidFill>
                  <a:schemeClr val="dk1"/>
                </a:solidFill>
                <a:latin typeface="Proxima Nova"/>
                <a:ea typeface="Proxima Nova"/>
                <a:cs typeface="Proxima Nova"/>
                <a:sym typeface="Proxima Nova"/>
              </a:rPr>
            </a:br>
            <a:r>
              <a:rPr b="1" lang="en">
                <a:solidFill>
                  <a:schemeClr val="dk1"/>
                </a:solidFill>
                <a:latin typeface="Proxima Nova"/>
                <a:ea typeface="Proxima Nova"/>
                <a:cs typeface="Proxima Nova"/>
                <a:sym typeface="Proxima Nova"/>
              </a:rPr>
              <a:t>Some fast facts about us: </a:t>
            </a:r>
            <a:endParaRPr b="1">
              <a:solidFill>
                <a:schemeClr val="dk1"/>
              </a:solidFill>
              <a:latin typeface="Proxima Nova"/>
              <a:ea typeface="Proxima Nova"/>
              <a:cs typeface="Proxima Nova"/>
              <a:sym typeface="Proxima Nova"/>
            </a:endParaRPr>
          </a:p>
          <a:p>
            <a:pPr indent="-241300" lvl="0" marL="342900" rtl="0" algn="l">
              <a:spcBef>
                <a:spcPts val="0"/>
              </a:spcBef>
              <a:spcAft>
                <a:spcPts val="0"/>
              </a:spcAft>
              <a:buClr>
                <a:schemeClr val="dk1"/>
              </a:buClr>
              <a:buSzPts val="1100"/>
              <a:buFont typeface="Proxima Nova"/>
              <a:buChar char="•"/>
            </a:pPr>
            <a:r>
              <a:rPr b="1" lang="en">
                <a:latin typeface="Proxima Nova"/>
                <a:ea typeface="Proxima Nova"/>
                <a:cs typeface="Proxima Nova"/>
                <a:sym typeface="Proxima Nova"/>
              </a:rPr>
              <a:t>We have helped over 400 clients</a:t>
            </a:r>
            <a:r>
              <a:rPr lang="en">
                <a:solidFill>
                  <a:schemeClr val="dk1"/>
                </a:solidFill>
                <a:latin typeface="Proxima Nova"/>
                <a:ea typeface="Proxima Nova"/>
                <a:cs typeface="Proxima Nova"/>
                <a:sym typeface="Proxima Nova"/>
              </a:rPr>
              <a:t> including 35 Fortune 100 companies.</a:t>
            </a:r>
            <a:endParaRPr>
              <a:solidFill>
                <a:schemeClr val="dk1"/>
              </a:solidFill>
              <a:latin typeface="Proxima Nova"/>
              <a:ea typeface="Proxima Nova"/>
              <a:cs typeface="Proxima Nova"/>
              <a:sym typeface="Proxima Nova"/>
            </a:endParaRPr>
          </a:p>
          <a:p>
            <a:pPr indent="-241300" lvl="0" marL="342900" rtl="0" algn="l">
              <a:spcBef>
                <a:spcPts val="0"/>
              </a:spcBef>
              <a:spcAft>
                <a:spcPts val="0"/>
              </a:spcAft>
              <a:buClr>
                <a:schemeClr val="dk1"/>
              </a:buClr>
              <a:buSzPts val="1100"/>
              <a:buFont typeface="Proxima Nova"/>
              <a:buChar char="•"/>
            </a:pPr>
            <a:r>
              <a:rPr b="1" lang="en">
                <a:latin typeface="Proxima Nova"/>
                <a:ea typeface="Proxima Nova"/>
                <a:cs typeface="Proxima Nova"/>
                <a:sym typeface="Proxima Nova"/>
              </a:rPr>
              <a:t>We have trained over 50,000 employees</a:t>
            </a:r>
            <a:r>
              <a:rPr lang="en">
                <a:solidFill>
                  <a:schemeClr val="dk1"/>
                </a:solidFill>
                <a:latin typeface="Proxima Nova"/>
                <a:ea typeface="Proxima Nova"/>
                <a:cs typeface="Proxima Nova"/>
                <a:sym typeface="Proxima Nova"/>
              </a:rPr>
              <a:t> in 80 cities around the globe.</a:t>
            </a:r>
            <a:endParaRPr>
              <a:solidFill>
                <a:schemeClr val="dk1"/>
              </a:solidFill>
              <a:latin typeface="Proxima Nova"/>
              <a:ea typeface="Proxima Nova"/>
              <a:cs typeface="Proxima Nova"/>
              <a:sym typeface="Proxima Nova"/>
            </a:endParaRPr>
          </a:p>
          <a:p>
            <a:pPr indent="-241300" lvl="0" marL="342900" rtl="0" algn="l">
              <a:spcBef>
                <a:spcPts val="0"/>
              </a:spcBef>
              <a:spcAft>
                <a:spcPts val="0"/>
              </a:spcAft>
              <a:buClr>
                <a:schemeClr val="dk1"/>
              </a:buClr>
              <a:buSzPts val="1100"/>
              <a:buFont typeface="Proxima Nova"/>
              <a:buChar char="•"/>
            </a:pPr>
            <a:r>
              <a:rPr b="1" lang="en">
                <a:latin typeface="Proxima Nova"/>
                <a:ea typeface="Proxima Nova"/>
                <a:cs typeface="Proxima Nova"/>
                <a:sym typeface="Proxima Nova"/>
              </a:rPr>
              <a:t>Our instructor network is made up of 1,500 instructors</a:t>
            </a:r>
            <a:r>
              <a:rPr lang="en">
                <a:solidFill>
                  <a:schemeClr val="dk1"/>
                </a:solidFill>
                <a:latin typeface="Proxima Nova"/>
                <a:ea typeface="Proxima Nova"/>
                <a:cs typeface="Proxima Nova"/>
                <a:sym typeface="Proxima Nova"/>
              </a:rPr>
              <a:t> and 20,000 in-network experts.</a:t>
            </a:r>
            <a:endParaRPr>
              <a:solidFill>
                <a:schemeClr val="dk1"/>
              </a:solidFill>
              <a:latin typeface="Proxima Nova"/>
              <a:ea typeface="Proxima Nova"/>
              <a:cs typeface="Proxima Nova"/>
              <a:sym typeface="Proxima Nova"/>
            </a:endParaRPr>
          </a:p>
          <a:p>
            <a:pPr indent="-241300" lvl="0" marL="342900" rtl="0" algn="l">
              <a:spcBef>
                <a:spcPts val="0"/>
              </a:spcBef>
              <a:spcAft>
                <a:spcPts val="0"/>
              </a:spcAft>
              <a:buClr>
                <a:srgbClr val="000000"/>
              </a:buClr>
              <a:buSzPts val="1100"/>
              <a:buFont typeface="Proxima Nova"/>
              <a:buChar char="•"/>
            </a:pPr>
            <a:r>
              <a:rPr b="1" lang="en">
                <a:latin typeface="Proxima Nova"/>
                <a:ea typeface="Proxima Nova"/>
                <a:cs typeface="Proxima Nova"/>
                <a:sym typeface="Proxima Nova"/>
              </a:rPr>
              <a:t>78,000 course alumni</a:t>
            </a:r>
            <a:r>
              <a:rPr lang="en">
                <a:latin typeface="Proxima Nova"/>
                <a:ea typeface="Proxima Nova"/>
                <a:cs typeface="Proxima Nova"/>
                <a:sym typeface="Proxima Nova"/>
              </a:rPr>
              <a:t> across 33 campuses.</a:t>
            </a:r>
            <a:endParaRPr>
              <a:latin typeface="Proxima Nova"/>
              <a:ea typeface="Proxima Nova"/>
              <a:cs typeface="Proxima Nova"/>
              <a:sym typeface="Proxima Nova"/>
            </a:endParaRPr>
          </a:p>
          <a:p>
            <a:pPr indent="-241300" lvl="0" marL="342900" rtl="0" algn="l">
              <a:spcBef>
                <a:spcPts val="0"/>
              </a:spcBef>
              <a:spcAft>
                <a:spcPts val="0"/>
              </a:spcAft>
              <a:buClr>
                <a:srgbClr val="000000"/>
              </a:buClr>
              <a:buSzPts val="1100"/>
              <a:buFont typeface="Proxima Nova"/>
              <a:buChar char="•"/>
            </a:pPr>
            <a:r>
              <a:rPr b="1" lang="en">
                <a:latin typeface="Proxima Nova"/>
                <a:ea typeface="Proxima Nova"/>
                <a:cs typeface="Proxima Nova"/>
                <a:sym typeface="Proxima Nova"/>
              </a:rPr>
              <a:t>10,000 online learners </a:t>
            </a:r>
            <a:r>
              <a:rPr lang="en">
                <a:latin typeface="Proxima Nova"/>
                <a:ea typeface="Proxima Nova"/>
                <a:cs typeface="Proxima Nova"/>
                <a:sym typeface="Proxima Nova"/>
              </a:rPr>
              <a:t>in 5 years of remote delivery.</a:t>
            </a:r>
            <a:endParaRPr b="1">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1"/>
              </a:solidFill>
              <a:latin typeface="Proxima Nova"/>
              <a:ea typeface="Proxima Nova"/>
              <a:cs typeface="Proxima Nova"/>
              <a:sym typeface="Proxima Nova"/>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8595f6f5e3_1_1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8595f6f5e3_1_1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Walk through a case study of searching for fitness trackers, focused on two competitive brands (Whoop and Oura).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Now we know what fitness trackers are out there. We move into evaluation, comparing two brands.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is still informational, but intent is higher as we have that “versus” keyword.</a:t>
            </a:r>
            <a:endParaRPr>
              <a:solidFill>
                <a:schemeClr val="dk1"/>
              </a:solidFil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5303573729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5303573729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Walk through a case study of searching for fitness trackers, focused on two competitive brands (Whoop and Oura).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 go back to the research phase to get information about a related concept.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Notice the result at the very top? And it’s not even an ad!</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8595f6f5e3_1_1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8595f6f5e3_1_1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Walk through a case study of searching for fitness trackers, focused on two competitive brands (Whoop and Oura).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blog wasn’t promoted, but thanks to SEO, it ranked high during the research/informational search phase and can drive sales.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5303573729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5303573729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88769fd60b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88769fd60b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Help students realize their brand’s search performance compared to competitors’ brands.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Remind students to have one person be Partner A and the other be Partner B.</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Before they start searching, have them choose a competitor together.</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This is Part 1 of the exercise. Part 2 is on the next slide.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highlight>
                  <a:srgbClr val="FFD966"/>
                </a:highlight>
              </a:rPr>
              <a:t>For Remote deliveries</a:t>
            </a:r>
            <a:r>
              <a:rPr lang="en">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Screenshot this slide and drop it in the Slack channel.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At the 60-second mark, send a message to all rooms that they should move on to the next part.</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88769fd60b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88769fd60b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Help students realize their brand’s search performance compared to competitors.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students come back together to discuss their findings.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At the end of the exercise, have volunteers share what they noticed for their brand and their competitors’ pages.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highlight>
                  <a:srgbClr val="FFD966"/>
                </a:highlight>
              </a:rPr>
              <a:t>For Remote deliveries</a:t>
            </a:r>
            <a:r>
              <a:rPr lang="en">
                <a:solidFill>
                  <a:schemeClr val="dk1"/>
                </a:solidFill>
              </a:rPr>
              <a: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b="1">
              <a:solidFill>
                <a:schemeClr val="dk1"/>
              </a:solidFill>
              <a:highlight>
                <a:srgbClr val="FFD966"/>
              </a:highlight>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Screenshot this slide and drop it in the Slack channel.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At the 60-second mark, send a message to all rooms: “Start to wrap up your discussions. Rooms will close in one minute!”</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g809e2e478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6" name="Google Shape;1296;g809e2e478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Wrap up the section and reinforce takeaways.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Check for understanding and see if students have additional questions about the material covered.</a:t>
            </a:r>
            <a:endParaRPr b="1">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8595f6f5e3_1_7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8595f6f5e3_1_7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Duration: </a:t>
            </a:r>
            <a:r>
              <a:rPr lang="en">
                <a:solidFill>
                  <a:schemeClr val="dk1"/>
                </a:solidFill>
              </a:rPr>
              <a:t>105 minutes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809e2e4786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809e2e4786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Share the expressed learning goals with students.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highlight>
                  <a:srgbClr val="FFDD00"/>
                </a:highlight>
              </a:rPr>
              <a:t>For Remote deliveries</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Capture a screenshot of this slide and drop it in the class Slack channel.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94a0b7bd81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94a0b7bd81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Demonstrate qualitatively why conversion rates are so difficult.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Of course, it’s never as simple as this diagram. People don’t really buy the first thing they search for.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Your conversion rates at each step of the funnel will vary. Analyze your funnel data to see where people drop off.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Measuring conversion rates at each meaningful step is critical for figuring out where you can make the most gains.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775b4935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775b4935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Duration: </a:t>
            </a:r>
            <a:r>
              <a:rPr lang="en"/>
              <a:t>75 minutes</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775b4935cd_0_1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775b4935cd_0_1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Share best practices for improving conversions.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we are thinking about conversion rate here, we are going to talk about getting people to make a purchase.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 are many ways to improve conversion rates for the eCommerce world. This is just a sampling of techniques for doing so.</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We’ll be focusing closely on landing pages and product pages in this section.</a:t>
            </a:r>
            <a:endParaRPr>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8602e3ca25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8602e3ca25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Describe what purpose landing pages serve in the eCommerce flow.</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ultimate goal of a landing page is to convert customers; to get them to take some action.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Consistency and clarity are keys for getting there.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8602e3ca25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8602e3ca25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Describe what makes a good landing page.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Good landing pages are clear, consistent, and easy to understand.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They contain only the relevant information needed and get users to take a single action.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8602e3ca25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8602e3ca25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Purpose: </a:t>
            </a:r>
            <a:r>
              <a:rPr lang="en">
                <a:solidFill>
                  <a:schemeClr val="dk1"/>
                </a:solidFill>
              </a:rPr>
              <a:t>Help students internalize how bad landing pages can harm conversions.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a few students shout out answers and why.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ultimate answer should be, “No, you would not convert for a landing page like this.”</a:t>
            </a:r>
            <a:endParaRPr sz="1800">
              <a:solidFill>
                <a:schemeClr val="dk1"/>
              </a:solidFill>
              <a:latin typeface="Proxima Nova"/>
              <a:ea typeface="Proxima Nova"/>
              <a:cs typeface="Proxima Nova"/>
              <a:sym typeface="Proxima Nova"/>
            </a:endParaRPr>
          </a:p>
          <a:p>
            <a:pPr indent="-298450" lvl="0" marL="914400" rtl="0" algn="l">
              <a:spcBef>
                <a:spcPts val="0"/>
              </a:spcBef>
              <a:spcAft>
                <a:spcPts val="0"/>
              </a:spcAft>
              <a:buSzPts val="1100"/>
              <a:buChar char="●"/>
            </a:pPr>
            <a:r>
              <a:rPr lang="en"/>
              <a:t>There are too many fields and it would not be worth it.</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highlight>
                  <a:srgbClr val="FFD966"/>
                </a:highlight>
              </a:rPr>
              <a:t>For Remote deliveries</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Students can come off mute to share responses or add their response in the Zoom chat.</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863baf3da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863baf3da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Show the contrast of a good landing page.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a few students shout out answers.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ultimate answer is, “Yes, you would convert here.”</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Ask:</a:t>
            </a:r>
            <a:r>
              <a:rPr lang="en">
                <a:solidFill>
                  <a:schemeClr val="dk1"/>
                </a:solidFill>
              </a:rPr>
              <a:t> Why would you convert here? What does this page do well that the other one doesn’?</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highlight>
                  <a:srgbClr val="FFD966"/>
                </a:highlight>
              </a:rPr>
              <a:t>For Remote deliveries</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Students can come off mute to share responses or add their response in the Zoom chat.</a:t>
            </a:r>
            <a:endParaRPr>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5303573729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5303573729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4" name="Shape 1414"/>
        <p:cNvGrpSpPr/>
        <p:nvPr/>
      </p:nvGrpSpPr>
      <p:grpSpPr>
        <a:xfrm>
          <a:off x="0" y="0"/>
          <a:ext cx="0" cy="0"/>
          <a:chOff x="0" y="0"/>
          <a:chExt cx="0" cy="0"/>
        </a:xfrm>
      </p:grpSpPr>
      <p:sp>
        <p:nvSpPr>
          <p:cNvPr id="1415" name="Google Shape;1415;g88769fd60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6" name="Google Shape;1416;g88769fd60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rPr>
              <a:t>Purpose: </a:t>
            </a:r>
            <a:r>
              <a:rPr lang="en">
                <a:solidFill>
                  <a:schemeClr val="dk1"/>
                </a:solidFill>
              </a:rPr>
              <a:t>Have students explore what makes a landing page effective or ineffective in practice.</a:t>
            </a:r>
            <a:endParaRPr>
              <a:solidFill>
                <a:schemeClr val="dk1"/>
              </a:solidFill>
            </a:endParaRPr>
          </a:p>
          <a:p>
            <a:pPr indent="0" lvl="0" marL="0" rtl="0" algn="l">
              <a:lnSpc>
                <a:spcPct val="100000"/>
              </a:lnSpc>
              <a:spcBef>
                <a:spcPts val="0"/>
              </a:spcBef>
              <a:spcAft>
                <a:spcPts val="0"/>
              </a:spcAft>
              <a:buNone/>
            </a:pPr>
            <a:r>
              <a:t/>
            </a:r>
            <a:endParaRPr>
              <a:solidFill>
                <a:schemeClr val="dk1"/>
              </a:solidFill>
            </a:endParaRPr>
          </a:p>
          <a:p>
            <a:pPr indent="0" lvl="0" marL="0" rtl="0" algn="l">
              <a:lnSpc>
                <a:spcPct val="100000"/>
              </a:lnSpc>
              <a:spcBef>
                <a:spcPts val="0"/>
              </a:spcBef>
              <a:spcAft>
                <a:spcPts val="0"/>
              </a:spcAft>
              <a:buNone/>
            </a:pPr>
            <a:r>
              <a:rPr b="1" lang="en">
                <a:solidFill>
                  <a:schemeClr val="dk1"/>
                </a:solidFill>
              </a:rPr>
              <a:t>TALKING POINTS:</a:t>
            </a:r>
            <a:endParaRPr b="1">
              <a:solidFill>
                <a:schemeClr val="dk1"/>
              </a:solidFill>
            </a:endParaRPr>
          </a:p>
          <a:p>
            <a:pPr indent="0" lvl="0" marL="0" rtl="0" algn="l">
              <a:lnSpc>
                <a:spcPct val="100000"/>
              </a:lnSpc>
              <a:spcBef>
                <a:spcPts val="0"/>
              </a:spcBef>
              <a:spcAft>
                <a:spcPts val="0"/>
              </a:spcAft>
              <a:buNone/>
            </a:pPr>
            <a:r>
              <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When you Google these brands, make sure that you’re clicking on the paid search ad at the top of the results.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Landing pages generally follow paid ads, not organic search results.</a:t>
            </a:r>
            <a:endParaRPr>
              <a:solidFill>
                <a:schemeClr val="dk1"/>
              </a:solidFill>
            </a:endParaRPr>
          </a:p>
          <a:p>
            <a:pPr indent="0" lvl="0" marL="0" rtl="0" algn="l">
              <a:lnSpc>
                <a:spcPct val="100000"/>
              </a:lnSpc>
              <a:spcBef>
                <a:spcPts val="0"/>
              </a:spcBef>
              <a:spcAft>
                <a:spcPts val="0"/>
              </a:spcAft>
              <a:buNone/>
            </a:pPr>
            <a:r>
              <a:t/>
            </a:r>
            <a:endParaRPr b="1">
              <a:solidFill>
                <a:schemeClr val="dk1"/>
              </a:solidFill>
            </a:endParaRPr>
          </a:p>
          <a:p>
            <a:pPr indent="0" lvl="0" marL="0" rtl="0" algn="l">
              <a:lnSpc>
                <a:spcPct val="100000"/>
              </a:lnSpc>
              <a:spcBef>
                <a:spcPts val="0"/>
              </a:spcBef>
              <a:spcAft>
                <a:spcPts val="0"/>
              </a:spcAft>
              <a:buNone/>
            </a:pPr>
            <a:r>
              <a:rPr b="1" lang="en">
                <a:solidFill>
                  <a:schemeClr val="dk1"/>
                </a:solidFill>
              </a:rPr>
              <a:t>TEACHING TIPS:</a:t>
            </a:r>
            <a:endParaRPr b="1">
              <a:solidFill>
                <a:schemeClr val="dk1"/>
              </a:solidFill>
            </a:endParaRPr>
          </a:p>
          <a:p>
            <a:pPr indent="0" lvl="0" marL="0" rtl="0" algn="l">
              <a:lnSpc>
                <a:spcPct val="100000"/>
              </a:lnSpc>
              <a:spcBef>
                <a:spcPts val="0"/>
              </a:spcBef>
              <a:spcAft>
                <a:spcPts val="0"/>
              </a:spcAft>
              <a:buNone/>
            </a:pPr>
            <a:r>
              <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If students aren’t finding the actual landing pages, have them google non-brand terms related to each brand.</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The design studio activity in a few slides builds on findings from this activity.</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After the exercise is over, have a few students share their observations of what does/doesn’t work.</a:t>
            </a:r>
            <a:endParaRPr>
              <a:solidFill>
                <a:schemeClr val="dk1"/>
              </a:solidFill>
            </a:endParaRPr>
          </a:p>
          <a:p>
            <a:pPr indent="0" lvl="0" marL="0" rtl="0" algn="l">
              <a:lnSpc>
                <a:spcPct val="100000"/>
              </a:lnSpc>
              <a:spcBef>
                <a:spcPts val="0"/>
              </a:spcBef>
              <a:spcAft>
                <a:spcPts val="0"/>
              </a:spcAft>
              <a:buNone/>
            </a:pPr>
            <a:r>
              <a:t/>
            </a:r>
            <a:endParaRPr b="1">
              <a:solidFill>
                <a:schemeClr val="dk1"/>
              </a:solidFill>
              <a:highlight>
                <a:srgbClr val="FFD966"/>
              </a:highlight>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highlight>
                  <a:srgbClr val="FFD966"/>
                </a:highlight>
              </a:rPr>
              <a:t>For Remote deliveries</a:t>
            </a:r>
            <a:r>
              <a:rPr lang="en">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Screenshot this slide and drop it in the Slack channel.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At the 60-second mark, send a message to all rooms: “Start to wrap up your discussions. Rooms will close in one minute!”</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8602e3ca25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8602e3ca25_0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Walk through the elements of a real landing page.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Overall, this example represents a good landing page design.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students what purpose the highlighted element serves on the page and how it drives conversions.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students shout out responses.</a:t>
            </a:r>
            <a:endParaRPr>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8602e3ca25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8602e3ca25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Walk through the elements of a real landing page.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 </a:t>
            </a:r>
            <a:br>
              <a:rPr b="1" lang="en">
                <a:solidFill>
                  <a:schemeClr val="dk1"/>
                </a:solidFill>
              </a:rPr>
            </a:b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Overall, this example represents a good landing page design.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students what purpose the highlighted element serves on the page and how it drives conversions.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students shout out responses.</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8602e3ca25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8602e3ca25_0_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Walk through the elements of a real landing page.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 </a:t>
            </a:r>
            <a:br>
              <a:rPr b="1" lang="en">
                <a:solidFill>
                  <a:schemeClr val="dk1"/>
                </a:solidFill>
              </a:rPr>
            </a:b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Overall, this example represents a good landing page design.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students what purpose the highlighted element serves on the page and how it drives conversions.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students shout out responses.</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7779de3c39_0_8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7779de3c39_0_8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Share the expressed learning goals with students.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b="1" lang="en">
                <a:solidFill>
                  <a:schemeClr val="dk1"/>
                </a:solidFill>
                <a:highlight>
                  <a:srgbClr val="FFDD00"/>
                </a:highlight>
              </a:rPr>
              <a:t>For Remote deliveries</a:t>
            </a:r>
            <a:r>
              <a:rPr lang="en">
                <a:solidFill>
                  <a:schemeClr val="dk1"/>
                </a:solidFill>
              </a:rPr>
              <a:t>:</a:t>
            </a:r>
            <a:r>
              <a:rPr b="1" lang="en">
                <a:solidFill>
                  <a:schemeClr val="dk1"/>
                </a:solidFill>
              </a:rPr>
              <a:t> </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Capture a screenshot of this slide and drop it in the class Slack channel.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457200" rtl="0" algn="l">
              <a:spcBef>
                <a:spcPts val="0"/>
              </a:spcBef>
              <a:spcAft>
                <a:spcPts val="0"/>
              </a:spcAft>
              <a:buNone/>
            </a:pPr>
            <a:r>
              <a:t/>
            </a:r>
            <a:endParaRPr b="1">
              <a:solidFill>
                <a:schemeClr val="dk1"/>
              </a:solidFill>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8602e3ca25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8602e3ca25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Walk through the elements of a real landing page.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Overall, this example represents a good landing page design.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Ask students what purpose the highlighted element serves on the page and how it drives conversions.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students shout out responses.</a:t>
            </a:r>
            <a:endParaRPr>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824c34fd25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824c34fd25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8602e3ca25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1" name="Google Shape;1481;g8602e3ca25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chemeClr val="dk1"/>
                </a:solidFill>
              </a:rPr>
              <a:t>Purpose: </a:t>
            </a:r>
            <a:r>
              <a:rPr lang="en">
                <a:solidFill>
                  <a:schemeClr val="dk1"/>
                </a:solidFill>
              </a:rPr>
              <a:t>Apply learnings to the design of an actual landing page.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This activity builds on the previous exploration activity.</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If students are struggling to decide which to optimize or think that the examples they found were all solid, encourage them to use the bad example on this slide.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At the end of the activity, invite a few volunteers to demo the actual landing page (“the before”) and their optimized version (“the after”). Have them explain the updates they made and why.</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highlight>
                <a:srgbClr val="FFD966"/>
              </a:highlight>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highlight>
                  <a:srgbClr val="FFD966"/>
                </a:highlight>
              </a:rPr>
              <a:t>For Remote Classrooms:</a:t>
            </a:r>
            <a:r>
              <a:rPr lang="en">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Screenshot this slide and drop it in the Slack channel.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Have students take a picture of their sketch (or save the digital copy) and add their work in the Slack thread.</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At the 60-second mark, send a message to all rooms: “Start to wrap up your discussions. Rooms will close in one minute!”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Take a moment to review the responses and select 2–3 for the wider class to discuss.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775b4935cd_0_1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775b4935cd_0_1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Introduce best practices for product page design.</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Product pages are equally important as driving conversions.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It’s where customers can learn about and purchase the product.</a:t>
            </a:r>
            <a:endParaRPr>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5303573729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5303573729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Acknowledge the differing levels of control that brands have on product pages on different platforms.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 have the most control on product pages in the DTC model, as you own the pages.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 have some, but not as much, influence in eRetail, and you can build a relationship with the retailer to make updates to the page (and pay for promotions).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With Amazon, you provide the product description and images as you would on another platform. However, all of the additional features that make Amazon product pages unique are additional paid options that you can purchase to customize your product page.</a:t>
            </a:r>
            <a:endParaRPr>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809e2e478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809e2e478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Show product pages for the same product on different platforms.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Ask: </a:t>
            </a:r>
            <a:r>
              <a:rPr lang="en">
                <a:solidFill>
                  <a:schemeClr val="dk1"/>
                </a:solidFill>
              </a:rPr>
              <a:t>What do you notice about the two product pages? What’s different on Target versus the DTC site?</a:t>
            </a:r>
            <a:endParaRPr>
              <a:solidFill>
                <a:schemeClr val="dk1"/>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5303573729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5303573729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88769fd60b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88769fd60b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t>Purpose: </a:t>
            </a:r>
            <a:r>
              <a:rPr lang="en"/>
              <a:t>Analyze how they are using product pages today.</a:t>
            </a:r>
            <a:endParaRPr/>
          </a:p>
          <a:p>
            <a:pPr indent="0" lvl="0" marL="0" rtl="0" algn="l">
              <a:lnSpc>
                <a:spcPct val="100000"/>
              </a:lnSpc>
              <a:spcBef>
                <a:spcPts val="0"/>
              </a:spcBef>
              <a:spcAft>
                <a:spcPts val="0"/>
              </a:spcAft>
              <a:buClr>
                <a:schemeClr val="dk1"/>
              </a:buClr>
              <a:buSzPts val="1100"/>
              <a:buFont typeface="Arial"/>
              <a:buNone/>
            </a:pPr>
            <a:r>
              <a:t/>
            </a:r>
            <a:endParaRPr b="1"/>
          </a:p>
          <a:p>
            <a:pPr indent="0" lvl="0" marL="0" rtl="0" algn="l">
              <a:lnSpc>
                <a:spcPct val="100000"/>
              </a:lnSpc>
              <a:spcBef>
                <a:spcPts val="0"/>
              </a:spcBef>
              <a:spcAft>
                <a:spcPts val="0"/>
              </a:spcAft>
              <a:buClr>
                <a:schemeClr val="dk1"/>
              </a:buClr>
              <a:buSzPts val="1100"/>
              <a:buFont typeface="Arial"/>
              <a:buNone/>
            </a:pPr>
            <a:r>
              <a:rPr b="1" lang="en"/>
              <a:t>TEACHING TIPS:</a:t>
            </a:r>
            <a:endParaRPr b="1"/>
          </a:p>
          <a:p>
            <a:pPr indent="0" lvl="0" marL="0" rtl="0" algn="l">
              <a:lnSpc>
                <a:spcPct val="100000"/>
              </a:lnSpc>
              <a:spcBef>
                <a:spcPts val="0"/>
              </a:spcBef>
              <a:spcAft>
                <a:spcPts val="0"/>
              </a:spcAft>
              <a:buClr>
                <a:schemeClr val="dk1"/>
              </a:buClr>
              <a:buSzPts val="1100"/>
              <a:buFont typeface="Arial"/>
              <a:buNone/>
            </a:pPr>
            <a:r>
              <a:t/>
            </a:r>
            <a:endParaRPr b="1"/>
          </a:p>
          <a:p>
            <a:pPr indent="-298450" lvl="0" marL="457200" rtl="0" algn="l">
              <a:lnSpc>
                <a:spcPct val="100000"/>
              </a:lnSpc>
              <a:spcBef>
                <a:spcPts val="0"/>
              </a:spcBef>
              <a:spcAft>
                <a:spcPts val="0"/>
              </a:spcAft>
              <a:buClr>
                <a:srgbClr val="000000"/>
              </a:buClr>
              <a:buSzPts val="1100"/>
              <a:buChar char="●"/>
            </a:pPr>
            <a:r>
              <a:rPr lang="en"/>
              <a:t>Remind students that they can pick a product page for their products on any platform that’s relevant or interesting to them: their DTC site, an eRetailer’s site, or on Amazon.</a:t>
            </a:r>
            <a:endParaRPr/>
          </a:p>
          <a:p>
            <a:pPr indent="-298450" lvl="0" marL="457200" rtl="0" algn="l">
              <a:lnSpc>
                <a:spcPct val="100000"/>
              </a:lnSpc>
              <a:spcBef>
                <a:spcPts val="0"/>
              </a:spcBef>
              <a:spcAft>
                <a:spcPts val="0"/>
              </a:spcAft>
              <a:buClr>
                <a:srgbClr val="000000"/>
              </a:buClr>
              <a:buSzPts val="1100"/>
              <a:buChar char="●"/>
            </a:pPr>
            <a:r>
              <a:rPr lang="en"/>
              <a:t>Try to make sure that each eCommerce model is represented by at least one group (unless their brand is not using one).</a:t>
            </a:r>
            <a:endParaRPr/>
          </a:p>
          <a:p>
            <a:pPr indent="-298450" lvl="0" marL="457200" rtl="0" algn="l">
              <a:lnSpc>
                <a:spcPct val="100000"/>
              </a:lnSpc>
              <a:spcBef>
                <a:spcPts val="0"/>
              </a:spcBef>
              <a:spcAft>
                <a:spcPts val="0"/>
              </a:spcAft>
              <a:buClr>
                <a:srgbClr val="000000"/>
              </a:buClr>
              <a:buSzPts val="1100"/>
              <a:buChar char="●"/>
            </a:pPr>
            <a:r>
              <a:rPr lang="en"/>
              <a:t>Depending on time, they can look at a few product pages on that platform.</a:t>
            </a:r>
            <a:endParaRPr/>
          </a:p>
          <a:p>
            <a:pPr indent="-298450" lvl="0" marL="457200" rtl="0" algn="l">
              <a:lnSpc>
                <a:spcPct val="100000"/>
              </a:lnSpc>
              <a:spcBef>
                <a:spcPts val="0"/>
              </a:spcBef>
              <a:spcAft>
                <a:spcPts val="0"/>
              </a:spcAft>
              <a:buClr>
                <a:srgbClr val="000000"/>
              </a:buClr>
              <a:buSzPts val="1100"/>
              <a:buChar char="●"/>
            </a:pPr>
            <a:r>
              <a:rPr lang="en"/>
              <a:t>At the end of the exercise, have at least one pair for each model share their observations.</a:t>
            </a:r>
            <a:endParaRPr/>
          </a:p>
          <a:p>
            <a:pPr indent="0" lvl="0" marL="0" rtl="0" algn="l">
              <a:lnSpc>
                <a:spcPct val="100000"/>
              </a:lnSpc>
              <a:spcBef>
                <a:spcPts val="0"/>
              </a:spcBef>
              <a:spcAft>
                <a:spcPts val="0"/>
              </a:spcAft>
              <a:buClr>
                <a:schemeClr val="dk1"/>
              </a:buClr>
              <a:buSzPts val="1100"/>
              <a:buFont typeface="Arial"/>
              <a:buNone/>
            </a:pPr>
            <a:r>
              <a:t/>
            </a:r>
            <a:endParaRPr b="1">
              <a:highlight>
                <a:srgbClr val="FFD966"/>
              </a:highlight>
            </a:endParaRPr>
          </a:p>
          <a:p>
            <a:pPr indent="0" lvl="0" marL="0" rtl="0" algn="l">
              <a:lnSpc>
                <a:spcPct val="100000"/>
              </a:lnSpc>
              <a:spcBef>
                <a:spcPts val="0"/>
              </a:spcBef>
              <a:spcAft>
                <a:spcPts val="0"/>
              </a:spcAft>
              <a:buClr>
                <a:schemeClr val="dk1"/>
              </a:buClr>
              <a:buSzPts val="1100"/>
              <a:buFont typeface="Arial"/>
              <a:buNone/>
            </a:pPr>
            <a:r>
              <a:rPr b="1" lang="en">
                <a:highlight>
                  <a:srgbClr val="FFD966"/>
                </a:highlight>
              </a:rPr>
              <a:t>For Remote deliveries</a:t>
            </a:r>
            <a:r>
              <a:rPr lang="en"/>
              <a:t>: </a:t>
            </a:r>
            <a:endParaRPr/>
          </a:p>
          <a:p>
            <a:pPr indent="0" lvl="0" marL="0" rtl="0" algn="l">
              <a:lnSpc>
                <a:spcPct val="100000"/>
              </a:lnSpc>
              <a:spcBef>
                <a:spcPts val="0"/>
              </a:spcBef>
              <a:spcAft>
                <a:spcPts val="0"/>
              </a:spcAft>
              <a:buClr>
                <a:schemeClr val="dk1"/>
              </a:buClr>
              <a:buSzPts val="1100"/>
              <a:buFont typeface="Arial"/>
              <a:buNone/>
            </a:pPr>
            <a:r>
              <a:t/>
            </a:r>
            <a:endParaRPr/>
          </a:p>
          <a:p>
            <a:pPr indent="-298450" lvl="0" marL="457200" rtl="0" algn="l">
              <a:lnSpc>
                <a:spcPct val="100000"/>
              </a:lnSpc>
              <a:spcBef>
                <a:spcPts val="0"/>
              </a:spcBef>
              <a:spcAft>
                <a:spcPts val="0"/>
              </a:spcAft>
              <a:buClr>
                <a:srgbClr val="000000"/>
              </a:buClr>
              <a:buSzPts val="1100"/>
              <a:buChar char="●"/>
            </a:pPr>
            <a:r>
              <a:rPr lang="en"/>
              <a:t>Screenshot this slide and drop it in the Slack channel. </a:t>
            </a:r>
            <a:endParaRPr/>
          </a:p>
          <a:p>
            <a:pPr indent="-298450" lvl="0" marL="457200" rtl="0" algn="l">
              <a:lnSpc>
                <a:spcPct val="100000"/>
              </a:lnSpc>
              <a:spcBef>
                <a:spcPts val="0"/>
              </a:spcBef>
              <a:spcAft>
                <a:spcPts val="0"/>
              </a:spcAft>
              <a:buClr>
                <a:srgbClr val="000000"/>
              </a:buClr>
              <a:buSzPts val="1100"/>
              <a:buChar char="●"/>
            </a:pPr>
            <a:r>
              <a:rPr lang="en"/>
              <a:t>At the 60-second mark, send a message to all rooms: “Start to wrap up your discussions. Rooms will close in one minute!”</a:t>
            </a:r>
            <a:endParaRPr/>
          </a:p>
          <a:p>
            <a:pPr indent="0" lvl="0" marL="457200" rtl="0" algn="l">
              <a:lnSpc>
                <a:spcPct val="100000"/>
              </a:lnSpc>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94a0b7bd81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94a0b7bd81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Connect the concept of average order value to conversions and the eCommerce flow.</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Once you get them to convert and make a purchase, the process isn’t over!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Driving average order value is an important metric for eCommerce success.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Even if conversion rates are relatively low, if you can drive a relatively high AOV, you’ll be able to generate significant revenue.</a:t>
            </a:r>
            <a:endParaRPr>
              <a:solidFill>
                <a:schemeClr val="dk1"/>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3" name="Shape 1573"/>
        <p:cNvGrpSpPr/>
        <p:nvPr/>
      </p:nvGrpSpPr>
      <p:grpSpPr>
        <a:xfrm>
          <a:off x="0" y="0"/>
          <a:ext cx="0" cy="0"/>
          <a:chOff x="0" y="0"/>
          <a:chExt cx="0" cy="0"/>
        </a:xfrm>
      </p:grpSpPr>
      <p:sp>
        <p:nvSpPr>
          <p:cNvPr id="1574" name="Google Shape;1574;g8b3dac5b5a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5" name="Google Shape;1575;g8b3dac5b5a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Underscore another way that AOV can be helpful.</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AOV can also tell you which of your products are selling more and what customers are buying.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b="1" lang="en">
                <a:solidFill>
                  <a:schemeClr val="dk1"/>
                </a:solidFill>
              </a:rPr>
              <a:t>ASK: </a:t>
            </a:r>
            <a:r>
              <a:rPr lang="en">
                <a:solidFill>
                  <a:schemeClr val="dk1"/>
                </a:solidFill>
              </a:rPr>
              <a:t>What products are selling, based on what we know about the lamp prices and AOV?</a:t>
            </a:r>
            <a:endParaRPr>
              <a:solidFill>
                <a:schemeClr val="dk1"/>
              </a:solidFill>
            </a:endParaRPr>
          </a:p>
          <a:p>
            <a:pPr indent="-298450" lvl="1" marL="914400" rtl="0" algn="l">
              <a:spcBef>
                <a:spcPts val="0"/>
              </a:spcBef>
              <a:spcAft>
                <a:spcPts val="0"/>
              </a:spcAft>
              <a:buClr>
                <a:schemeClr val="dk1"/>
              </a:buClr>
              <a:buSzPts val="1100"/>
              <a:buChar char="○"/>
            </a:pPr>
            <a:r>
              <a:rPr b="1" lang="en">
                <a:solidFill>
                  <a:schemeClr val="dk1"/>
                </a:solidFill>
              </a:rPr>
              <a:t>Answers: </a:t>
            </a:r>
            <a:r>
              <a:rPr lang="en">
                <a:solidFill>
                  <a:schemeClr val="dk1"/>
                </a:solidFill>
              </a:rPr>
              <a:t>The lower-priced options are selling more frequently than the higher-priced, and multiples of the lower-priced options are selling.</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7779de3c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7779de3c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Get participants to think about eCommerce from their own experience as consumers and begin to empathize with consumers’ experiences.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At ~5 minutes through the lesson, give a reminder for each partner to share.</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At the end of the exercise, invite a few volunteers to share their purchase experience.</a:t>
            </a:r>
            <a:endParaRPr>
              <a:solidFill>
                <a:schemeClr val="dk1"/>
              </a:solidFill>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highlight>
                  <a:srgbClr val="FFD966"/>
                </a:highlight>
              </a:rPr>
              <a:t>For Remote deliveries</a:t>
            </a:r>
            <a:r>
              <a:rPr lang="en">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Screenshot this slide and drop it in the Slack channel.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At the 60-second mark, send a message to all rooms: “Start to wrap up your discussions. Rooms will close in one minute!”</a:t>
            </a:r>
            <a:endParaRPr>
              <a:solidFill>
                <a:schemeClr val="dk1"/>
              </a:solidFill>
            </a:endParaRPr>
          </a:p>
          <a:p>
            <a:pPr indent="0" lvl="0" marL="0" rtl="0" algn="l">
              <a:lnSpc>
                <a:spcPct val="100000"/>
              </a:lnSpc>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0" name="Shape 1590"/>
        <p:cNvGrpSpPr/>
        <p:nvPr/>
      </p:nvGrpSpPr>
      <p:grpSpPr>
        <a:xfrm>
          <a:off x="0" y="0"/>
          <a:ext cx="0" cy="0"/>
          <a:chOff x="0" y="0"/>
          <a:chExt cx="0" cy="0"/>
        </a:xfrm>
      </p:grpSpPr>
      <p:sp>
        <p:nvSpPr>
          <p:cNvPr id="1591" name="Google Shape;1591;g8b3dac5b5a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2" name="Google Shape;1592;g8b3dac5b5a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Summarize the insights that AOV can provide.</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rPr b="1" lang="en">
                <a:solidFill>
                  <a:schemeClr val="dk1"/>
                </a:solidFill>
              </a:rPr>
              <a:t>TALKING POINTS: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AOV can help you understand what customers are buying, increase revenue, and improve your marketing ROI.</a:t>
            </a:r>
            <a:endParaRPr>
              <a:solidFill>
                <a:schemeClr val="dk1"/>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8602e3ca2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8602e3ca2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Share best practices for increasing AOV.</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You can increase AOV by implementing tactics like these.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Many of these play into the design of your product pages and landing pages, as well as other tactics such as email and your other websites.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809e2e4786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809e2e4786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Review best practices for increasing AOV.</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One way to increase AOV is by providing bundles of products.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Bundles reduce the total price of the items, offering a “value buy” as described here by BioLite.</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3" name="Shape 1623"/>
        <p:cNvGrpSpPr/>
        <p:nvPr/>
      </p:nvGrpSpPr>
      <p:grpSpPr>
        <a:xfrm>
          <a:off x="0" y="0"/>
          <a:ext cx="0" cy="0"/>
          <a:chOff x="0" y="0"/>
          <a:chExt cx="0" cy="0"/>
        </a:xfrm>
      </p:grpSpPr>
      <p:sp>
        <p:nvSpPr>
          <p:cNvPr id="1624" name="Google Shape;1624;g8602e3ca2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5" name="Google Shape;1625;g8602e3ca2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Review best practices for increasing AOV.</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Similar to bundling, product recommendations can increase AOV.</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Amazon set the standard for product recommendations with its complex recommendation algorithms based on customer purchase and browsing habits.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Other, smaller brands such as Essential Label also use product recommendations with the incentive of #treatyourself.</a:t>
            </a:r>
            <a:endParaRPr>
              <a:solidFill>
                <a:schemeClr val="dk1"/>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g8602e3ca2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7" name="Google Shape;1637;g8602e3ca2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Review best practices for increasing AOV.</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Shipping offers are a great way of increasing AOV.</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Offering a free shipping deal once customers have at least a certain purchase amount or a certain number of items in their cart can drive AOV.</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5" name="Shape 1645"/>
        <p:cNvGrpSpPr/>
        <p:nvPr/>
      </p:nvGrpSpPr>
      <p:grpSpPr>
        <a:xfrm>
          <a:off x="0" y="0"/>
          <a:ext cx="0" cy="0"/>
          <a:chOff x="0" y="0"/>
          <a:chExt cx="0" cy="0"/>
        </a:xfrm>
      </p:grpSpPr>
      <p:sp>
        <p:nvSpPr>
          <p:cNvPr id="1646" name="Google Shape;1646;g8602e3ca2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7" name="Google Shape;1647;g8602e3ca2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Review best practices for increasing AOV.</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Time-sensitive offers drive urgency and increase the likelihood of improving AOV.</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“this week only” incentive from BarkBox encourages customers to purchase a subscription.</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8651f0a10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8651f0a10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Lead a debrief around optimizing and improving AOV.</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None/>
            </a:pPr>
            <a:r>
              <a:rPr b="1" lang="en">
                <a:solidFill>
                  <a:schemeClr val="dk1"/>
                </a:solidFill>
              </a:rPr>
              <a:t>TEACHING TIPS:</a:t>
            </a:r>
            <a:endParaRPr b="1">
              <a:solidFill>
                <a:schemeClr val="dk1"/>
              </a:solidFill>
            </a:endParaRPr>
          </a:p>
          <a:p>
            <a:pPr indent="0" lvl="0" marL="0" rtl="0" algn="l">
              <a:spcBef>
                <a:spcPts val="0"/>
              </a:spcBef>
              <a:spcAft>
                <a:spcPts val="0"/>
              </a:spcAft>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Have a few students shout out answers for each category.</a:t>
            </a:r>
            <a:endParaRPr>
              <a:solidFill>
                <a:schemeClr val="dk1"/>
              </a:solidFill>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highlight>
                  <a:srgbClr val="FFD966"/>
                </a:highlight>
              </a:rPr>
              <a:t>For Remote deliveries</a:t>
            </a:r>
            <a:r>
              <a:rPr lang="en">
                <a:solidFill>
                  <a:schemeClr val="dk1"/>
                </a:solidFill>
              </a:rPr>
              <a:t>: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Students can come off mute to share responses or add their response in the Zoom chat.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809e2e4786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809e2e4786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a:t>
            </a:r>
            <a:r>
              <a:rPr lang="en">
                <a:solidFill>
                  <a:schemeClr val="dk1"/>
                </a:solidFill>
              </a:rPr>
              <a:t> Wrap up the section and reinforce takeaways.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Check for understanding and see if students have additional questions on the material covered.</a:t>
            </a:r>
            <a:endParaRPr b="1">
              <a:solidFill>
                <a:schemeClr val="dk1"/>
              </a:solidFill>
            </a:endParaRPr>
          </a:p>
          <a:p>
            <a:pPr indent="0" lvl="0" marL="457200" rtl="0" algn="l">
              <a:spcBef>
                <a:spcPts val="0"/>
              </a:spcBef>
              <a:spcAft>
                <a:spcPts val="0"/>
              </a:spcAft>
              <a:buNone/>
            </a:pPr>
            <a:r>
              <a:t/>
            </a:r>
            <a:endParaRPr b="1">
              <a:solidFill>
                <a:schemeClr val="dk1"/>
              </a:solidFill>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9" name="Shape 1669"/>
        <p:cNvGrpSpPr/>
        <p:nvPr/>
      </p:nvGrpSpPr>
      <p:grpSpPr>
        <a:xfrm>
          <a:off x="0" y="0"/>
          <a:ext cx="0" cy="0"/>
          <a:chOff x="0" y="0"/>
          <a:chExt cx="0" cy="0"/>
        </a:xfrm>
      </p:grpSpPr>
      <p:sp>
        <p:nvSpPr>
          <p:cNvPr id="1670" name="Google Shape;1670;g775b4935cd_0_1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1" name="Google Shape;1671;g775b4935cd_0_1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Duration: </a:t>
            </a:r>
            <a:r>
              <a:rPr lang="en">
                <a:solidFill>
                  <a:schemeClr val="dk1"/>
                </a:solidFill>
              </a:rPr>
              <a:t>60 minutes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4" name="Shape 1684"/>
        <p:cNvGrpSpPr/>
        <p:nvPr/>
      </p:nvGrpSpPr>
      <p:grpSpPr>
        <a:xfrm>
          <a:off x="0" y="0"/>
          <a:ext cx="0" cy="0"/>
          <a:chOff x="0" y="0"/>
          <a:chExt cx="0" cy="0"/>
        </a:xfrm>
      </p:grpSpPr>
      <p:sp>
        <p:nvSpPr>
          <p:cNvPr id="1685" name="Google Shape;1685;g809e2e4786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809e2e4786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Share the expressed learning goals with students.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a:solidFill>
                  <a:schemeClr val="dk1"/>
                </a:solidFill>
                <a:highlight>
                  <a:srgbClr val="FFDD00"/>
                </a:highlight>
              </a:rPr>
              <a:t>For Remote deliveries</a:t>
            </a:r>
            <a:r>
              <a:rPr lang="en">
                <a:solidFill>
                  <a:schemeClr val="dk1"/>
                </a:solidFill>
              </a:rPr>
              <a:t>: </a:t>
            </a:r>
            <a:endParaRPr>
              <a:solidFill>
                <a:schemeClr val="dk1"/>
              </a:solidFill>
            </a:endParaRPr>
          </a:p>
          <a:p>
            <a:pPr indent="0" lvl="0" marL="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Capture a screenshot of this slide and drop it in the class Slack channel. </a:t>
            </a:r>
            <a:endParaRPr>
              <a:solidFill>
                <a:schemeClr val="dk1"/>
              </a:solidFill>
              <a:latin typeface="Proxima Nova"/>
              <a:ea typeface="Proxima Nova"/>
              <a:cs typeface="Proxima Nova"/>
              <a:sym typeface="Proxima Nova"/>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spcBef>
                <a:spcPts val="0"/>
              </a:spcBef>
              <a:spcAft>
                <a:spcPts val="0"/>
              </a:spcAft>
              <a:buNone/>
            </a:pPr>
            <a:r>
              <a:t/>
            </a:r>
            <a:endParaRPr b="1">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7779de3c3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7779de3c3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Purpose: </a:t>
            </a:r>
            <a:r>
              <a:rPr lang="en"/>
              <a:t>Distinguish what drives customers to make decisions and purchases.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SzPts val="1100"/>
              <a:buChar char="●"/>
            </a:pPr>
            <a:r>
              <a:rPr lang="en"/>
              <a:t>When customers engage in an eCommerce experience, they expect efficiency, ease of use, and utility.</a:t>
            </a:r>
            <a:endParaRPr/>
          </a:p>
          <a:p>
            <a:pPr indent="-298450" lvl="0" marL="457200" rtl="0" algn="l">
              <a:spcBef>
                <a:spcPts val="0"/>
              </a:spcBef>
              <a:spcAft>
                <a:spcPts val="0"/>
              </a:spcAft>
              <a:buSzPts val="1100"/>
              <a:buChar char="●"/>
            </a:pPr>
            <a:r>
              <a:rPr lang="en"/>
              <a:t>They want savings and VIP access to</a:t>
            </a:r>
            <a:r>
              <a:rPr lang="en">
                <a:solidFill>
                  <a:schemeClr val="dk1"/>
                </a:solidFill>
              </a:rPr>
              <a:t> further</a:t>
            </a:r>
            <a:r>
              <a:rPr lang="en"/>
              <a:t> enhance the experience.</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8b3dac5b5a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8b3dac5b5a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Emphasize the importance of retention.</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Driving traffic and purchasing behavior is only the start.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Retaining customers and keeping them coming back to purchase will drive long-term results.</a:t>
            </a:r>
            <a:endParaRPr>
              <a:solidFill>
                <a:schemeClr val="dk1"/>
              </a:solidFill>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2" name="Shape 1702"/>
        <p:cNvGrpSpPr/>
        <p:nvPr/>
      </p:nvGrpSpPr>
      <p:grpSpPr>
        <a:xfrm>
          <a:off x="0" y="0"/>
          <a:ext cx="0" cy="0"/>
          <a:chOff x="0" y="0"/>
          <a:chExt cx="0" cy="0"/>
        </a:xfrm>
      </p:grpSpPr>
      <p:sp>
        <p:nvSpPr>
          <p:cNvPr id="1703" name="Google Shape;1703;g88769fd60b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4" name="Google Shape;1704;g88769fd60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Differentiate between churn rate and retention rate.</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Churn rate is how fast you’re losing customers.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Retention is how long customers continue to do business with you, on average.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Both metrics are important to understanding business success in eCommerce.</a:t>
            </a:r>
            <a:endParaRPr>
              <a:solidFill>
                <a:schemeClr val="dk1"/>
              </a:solidFill>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3" name="Shape 1713"/>
        <p:cNvGrpSpPr/>
        <p:nvPr/>
      </p:nvGrpSpPr>
      <p:grpSpPr>
        <a:xfrm>
          <a:off x="0" y="0"/>
          <a:ext cx="0" cy="0"/>
          <a:chOff x="0" y="0"/>
          <a:chExt cx="0" cy="0"/>
        </a:xfrm>
      </p:grpSpPr>
      <p:sp>
        <p:nvSpPr>
          <p:cNvPr id="1714" name="Google Shape;1714;g809e2e4786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5" name="Google Shape;1715;g809e2e4786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Demonstrate how email can reduce churn and improves retention.</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it comes to keeping customers, email is the crucial channel.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Emails can serve a variety of different purposes, from logistical notifications, to reminders to purchase a product again, to engaging lost customers.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Replenishment, reengagement, and winback emails are generally what we think about when we consider using email for retention and churn.</a:t>
            </a:r>
            <a:endParaRPr>
              <a:solidFill>
                <a:schemeClr val="dk1"/>
              </a:solidFill>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g823d32e8e7_3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823d32e8e7_3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Internalize how brands use email in eCommerce.</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rPr>
              <a:t>TEACHING TIPS:</a:t>
            </a:r>
            <a:endParaRPr b="1">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The goal of the exercise is to get students to look for emails of their own and think about how emails have impacted their buying habits.</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At the end of the exercise, have a few volunteers share their good/bad email examples and why they thought they were good/bad.</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a:solidFill>
                <a:schemeClr val="dk1"/>
              </a:solidFill>
              <a:highlight>
                <a:srgbClr val="FFD966"/>
              </a:highlight>
            </a:endParaRPr>
          </a:p>
          <a:p>
            <a:pPr indent="0" lvl="0" marL="0" rtl="0" algn="l">
              <a:lnSpc>
                <a:spcPct val="100000"/>
              </a:lnSpc>
              <a:spcBef>
                <a:spcPts val="0"/>
              </a:spcBef>
              <a:spcAft>
                <a:spcPts val="0"/>
              </a:spcAft>
              <a:buClr>
                <a:schemeClr val="dk1"/>
              </a:buClr>
              <a:buSzPts val="1100"/>
              <a:buFont typeface="Arial"/>
              <a:buNone/>
            </a:pPr>
            <a:r>
              <a:rPr b="1" lang="en">
                <a:solidFill>
                  <a:schemeClr val="dk1"/>
                </a:solidFill>
                <a:highlight>
                  <a:srgbClr val="FFD966"/>
                </a:highlight>
              </a:rPr>
              <a:t>For Remote deliveries</a:t>
            </a:r>
            <a:r>
              <a:rPr lang="en">
                <a:solidFill>
                  <a:schemeClr val="dk1"/>
                </a:solidFill>
              </a:rPr>
              <a:t>: </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Screenshot this slide and drop it in the Slack channel. </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For solo activities, you can choose to put people in group breakout rooms (to recreate the “table” group from a physical setting) or allow students to work independently in the main session.</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n">
                <a:solidFill>
                  <a:schemeClr val="dk1"/>
                </a:solidFill>
              </a:rPr>
              <a:t>At the 60-second mark, send a message to all rooms: “Start to wrap up your work. Rooms will close in one minute!”</a:t>
            </a:r>
            <a:endParaRPr>
              <a:solidFill>
                <a:schemeClr val="dk1"/>
              </a:solidFill>
            </a:endParaRPr>
          </a:p>
          <a:p>
            <a:pPr indent="0" lvl="0" marL="0" rtl="0" algn="l">
              <a:lnSpc>
                <a:spcPct val="100000"/>
              </a:lnSpc>
              <a:spcBef>
                <a:spcPts val="0"/>
              </a:spcBef>
              <a:spcAft>
                <a:spcPts val="0"/>
              </a:spcAft>
              <a:buNone/>
            </a:pPr>
            <a:r>
              <a:t/>
            </a:r>
            <a:endParaRPr b="1">
              <a:solidFill>
                <a:schemeClr val="dk1"/>
              </a:solidFill>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1" name="Shape 1731"/>
        <p:cNvGrpSpPr/>
        <p:nvPr/>
      </p:nvGrpSpPr>
      <p:grpSpPr>
        <a:xfrm>
          <a:off x="0" y="0"/>
          <a:ext cx="0" cy="0"/>
          <a:chOff x="0" y="0"/>
          <a:chExt cx="0" cy="0"/>
        </a:xfrm>
      </p:grpSpPr>
      <p:sp>
        <p:nvSpPr>
          <p:cNvPr id="1732" name="Google Shape;1732;g8602e3ca25_0_2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3" name="Google Shape;1733;g8602e3ca25_0_2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Compare engagement rates across different email types.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Reengagement emails actually have relatively high engagement rates, especially compared to regular, automated email campaigns or broadcasts.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Replenishment and shopping cart abandonment have the highest click-to-open rate, and those are the ones most directly related to conversions!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823d32e8e7_3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823d32e8e7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Share examples of targeted re-engagement emails.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example effectively uses humor and on-brand language to bring a customer back to the shopping experience after they’ve abandoned a browsing session.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A similar approach can be taken for cart abandonment, when a customer leaves items in their cart without checking out.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1" name="Shape 1761"/>
        <p:cNvGrpSpPr/>
        <p:nvPr/>
      </p:nvGrpSpPr>
      <p:grpSpPr>
        <a:xfrm>
          <a:off x="0" y="0"/>
          <a:ext cx="0" cy="0"/>
          <a:chOff x="0" y="0"/>
          <a:chExt cx="0" cy="0"/>
        </a:xfrm>
      </p:grpSpPr>
      <p:sp>
        <p:nvSpPr>
          <p:cNvPr id="1762" name="Google Shape;1762;g8602e3ca25_0_2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3" name="Google Shape;1763;g8602e3ca25_0_2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Share examples of targeted re-engagement emails.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Replenishment emails remind customers of when they might be running out of a product and encourage them to buy it again.</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These are targeted and personalized; this example highlights the exact product the user bought before, both in the body copy and the visual.</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level of personalization is effective in engaging customers and driving retention.</a:t>
            </a:r>
            <a:endParaRPr>
              <a:solidFill>
                <a:schemeClr val="dk1"/>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1" name="Shape 1771"/>
        <p:cNvGrpSpPr/>
        <p:nvPr/>
      </p:nvGrpSpPr>
      <p:grpSpPr>
        <a:xfrm>
          <a:off x="0" y="0"/>
          <a:ext cx="0" cy="0"/>
          <a:chOff x="0" y="0"/>
          <a:chExt cx="0" cy="0"/>
        </a:xfrm>
      </p:grpSpPr>
      <p:sp>
        <p:nvSpPr>
          <p:cNvPr id="1772" name="Google Shape;1772;g823d32e8e7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3" name="Google Shape;1773;g823d32e8e7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Share examples of targeted re-engagement emails.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Back-in-stock reminders tell users when products that they’ve indicated interest in are available.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Often, a customer will elect to get an email reminder for back-in-stocks, which indicates high intent to purchase.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0" name="Shape 1780"/>
        <p:cNvGrpSpPr/>
        <p:nvPr/>
      </p:nvGrpSpPr>
      <p:grpSpPr>
        <a:xfrm>
          <a:off x="0" y="0"/>
          <a:ext cx="0" cy="0"/>
          <a:chOff x="0" y="0"/>
          <a:chExt cx="0" cy="0"/>
        </a:xfrm>
      </p:grpSpPr>
      <p:sp>
        <p:nvSpPr>
          <p:cNvPr id="1781" name="Google Shape;1781;g5303573729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2" name="Google Shape;1782;g5303573729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Share examples of targeted reengagement emails.</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Holidays and major events can also be great opportunities for reengaging a customer.</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Instead of sending emails at random time intervals, reengagement emails that focus on a holiday or specific event seem more relevant to customers.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They also may include time-sensitive offers.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birthday email shown here is another example of personalization and building a relationship with the customer.</a:t>
            </a:r>
            <a:endParaRPr>
              <a:solidFill>
                <a:schemeClr val="dk1"/>
              </a:solidFil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8602e3ca25_0_2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2" name="Google Shape;1792;g8602e3ca25_0_2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Purpose: </a:t>
            </a:r>
            <a:r>
              <a:rPr lang="en">
                <a:solidFill>
                  <a:schemeClr val="dk1"/>
                </a:solidFill>
              </a:rPr>
              <a:t>Describe the purpose of a winback email.</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en">
                <a:solidFill>
                  <a:schemeClr val="dk1"/>
                </a:solidFill>
              </a:rPr>
              <a:t>TALKING POINTS: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Winback emails are specifically targeted at customers who have churned or not made a purchase in a certain time period.</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They often incentivize the customer to return and make a purchase.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They also may take a different approach and give the customer the opportunity to officially unsubscribe or end the relationship.</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1.png"/><Relationship Id="rId4"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jp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jp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jp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jp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jp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s">
  <p:cSld name="CUSTOM">
    <p:bg>
      <p:bgPr>
        <a:solidFill>
          <a:schemeClr val="lt1"/>
        </a:solidFill>
      </p:bgPr>
    </p:bg>
    <p:spTree>
      <p:nvGrpSpPr>
        <p:cNvPr id="11" name="Shape 11"/>
        <p:cNvGrpSpPr/>
        <p:nvPr/>
      </p:nvGrpSpPr>
      <p:grpSpPr>
        <a:xfrm>
          <a:off x="0" y="0"/>
          <a:ext cx="0" cy="0"/>
          <a:chOff x="0" y="0"/>
          <a:chExt cx="0" cy="0"/>
        </a:xfrm>
      </p:grpSpPr>
      <p:sp>
        <p:nvSpPr>
          <p:cNvPr id="12" name="Google Shape;12;p2"/>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 name="Google Shape;13;p2"/>
          <p:cNvSpPr txBox="1"/>
          <p:nvPr>
            <p:ph idx="1" type="body"/>
          </p:nvPr>
        </p:nvSpPr>
        <p:spPr>
          <a:xfrm>
            <a:off x="979500" y="1078375"/>
            <a:ext cx="7099500" cy="2999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4" name="Google Shape;14;p2"/>
          <p:cNvSpPr/>
          <p:nvPr/>
        </p:nvSpPr>
        <p:spPr>
          <a:xfrm>
            <a:off x="8342625" y="4513775"/>
            <a:ext cx="5343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20550" y="-31500"/>
            <a:ext cx="616500" cy="52065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INSTRUCTOR USE ONLY </a:t>
            </a:r>
            <a:endParaRPr sz="2400">
              <a:solidFill>
                <a:srgbClr val="FFFFFF"/>
              </a:solidFill>
              <a:latin typeface="Proxima Nova"/>
              <a:ea typeface="Proxima Nova"/>
              <a:cs typeface="Proxima Nova"/>
              <a:sym typeface="Proxima Nova"/>
            </a:endParaRPr>
          </a:p>
        </p:txBody>
      </p:sp>
      <p:pic>
        <p:nvPicPr>
          <p:cNvPr descr="GA-Cog-900.png" id="17" name="Google Shape;17;p2"/>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18" name="Google Shape;18;p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Quote ">
  <p:cSld name="CUSTOM_4">
    <p:spTree>
      <p:nvGrpSpPr>
        <p:cNvPr id="116" name="Shape 116"/>
        <p:cNvGrpSpPr/>
        <p:nvPr/>
      </p:nvGrpSpPr>
      <p:grpSpPr>
        <a:xfrm>
          <a:off x="0" y="0"/>
          <a:ext cx="0" cy="0"/>
          <a:chOff x="0" y="0"/>
          <a:chExt cx="0" cy="0"/>
        </a:xfrm>
      </p:grpSpPr>
      <p:cxnSp>
        <p:nvCxnSpPr>
          <p:cNvPr id="117" name="Google Shape;117;p11"/>
          <p:cNvCxnSpPr/>
          <p:nvPr/>
        </p:nvCxnSpPr>
        <p:spPr>
          <a:xfrm>
            <a:off x="1399725" y="1863425"/>
            <a:ext cx="2638200" cy="0"/>
          </a:xfrm>
          <a:prstGeom prst="straightConnector1">
            <a:avLst/>
          </a:prstGeom>
          <a:noFill/>
          <a:ln cap="flat" cmpd="sng" w="9525">
            <a:solidFill>
              <a:srgbClr val="E41A23"/>
            </a:solidFill>
            <a:prstDash val="solid"/>
            <a:round/>
            <a:headEnd len="med" w="med" type="none"/>
            <a:tailEnd len="med" w="med" type="none"/>
          </a:ln>
        </p:spPr>
      </p:cxnSp>
      <p:cxnSp>
        <p:nvCxnSpPr>
          <p:cNvPr id="118" name="Google Shape;118;p11"/>
          <p:cNvCxnSpPr/>
          <p:nvPr/>
        </p:nvCxnSpPr>
        <p:spPr>
          <a:xfrm>
            <a:off x="4913975" y="1863425"/>
            <a:ext cx="2638200" cy="0"/>
          </a:xfrm>
          <a:prstGeom prst="straightConnector1">
            <a:avLst/>
          </a:prstGeom>
          <a:noFill/>
          <a:ln cap="flat" cmpd="sng" w="9525">
            <a:solidFill>
              <a:srgbClr val="E41A23"/>
            </a:solidFill>
            <a:prstDash val="solid"/>
            <a:round/>
            <a:headEnd len="med" w="med" type="none"/>
            <a:tailEnd len="med" w="med" type="none"/>
          </a:ln>
        </p:spPr>
      </p:cxnSp>
      <p:sp>
        <p:nvSpPr>
          <p:cNvPr id="119" name="Google Shape;119;p11"/>
          <p:cNvSpPr txBox="1"/>
          <p:nvPr/>
        </p:nvSpPr>
        <p:spPr>
          <a:xfrm>
            <a:off x="4057900" y="1402025"/>
            <a:ext cx="836100" cy="6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chemeClr val="lt2"/>
                </a:solidFill>
                <a:latin typeface="Proxima Nova"/>
                <a:ea typeface="Proxima Nova"/>
                <a:cs typeface="Proxima Nova"/>
                <a:sym typeface="Proxima Nova"/>
              </a:rPr>
              <a:t>“</a:t>
            </a:r>
            <a:endParaRPr sz="7200">
              <a:solidFill>
                <a:schemeClr val="lt2"/>
              </a:solidFill>
              <a:latin typeface="Proxima Nova"/>
              <a:ea typeface="Proxima Nova"/>
              <a:cs typeface="Proxima Nova"/>
              <a:sym typeface="Proxima Nova"/>
            </a:endParaRPr>
          </a:p>
        </p:txBody>
      </p:sp>
      <p:sp>
        <p:nvSpPr>
          <p:cNvPr id="120" name="Google Shape;120;p11"/>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121" name="Google Shape;121;p11"/>
          <p:cNvSpPr txBox="1"/>
          <p:nvPr>
            <p:ph idx="1" type="subTitle"/>
          </p:nvPr>
        </p:nvSpPr>
        <p:spPr>
          <a:xfrm>
            <a:off x="2249725" y="3386656"/>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chemeClr val="dk2"/>
                </a:solidFill>
              </a:defRPr>
            </a:lvl1pPr>
            <a:lvl2pPr lvl="1" rtl="0" algn="ctr">
              <a:spcBef>
                <a:spcPts val="1600"/>
              </a:spcBef>
              <a:spcAft>
                <a:spcPts val="0"/>
              </a:spcAft>
              <a:buNone/>
              <a:defRPr>
                <a:solidFill>
                  <a:schemeClr val="dk2"/>
                </a:solidFill>
              </a:defRPr>
            </a:lvl2pPr>
            <a:lvl3pPr lvl="2" rtl="0" algn="ctr">
              <a:spcBef>
                <a:spcPts val="1600"/>
              </a:spcBef>
              <a:spcAft>
                <a:spcPts val="0"/>
              </a:spcAft>
              <a:buNone/>
              <a:defRPr>
                <a:solidFill>
                  <a:schemeClr val="dk2"/>
                </a:solidFill>
              </a:defRPr>
            </a:lvl3pPr>
            <a:lvl4pPr lvl="3" rtl="0" algn="ctr">
              <a:spcBef>
                <a:spcPts val="1600"/>
              </a:spcBef>
              <a:spcAft>
                <a:spcPts val="0"/>
              </a:spcAft>
              <a:buNone/>
              <a:defRPr>
                <a:solidFill>
                  <a:schemeClr val="dk2"/>
                </a:solidFill>
              </a:defRPr>
            </a:lvl4pPr>
            <a:lvl5pPr lvl="4" rtl="0" algn="ctr">
              <a:spcBef>
                <a:spcPts val="1600"/>
              </a:spcBef>
              <a:spcAft>
                <a:spcPts val="0"/>
              </a:spcAft>
              <a:buNone/>
              <a:defRPr>
                <a:solidFill>
                  <a:schemeClr val="dk2"/>
                </a:solidFill>
              </a:defRPr>
            </a:lvl5pPr>
            <a:lvl6pPr lvl="5" rtl="0" algn="ctr">
              <a:spcBef>
                <a:spcPts val="1600"/>
              </a:spcBef>
              <a:spcAft>
                <a:spcPts val="0"/>
              </a:spcAft>
              <a:buNone/>
              <a:defRPr>
                <a:solidFill>
                  <a:schemeClr val="dk2"/>
                </a:solidFill>
              </a:defRPr>
            </a:lvl6pPr>
            <a:lvl7pPr lvl="6" rtl="0" algn="ctr">
              <a:spcBef>
                <a:spcPts val="1600"/>
              </a:spcBef>
              <a:spcAft>
                <a:spcPts val="0"/>
              </a:spcAft>
              <a:buNone/>
              <a:defRPr>
                <a:solidFill>
                  <a:schemeClr val="dk2"/>
                </a:solidFill>
              </a:defRPr>
            </a:lvl7pPr>
            <a:lvl8pPr lvl="7" rtl="0" algn="ctr">
              <a:spcBef>
                <a:spcPts val="1600"/>
              </a:spcBef>
              <a:spcAft>
                <a:spcPts val="0"/>
              </a:spcAft>
              <a:buNone/>
              <a:defRPr>
                <a:solidFill>
                  <a:schemeClr val="dk2"/>
                </a:solidFill>
              </a:defRPr>
            </a:lvl8pPr>
            <a:lvl9pPr lvl="8" rtl="0" algn="ctr">
              <a:spcBef>
                <a:spcPts val="1600"/>
              </a:spcBef>
              <a:spcAft>
                <a:spcPts val="1600"/>
              </a:spcAft>
              <a:buNone/>
              <a:defRPr>
                <a:solidFill>
                  <a:schemeClr val="dk2"/>
                </a:solidFill>
              </a:defRPr>
            </a:lvl9pPr>
          </a:lstStyle>
          <a:p/>
        </p:txBody>
      </p:sp>
      <p:sp>
        <p:nvSpPr>
          <p:cNvPr id="122" name="Google Shape;122;p11"/>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23" name="Google Shape;123;p1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Quote - No Attribution">
  <p:cSld name="CUSTOM_4_1">
    <p:spTree>
      <p:nvGrpSpPr>
        <p:cNvPr id="124" name="Shape 124"/>
        <p:cNvGrpSpPr/>
        <p:nvPr/>
      </p:nvGrpSpPr>
      <p:grpSpPr>
        <a:xfrm>
          <a:off x="0" y="0"/>
          <a:ext cx="0" cy="0"/>
          <a:chOff x="0" y="0"/>
          <a:chExt cx="0" cy="0"/>
        </a:xfrm>
      </p:grpSpPr>
      <p:cxnSp>
        <p:nvCxnSpPr>
          <p:cNvPr id="125" name="Google Shape;125;p12"/>
          <p:cNvCxnSpPr/>
          <p:nvPr/>
        </p:nvCxnSpPr>
        <p:spPr>
          <a:xfrm>
            <a:off x="1678950" y="1863425"/>
            <a:ext cx="5786100" cy="0"/>
          </a:xfrm>
          <a:prstGeom prst="straightConnector1">
            <a:avLst/>
          </a:prstGeom>
          <a:noFill/>
          <a:ln cap="flat" cmpd="sng" w="9525">
            <a:solidFill>
              <a:srgbClr val="E41A23"/>
            </a:solidFill>
            <a:prstDash val="solid"/>
            <a:round/>
            <a:headEnd len="med" w="med" type="none"/>
            <a:tailEnd len="med" w="med" type="none"/>
          </a:ln>
        </p:spPr>
      </p:cxnSp>
      <p:sp>
        <p:nvSpPr>
          <p:cNvPr id="126" name="Google Shape;126;p12"/>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solidFill>
                  <a:schemeClr val="dk2"/>
                </a:solidFill>
              </a:defRPr>
            </a:lvl1pPr>
            <a:lvl2pPr lvl="1" rtl="0">
              <a:spcBef>
                <a:spcPts val="0"/>
              </a:spcBef>
              <a:spcAft>
                <a:spcPts val="0"/>
              </a:spcAft>
              <a:buNone/>
              <a:defRPr>
                <a:solidFill>
                  <a:schemeClr val="dk2"/>
                </a:solidFill>
              </a:defRPr>
            </a:lvl2pPr>
            <a:lvl3pPr lvl="2" rtl="0">
              <a:spcBef>
                <a:spcPts val="0"/>
              </a:spcBef>
              <a:spcAft>
                <a:spcPts val="0"/>
              </a:spcAft>
              <a:buNone/>
              <a:defRPr>
                <a:solidFill>
                  <a:schemeClr val="dk2"/>
                </a:solidFill>
              </a:defRPr>
            </a:lvl3pPr>
            <a:lvl4pPr lvl="3" rtl="0">
              <a:spcBef>
                <a:spcPts val="0"/>
              </a:spcBef>
              <a:spcAft>
                <a:spcPts val="0"/>
              </a:spcAft>
              <a:buNone/>
              <a:defRPr>
                <a:solidFill>
                  <a:schemeClr val="dk2"/>
                </a:solidFill>
              </a:defRPr>
            </a:lvl4pPr>
            <a:lvl5pPr lvl="4" rtl="0">
              <a:spcBef>
                <a:spcPts val="0"/>
              </a:spcBef>
              <a:spcAft>
                <a:spcPts val="0"/>
              </a:spcAft>
              <a:buNone/>
              <a:defRPr>
                <a:solidFill>
                  <a:schemeClr val="dk2"/>
                </a:solidFill>
              </a:defRPr>
            </a:lvl5pPr>
            <a:lvl6pPr lvl="5" rtl="0">
              <a:spcBef>
                <a:spcPts val="0"/>
              </a:spcBef>
              <a:spcAft>
                <a:spcPts val="0"/>
              </a:spcAft>
              <a:buNone/>
              <a:defRPr>
                <a:solidFill>
                  <a:schemeClr val="dk2"/>
                </a:solidFill>
              </a:defRPr>
            </a:lvl6pPr>
            <a:lvl7pPr lvl="6" rtl="0">
              <a:spcBef>
                <a:spcPts val="0"/>
              </a:spcBef>
              <a:spcAft>
                <a:spcPts val="0"/>
              </a:spcAft>
              <a:buNone/>
              <a:defRPr>
                <a:solidFill>
                  <a:schemeClr val="dk2"/>
                </a:solidFill>
              </a:defRPr>
            </a:lvl7pPr>
            <a:lvl8pPr lvl="7" rtl="0">
              <a:spcBef>
                <a:spcPts val="0"/>
              </a:spcBef>
              <a:spcAft>
                <a:spcPts val="0"/>
              </a:spcAft>
              <a:buNone/>
              <a:defRPr>
                <a:solidFill>
                  <a:schemeClr val="dk2"/>
                </a:solidFill>
              </a:defRPr>
            </a:lvl8pPr>
            <a:lvl9pPr lvl="8" rtl="0">
              <a:spcBef>
                <a:spcPts val="0"/>
              </a:spcBef>
              <a:spcAft>
                <a:spcPts val="0"/>
              </a:spcAft>
              <a:buNone/>
              <a:defRPr>
                <a:solidFill>
                  <a:schemeClr val="dk2"/>
                </a:solidFill>
              </a:defRPr>
            </a:lvl9pPr>
          </a:lstStyle>
          <a:p/>
        </p:txBody>
      </p:sp>
      <p:sp>
        <p:nvSpPr>
          <p:cNvPr id="127" name="Google Shape;127;p12"/>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28" name="Google Shape;128;p1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p:cSld name="CUSTOM_6">
    <p:spTree>
      <p:nvGrpSpPr>
        <p:cNvPr id="129" name="Shape 129"/>
        <p:cNvGrpSpPr/>
        <p:nvPr/>
      </p:nvGrpSpPr>
      <p:grpSpPr>
        <a:xfrm>
          <a:off x="0" y="0"/>
          <a:ext cx="0" cy="0"/>
          <a:chOff x="0" y="0"/>
          <a:chExt cx="0" cy="0"/>
        </a:xfrm>
      </p:grpSpPr>
      <p:sp>
        <p:nvSpPr>
          <p:cNvPr id="130" name="Google Shape;130;p1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31" name="Google Shape;131;p13"/>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32" name="Google Shape;132;p13"/>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33" name="Google Shape;133;p1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 Red">
  <p:cSld name="CUSTOM_6_1">
    <p:spTree>
      <p:nvGrpSpPr>
        <p:cNvPr id="134" name="Shape 134"/>
        <p:cNvGrpSpPr/>
        <p:nvPr/>
      </p:nvGrpSpPr>
      <p:grpSpPr>
        <a:xfrm>
          <a:off x="0" y="0"/>
          <a:ext cx="0" cy="0"/>
          <a:chOff x="0" y="0"/>
          <a:chExt cx="0" cy="0"/>
        </a:xfrm>
      </p:grpSpPr>
      <p:sp>
        <p:nvSpPr>
          <p:cNvPr id="135" name="Google Shape;135;p14"/>
          <p:cNvSpPr/>
          <p:nvPr/>
        </p:nvSpPr>
        <p:spPr>
          <a:xfrm>
            <a:off x="6315000" y="-13950"/>
            <a:ext cx="2877000" cy="51714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6" name="Google Shape;136;p14"/>
          <p:cNvPicPr preferRelativeResize="0"/>
          <p:nvPr/>
        </p:nvPicPr>
        <p:blipFill>
          <a:blip r:embed="rId2">
            <a:alphaModFix/>
          </a:blip>
          <a:stretch>
            <a:fillRect/>
          </a:stretch>
        </p:blipFill>
        <p:spPr>
          <a:xfrm>
            <a:off x="8242412" y="4573175"/>
            <a:ext cx="572726" cy="572699"/>
          </a:xfrm>
          <a:prstGeom prst="rect">
            <a:avLst/>
          </a:prstGeom>
          <a:noFill/>
          <a:ln>
            <a:noFill/>
          </a:ln>
        </p:spPr>
      </p:pic>
      <p:sp>
        <p:nvSpPr>
          <p:cNvPr id="137" name="Google Shape;137;p1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38" name="Google Shape;138;p14"/>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39" name="Google Shape;139;p14"/>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160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160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160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160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160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160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160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1600"/>
              </a:spcBef>
              <a:spcAft>
                <a:spcPts val="1600"/>
              </a:spcAft>
              <a:buSzPts val="900"/>
              <a:buFont typeface="Proxima Nova"/>
              <a:buChar char="■"/>
              <a:defRPr sz="900">
                <a:latin typeface="Proxima Nova"/>
                <a:ea typeface="Proxima Nova"/>
                <a:cs typeface="Proxima Nova"/>
                <a:sym typeface="Proxima Nova"/>
              </a:defRPr>
            </a:lvl9pPr>
          </a:lstStyle>
          <a:p/>
        </p:txBody>
      </p:sp>
      <p:sp>
        <p:nvSpPr>
          <p:cNvPr id="140" name="Google Shape;140;p1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41" name="Google Shape;141;p14"/>
          <p:cNvSpPr txBox="1"/>
          <p:nvPr>
            <p:ph idx="2" type="body"/>
          </p:nvPr>
        </p:nvSpPr>
        <p:spPr>
          <a:xfrm>
            <a:off x="457200" y="1143000"/>
            <a:ext cx="55035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 Teal">
  <p:cSld name="CUSTOM_6_1_1">
    <p:spTree>
      <p:nvGrpSpPr>
        <p:cNvPr id="142" name="Shape 142"/>
        <p:cNvGrpSpPr/>
        <p:nvPr/>
      </p:nvGrpSpPr>
      <p:grpSpPr>
        <a:xfrm>
          <a:off x="0" y="0"/>
          <a:ext cx="0" cy="0"/>
          <a:chOff x="0" y="0"/>
          <a:chExt cx="0" cy="0"/>
        </a:xfrm>
      </p:grpSpPr>
      <p:sp>
        <p:nvSpPr>
          <p:cNvPr id="143" name="Google Shape;143;p15"/>
          <p:cNvSpPr/>
          <p:nvPr/>
        </p:nvSpPr>
        <p:spPr>
          <a:xfrm>
            <a:off x="6315000" y="-13950"/>
            <a:ext cx="2856300" cy="5171400"/>
          </a:xfrm>
          <a:prstGeom prst="rect">
            <a:avLst/>
          </a:prstGeom>
          <a:solidFill>
            <a:srgbClr val="0D83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 name="Google Shape;144;p15"/>
          <p:cNvPicPr preferRelativeResize="0"/>
          <p:nvPr/>
        </p:nvPicPr>
        <p:blipFill>
          <a:blip r:embed="rId2">
            <a:alphaModFix/>
          </a:blip>
          <a:stretch>
            <a:fillRect/>
          </a:stretch>
        </p:blipFill>
        <p:spPr>
          <a:xfrm>
            <a:off x="8242412" y="4573175"/>
            <a:ext cx="572726" cy="572699"/>
          </a:xfrm>
          <a:prstGeom prst="rect">
            <a:avLst/>
          </a:prstGeom>
          <a:noFill/>
          <a:ln>
            <a:noFill/>
          </a:ln>
        </p:spPr>
      </p:pic>
      <p:sp>
        <p:nvSpPr>
          <p:cNvPr id="145" name="Google Shape;145;p1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46" name="Google Shape;146;p15"/>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47" name="Google Shape;147;p15"/>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160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160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160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160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160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160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160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1600"/>
              </a:spcBef>
              <a:spcAft>
                <a:spcPts val="1600"/>
              </a:spcAft>
              <a:buSzPts val="900"/>
              <a:buFont typeface="Proxima Nova"/>
              <a:buChar char="■"/>
              <a:defRPr sz="900">
                <a:latin typeface="Proxima Nova"/>
                <a:ea typeface="Proxima Nova"/>
                <a:cs typeface="Proxima Nova"/>
                <a:sym typeface="Proxima Nova"/>
              </a:defRPr>
            </a:lvl9pPr>
          </a:lstStyle>
          <a:p/>
        </p:txBody>
      </p:sp>
      <p:sp>
        <p:nvSpPr>
          <p:cNvPr id="148" name="Google Shape;148;p1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49" name="Google Shape;149;p15"/>
          <p:cNvSpPr txBox="1"/>
          <p:nvPr>
            <p:ph idx="2" type="body"/>
          </p:nvPr>
        </p:nvSpPr>
        <p:spPr>
          <a:xfrm>
            <a:off x="457200" y="1143000"/>
            <a:ext cx="55035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 Yellow">
  <p:cSld name="CUSTOM_6_1_1_1">
    <p:spTree>
      <p:nvGrpSpPr>
        <p:cNvPr id="150" name="Shape 150"/>
        <p:cNvGrpSpPr/>
        <p:nvPr/>
      </p:nvGrpSpPr>
      <p:grpSpPr>
        <a:xfrm>
          <a:off x="0" y="0"/>
          <a:ext cx="0" cy="0"/>
          <a:chOff x="0" y="0"/>
          <a:chExt cx="0" cy="0"/>
        </a:xfrm>
      </p:grpSpPr>
      <p:sp>
        <p:nvSpPr>
          <p:cNvPr id="151" name="Google Shape;151;p16"/>
          <p:cNvSpPr/>
          <p:nvPr/>
        </p:nvSpPr>
        <p:spPr>
          <a:xfrm>
            <a:off x="6308325" y="0"/>
            <a:ext cx="2876700" cy="51714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152" name="Google Shape;152;p16"/>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153" name="Google Shape;153;p1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54" name="Google Shape;154;p16"/>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55" name="Google Shape;155;p16"/>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160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160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160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160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160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160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160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1600"/>
              </a:spcBef>
              <a:spcAft>
                <a:spcPts val="1600"/>
              </a:spcAft>
              <a:buSzPts val="900"/>
              <a:buFont typeface="Proxima Nova"/>
              <a:buChar char="■"/>
              <a:defRPr sz="900">
                <a:latin typeface="Proxima Nova"/>
                <a:ea typeface="Proxima Nova"/>
                <a:cs typeface="Proxima Nova"/>
                <a:sym typeface="Proxima Nova"/>
              </a:defRPr>
            </a:lvl9pPr>
          </a:lstStyle>
          <a:p/>
        </p:txBody>
      </p:sp>
      <p:sp>
        <p:nvSpPr>
          <p:cNvPr id="156" name="Google Shape;156;p1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57" name="Google Shape;157;p16"/>
          <p:cNvSpPr txBox="1"/>
          <p:nvPr>
            <p:ph idx="2" type="body"/>
          </p:nvPr>
        </p:nvSpPr>
        <p:spPr>
          <a:xfrm>
            <a:off x="457200" y="1143000"/>
            <a:ext cx="55035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 Mint">
  <p:cSld name="CUSTOM_6_1_1_1_2">
    <p:spTree>
      <p:nvGrpSpPr>
        <p:cNvPr id="158" name="Shape 158"/>
        <p:cNvGrpSpPr/>
        <p:nvPr/>
      </p:nvGrpSpPr>
      <p:grpSpPr>
        <a:xfrm>
          <a:off x="0" y="0"/>
          <a:ext cx="0" cy="0"/>
          <a:chOff x="0" y="0"/>
          <a:chExt cx="0" cy="0"/>
        </a:xfrm>
      </p:grpSpPr>
      <p:sp>
        <p:nvSpPr>
          <p:cNvPr id="159" name="Google Shape;159;p17"/>
          <p:cNvSpPr/>
          <p:nvPr/>
        </p:nvSpPr>
        <p:spPr>
          <a:xfrm>
            <a:off x="6308325" y="0"/>
            <a:ext cx="2876700" cy="5171400"/>
          </a:xfrm>
          <a:prstGeom prst="rect">
            <a:avLst/>
          </a:prstGeom>
          <a:solidFill>
            <a:srgbClr val="7DEB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160" name="Google Shape;160;p17"/>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161" name="Google Shape;161;p1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62" name="Google Shape;162;p17"/>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63" name="Google Shape;163;p17"/>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160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160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160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160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160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160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160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1600"/>
              </a:spcBef>
              <a:spcAft>
                <a:spcPts val="1600"/>
              </a:spcAft>
              <a:buSzPts val="900"/>
              <a:buFont typeface="Proxima Nova"/>
              <a:buChar char="■"/>
              <a:defRPr sz="900">
                <a:latin typeface="Proxima Nova"/>
                <a:ea typeface="Proxima Nova"/>
                <a:cs typeface="Proxima Nova"/>
                <a:sym typeface="Proxima Nova"/>
              </a:defRPr>
            </a:lvl9pPr>
          </a:lstStyle>
          <a:p/>
        </p:txBody>
      </p:sp>
      <p:sp>
        <p:nvSpPr>
          <p:cNvPr id="164" name="Google Shape;164;p1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65" name="Google Shape;165;p17"/>
          <p:cNvSpPr txBox="1"/>
          <p:nvPr>
            <p:ph idx="2" type="body"/>
          </p:nvPr>
        </p:nvSpPr>
        <p:spPr>
          <a:xfrm>
            <a:off x="457200" y="1143000"/>
            <a:ext cx="55035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Red">
  <p:cSld name="CUSTOM_6_1_1_1_1">
    <p:spTree>
      <p:nvGrpSpPr>
        <p:cNvPr id="166" name="Shape 166"/>
        <p:cNvGrpSpPr/>
        <p:nvPr/>
      </p:nvGrpSpPr>
      <p:grpSpPr>
        <a:xfrm>
          <a:off x="0" y="0"/>
          <a:ext cx="0" cy="0"/>
          <a:chOff x="0" y="0"/>
          <a:chExt cx="0" cy="0"/>
        </a:xfrm>
      </p:grpSpPr>
      <p:sp>
        <p:nvSpPr>
          <p:cNvPr id="167" name="Google Shape;167;p18"/>
          <p:cNvSpPr/>
          <p:nvPr/>
        </p:nvSpPr>
        <p:spPr>
          <a:xfrm>
            <a:off x="0" y="3920400"/>
            <a:ext cx="9144000" cy="12231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 name="Google Shape;168;p18"/>
          <p:cNvPicPr preferRelativeResize="0"/>
          <p:nvPr/>
        </p:nvPicPr>
        <p:blipFill>
          <a:blip r:embed="rId2">
            <a:alphaModFix/>
          </a:blip>
          <a:stretch>
            <a:fillRect/>
          </a:stretch>
        </p:blipFill>
        <p:spPr>
          <a:xfrm>
            <a:off x="8242412" y="4573175"/>
            <a:ext cx="572726" cy="572699"/>
          </a:xfrm>
          <a:prstGeom prst="rect">
            <a:avLst/>
          </a:prstGeom>
          <a:noFill/>
          <a:ln>
            <a:noFill/>
          </a:ln>
        </p:spPr>
      </p:pic>
      <p:sp>
        <p:nvSpPr>
          <p:cNvPr id="169" name="Google Shape;169;p18"/>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71" name="Google Shape;171;p18"/>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72" name="Google Shape;172;p18"/>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173" name="Google Shape;173;p18"/>
          <p:cNvSpPr txBox="1"/>
          <p:nvPr>
            <p:ph idx="2"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74" name="Google Shape;174;p1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Teal">
  <p:cSld name="CUSTOM_6_1_1_1_1_1">
    <p:spTree>
      <p:nvGrpSpPr>
        <p:cNvPr id="175" name="Shape 175"/>
        <p:cNvGrpSpPr/>
        <p:nvPr/>
      </p:nvGrpSpPr>
      <p:grpSpPr>
        <a:xfrm>
          <a:off x="0" y="0"/>
          <a:ext cx="0" cy="0"/>
          <a:chOff x="0" y="0"/>
          <a:chExt cx="0" cy="0"/>
        </a:xfrm>
      </p:grpSpPr>
      <p:sp>
        <p:nvSpPr>
          <p:cNvPr id="176" name="Google Shape;176;p19"/>
          <p:cNvSpPr/>
          <p:nvPr/>
        </p:nvSpPr>
        <p:spPr>
          <a:xfrm>
            <a:off x="0" y="2540700"/>
            <a:ext cx="9144000" cy="2602800"/>
          </a:xfrm>
          <a:prstGeom prst="rect">
            <a:avLst/>
          </a:prstGeom>
          <a:solidFill>
            <a:srgbClr val="0D83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 name="Google Shape;177;p19"/>
          <p:cNvPicPr preferRelativeResize="0"/>
          <p:nvPr/>
        </p:nvPicPr>
        <p:blipFill>
          <a:blip r:embed="rId2">
            <a:alphaModFix/>
          </a:blip>
          <a:stretch>
            <a:fillRect/>
          </a:stretch>
        </p:blipFill>
        <p:spPr>
          <a:xfrm>
            <a:off x="8242412" y="4573175"/>
            <a:ext cx="572726" cy="572699"/>
          </a:xfrm>
          <a:prstGeom prst="rect">
            <a:avLst/>
          </a:prstGeom>
          <a:noFill/>
          <a:ln>
            <a:noFill/>
          </a:ln>
        </p:spPr>
      </p:pic>
      <p:sp>
        <p:nvSpPr>
          <p:cNvPr id="178" name="Google Shape;178;p19"/>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80" name="Google Shape;180;p19"/>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81" name="Google Shape;181;p19"/>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lgn="r">
              <a:lnSpc>
                <a:spcPct val="100000"/>
              </a:lnSpc>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182" name="Google Shape;182;p19"/>
          <p:cNvSpPr txBox="1"/>
          <p:nvPr>
            <p:ph idx="2"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83" name="Google Shape;183;p1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Yellow">
  <p:cSld name="CUSTOM_6_1_1_1_1_1_1">
    <p:spTree>
      <p:nvGrpSpPr>
        <p:cNvPr id="184" name="Shape 184"/>
        <p:cNvGrpSpPr/>
        <p:nvPr/>
      </p:nvGrpSpPr>
      <p:grpSpPr>
        <a:xfrm>
          <a:off x="0" y="0"/>
          <a:ext cx="0" cy="0"/>
          <a:chOff x="0" y="0"/>
          <a:chExt cx="0" cy="0"/>
        </a:xfrm>
      </p:grpSpPr>
      <p:sp>
        <p:nvSpPr>
          <p:cNvPr id="185" name="Google Shape;185;p20"/>
          <p:cNvSpPr/>
          <p:nvPr/>
        </p:nvSpPr>
        <p:spPr>
          <a:xfrm>
            <a:off x="0" y="3920275"/>
            <a:ext cx="9144000" cy="12231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186" name="Google Shape;186;p20"/>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187" name="Google Shape;187;p20"/>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89" name="Google Shape;189;p20"/>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90" name="Google Shape;190;p20"/>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91" name="Google Shape;191;p20"/>
          <p:cNvSpPr txBox="1"/>
          <p:nvPr>
            <p:ph idx="2"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92" name="Google Shape;192;p2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CUSTOM_13">
    <p:spTree>
      <p:nvGrpSpPr>
        <p:cNvPr id="19" name="Shape 19"/>
        <p:cNvGrpSpPr/>
        <p:nvPr/>
      </p:nvGrpSpPr>
      <p:grpSpPr>
        <a:xfrm>
          <a:off x="0" y="0"/>
          <a:ext cx="0" cy="0"/>
          <a:chOff x="0" y="0"/>
          <a:chExt cx="0" cy="0"/>
        </a:xfrm>
      </p:grpSpPr>
      <p:sp>
        <p:nvSpPr>
          <p:cNvPr id="20" name="Google Shape;20;p3"/>
          <p:cNvSpPr/>
          <p:nvPr/>
        </p:nvSpPr>
        <p:spPr>
          <a:xfrm>
            <a:off x="-20550" y="-31500"/>
            <a:ext cx="616500" cy="52065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INSTRUCTOR USE ONLY </a:t>
            </a:r>
            <a:endParaRPr sz="2400">
              <a:solidFill>
                <a:srgbClr val="FFFFFF"/>
              </a:solidFill>
              <a:latin typeface="Proxima Nova"/>
              <a:ea typeface="Proxima Nova"/>
              <a:cs typeface="Proxima Nova"/>
              <a:sym typeface="Proxima Nova"/>
            </a:endParaRPr>
          </a:p>
        </p:txBody>
      </p:sp>
      <p:sp>
        <p:nvSpPr>
          <p:cNvPr id="22" name="Google Shape;22;p3"/>
          <p:cNvSpPr txBox="1"/>
          <p:nvPr/>
        </p:nvSpPr>
        <p:spPr>
          <a:xfrm>
            <a:off x="979500" y="91871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Primary Colors</a:t>
            </a:r>
            <a:endParaRPr b="1">
              <a:latin typeface="Proxima Nova"/>
              <a:ea typeface="Proxima Nova"/>
              <a:cs typeface="Proxima Nova"/>
              <a:sym typeface="Proxima Nova"/>
            </a:endParaRPr>
          </a:p>
        </p:txBody>
      </p:sp>
      <p:sp>
        <p:nvSpPr>
          <p:cNvPr id="23" name="Google Shape;23;p3"/>
          <p:cNvSpPr txBox="1"/>
          <p:nvPr/>
        </p:nvSpPr>
        <p:spPr>
          <a:xfrm>
            <a:off x="3108300" y="283325"/>
            <a:ext cx="5578500" cy="5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highlight>
                  <a:srgbClr val="FFFFFF"/>
                </a:highlight>
                <a:latin typeface="Proxima Nova"/>
                <a:ea typeface="Proxima Nova"/>
                <a:cs typeface="Proxima Nova"/>
                <a:sym typeface="Proxima Nova"/>
              </a:rPr>
              <a:t>On this slide you will find the GA color palette. These colors can be accessed under the shape, fill, and text palettes under the "Theme" section.</a:t>
            </a:r>
            <a:endParaRPr sz="1200">
              <a:latin typeface="Proxima Nova"/>
              <a:ea typeface="Proxima Nova"/>
              <a:cs typeface="Proxima Nova"/>
              <a:sym typeface="Proxima Nova"/>
            </a:endParaRPr>
          </a:p>
        </p:txBody>
      </p:sp>
      <p:sp>
        <p:nvSpPr>
          <p:cNvPr id="24" name="Google Shape;24;p3"/>
          <p:cNvSpPr txBox="1"/>
          <p:nvPr/>
        </p:nvSpPr>
        <p:spPr>
          <a:xfrm>
            <a:off x="979500" y="280375"/>
            <a:ext cx="2363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222222"/>
                </a:solidFill>
                <a:latin typeface="Proxima Nova"/>
                <a:ea typeface="Proxima Nova"/>
                <a:cs typeface="Proxima Nova"/>
                <a:sym typeface="Proxima Nova"/>
              </a:rPr>
              <a:t>Color Palette</a:t>
            </a:r>
            <a:endParaRPr b="1" sz="2600">
              <a:latin typeface="Proxima Nova"/>
              <a:ea typeface="Proxima Nova"/>
              <a:cs typeface="Proxima Nova"/>
              <a:sym typeface="Proxima Nova"/>
            </a:endParaRPr>
          </a:p>
        </p:txBody>
      </p:sp>
      <p:sp>
        <p:nvSpPr>
          <p:cNvPr id="25" name="Google Shape;25;p3"/>
          <p:cNvSpPr/>
          <p:nvPr/>
        </p:nvSpPr>
        <p:spPr>
          <a:xfrm>
            <a:off x="1086475" y="1338944"/>
            <a:ext cx="1030500" cy="1030500"/>
          </a:xfrm>
          <a:prstGeom prst="ellipse">
            <a:avLst/>
          </a:prstGeom>
          <a:solidFill>
            <a:srgbClr val="E51B24"/>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RED</a:t>
            </a:r>
            <a:endParaRPr b="1" sz="12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solidFill>
                  <a:srgbClr val="FFFFFF"/>
                </a:solidFill>
                <a:latin typeface="Proxima Nova"/>
                <a:ea typeface="Proxima Nova"/>
                <a:cs typeface="Proxima Nova"/>
                <a:sym typeface="Proxima Nova"/>
              </a:rPr>
              <a:t>#E41A23</a:t>
            </a:r>
            <a:endParaRPr sz="1200">
              <a:solidFill>
                <a:srgbClr val="FFFFFF"/>
              </a:solidFill>
              <a:latin typeface="Proxima Nova"/>
              <a:ea typeface="Proxima Nova"/>
              <a:cs typeface="Proxima Nova"/>
              <a:sym typeface="Proxima Nova"/>
            </a:endParaRPr>
          </a:p>
        </p:txBody>
      </p:sp>
      <p:sp>
        <p:nvSpPr>
          <p:cNvPr id="26" name="Google Shape;26;p3"/>
          <p:cNvSpPr/>
          <p:nvPr/>
        </p:nvSpPr>
        <p:spPr>
          <a:xfrm>
            <a:off x="2339625" y="1338944"/>
            <a:ext cx="1030500" cy="1030500"/>
          </a:xfrm>
          <a:prstGeom prst="ellipse">
            <a:avLst/>
          </a:prstGeom>
          <a:solidFill>
            <a:srgbClr val="017991"/>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TEAL</a:t>
            </a:r>
            <a:endParaRPr b="1" sz="12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solidFill>
                  <a:srgbClr val="FFFFFF"/>
                </a:solidFill>
                <a:latin typeface="Proxima Nova"/>
                <a:ea typeface="Proxima Nova"/>
                <a:cs typeface="Proxima Nova"/>
                <a:sym typeface="Proxima Nova"/>
              </a:rPr>
              <a:t>#017990</a:t>
            </a:r>
            <a:endParaRPr sz="1200">
              <a:solidFill>
                <a:srgbClr val="FFFFFF"/>
              </a:solidFill>
              <a:latin typeface="Proxima Nova"/>
              <a:ea typeface="Proxima Nova"/>
              <a:cs typeface="Proxima Nova"/>
              <a:sym typeface="Proxima Nova"/>
            </a:endParaRPr>
          </a:p>
        </p:txBody>
      </p:sp>
      <p:sp>
        <p:nvSpPr>
          <p:cNvPr id="27" name="Google Shape;27;p3"/>
          <p:cNvSpPr/>
          <p:nvPr/>
        </p:nvSpPr>
        <p:spPr>
          <a:xfrm>
            <a:off x="3592775" y="1338944"/>
            <a:ext cx="1030500" cy="1030500"/>
          </a:xfrm>
          <a:prstGeom prst="ellipse">
            <a:avLst/>
          </a:prstGeom>
          <a:solidFill>
            <a:srgbClr val="000000"/>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BLACK</a:t>
            </a:r>
            <a:endParaRPr b="1" sz="12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solidFill>
                  <a:srgbClr val="FFFFFF"/>
                </a:solidFill>
                <a:latin typeface="Proxima Nova"/>
                <a:ea typeface="Proxima Nova"/>
                <a:cs typeface="Proxima Nova"/>
                <a:sym typeface="Proxima Nova"/>
              </a:rPr>
              <a:t>#000000</a:t>
            </a:r>
            <a:endParaRPr sz="1200">
              <a:solidFill>
                <a:srgbClr val="FFFFFF"/>
              </a:solidFill>
              <a:latin typeface="Proxima Nova"/>
              <a:ea typeface="Proxima Nova"/>
              <a:cs typeface="Proxima Nova"/>
              <a:sym typeface="Proxima Nova"/>
            </a:endParaRPr>
          </a:p>
        </p:txBody>
      </p:sp>
      <p:sp>
        <p:nvSpPr>
          <p:cNvPr id="28" name="Google Shape;28;p3"/>
          <p:cNvSpPr/>
          <p:nvPr/>
        </p:nvSpPr>
        <p:spPr>
          <a:xfrm>
            <a:off x="4845925" y="1338944"/>
            <a:ext cx="1030500" cy="10305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latin typeface="Proxima Nova"/>
                <a:ea typeface="Proxima Nova"/>
                <a:cs typeface="Proxima Nova"/>
                <a:sym typeface="Proxima Nova"/>
              </a:rPr>
              <a:t>WHITE</a:t>
            </a:r>
            <a:endParaRPr b="1" sz="12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latin typeface="Proxima Nova"/>
                <a:ea typeface="Proxima Nova"/>
                <a:cs typeface="Proxima Nova"/>
                <a:sym typeface="Proxima Nova"/>
              </a:rPr>
              <a:t>#FFFFFF</a:t>
            </a:r>
            <a:endParaRPr sz="1200">
              <a:latin typeface="Proxima Nova"/>
              <a:ea typeface="Proxima Nova"/>
              <a:cs typeface="Proxima Nova"/>
              <a:sym typeface="Proxima Nova"/>
            </a:endParaRPr>
          </a:p>
        </p:txBody>
      </p:sp>
      <p:sp>
        <p:nvSpPr>
          <p:cNvPr id="29" name="Google Shape;29;p3"/>
          <p:cNvSpPr txBox="1"/>
          <p:nvPr/>
        </p:nvSpPr>
        <p:spPr>
          <a:xfrm>
            <a:off x="979500" y="257036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Secondary Colors*</a:t>
            </a:r>
            <a:endParaRPr b="1">
              <a:latin typeface="Proxima Nova"/>
              <a:ea typeface="Proxima Nova"/>
              <a:cs typeface="Proxima Nova"/>
              <a:sym typeface="Proxima Nova"/>
            </a:endParaRPr>
          </a:p>
        </p:txBody>
      </p:sp>
      <p:sp>
        <p:nvSpPr>
          <p:cNvPr id="30" name="Google Shape;30;p3"/>
          <p:cNvSpPr/>
          <p:nvPr/>
        </p:nvSpPr>
        <p:spPr>
          <a:xfrm>
            <a:off x="2002413" y="3039674"/>
            <a:ext cx="874800" cy="874800"/>
          </a:xfrm>
          <a:prstGeom prst="ellipse">
            <a:avLst/>
          </a:prstGeom>
          <a:solidFill>
            <a:srgbClr val="FFDB00"/>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latin typeface="Proxima Nova"/>
                <a:ea typeface="Proxima Nova"/>
                <a:cs typeface="Proxima Nova"/>
                <a:sym typeface="Proxima Nova"/>
              </a:rPr>
              <a:t>YELLOW</a:t>
            </a:r>
            <a:endParaRPr b="1" sz="10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latin typeface="Proxima Nova"/>
                <a:ea typeface="Proxima Nova"/>
                <a:cs typeface="Proxima Nova"/>
                <a:sym typeface="Proxima Nova"/>
              </a:rPr>
              <a:t>#FFDA00</a:t>
            </a:r>
            <a:endParaRPr sz="1000">
              <a:latin typeface="Proxima Nova"/>
              <a:ea typeface="Proxima Nova"/>
              <a:cs typeface="Proxima Nova"/>
              <a:sym typeface="Proxima Nova"/>
            </a:endParaRPr>
          </a:p>
        </p:txBody>
      </p:sp>
      <p:sp>
        <p:nvSpPr>
          <p:cNvPr id="31" name="Google Shape;31;p3"/>
          <p:cNvSpPr/>
          <p:nvPr/>
        </p:nvSpPr>
        <p:spPr>
          <a:xfrm>
            <a:off x="2963231" y="3039674"/>
            <a:ext cx="874800" cy="874800"/>
          </a:xfrm>
          <a:prstGeom prst="ellipse">
            <a:avLst/>
          </a:prstGeom>
          <a:solidFill>
            <a:srgbClr val="7DEBD9"/>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latin typeface="Proxima Nova"/>
                <a:ea typeface="Proxima Nova"/>
                <a:cs typeface="Proxima Nova"/>
                <a:sym typeface="Proxima Nova"/>
              </a:rPr>
              <a:t>MINT</a:t>
            </a:r>
            <a:endParaRPr b="1" sz="10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latin typeface="Proxima Nova"/>
                <a:ea typeface="Proxima Nova"/>
                <a:cs typeface="Proxima Nova"/>
                <a:sym typeface="Proxima Nova"/>
              </a:rPr>
              <a:t>#7DEAD8</a:t>
            </a:r>
            <a:endParaRPr sz="1000">
              <a:latin typeface="Proxima Nova"/>
              <a:ea typeface="Proxima Nova"/>
              <a:cs typeface="Proxima Nova"/>
              <a:sym typeface="Proxima Nova"/>
            </a:endParaRPr>
          </a:p>
        </p:txBody>
      </p:sp>
      <p:sp>
        <p:nvSpPr>
          <p:cNvPr id="32" name="Google Shape;32;p3"/>
          <p:cNvSpPr txBox="1"/>
          <p:nvPr/>
        </p:nvSpPr>
        <p:spPr>
          <a:xfrm>
            <a:off x="4148175" y="257036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Tertiary Colors*</a:t>
            </a:r>
            <a:endParaRPr b="1">
              <a:latin typeface="Proxima Nova"/>
              <a:ea typeface="Proxima Nova"/>
              <a:cs typeface="Proxima Nova"/>
              <a:sym typeface="Proxima Nova"/>
            </a:endParaRPr>
          </a:p>
        </p:txBody>
      </p:sp>
      <p:sp>
        <p:nvSpPr>
          <p:cNvPr id="33" name="Google Shape;33;p3"/>
          <p:cNvSpPr/>
          <p:nvPr/>
        </p:nvSpPr>
        <p:spPr>
          <a:xfrm>
            <a:off x="1105800" y="3039675"/>
            <a:ext cx="810600" cy="810600"/>
          </a:xfrm>
          <a:prstGeom prst="ellipse">
            <a:avLst/>
          </a:prstGeom>
          <a:solidFill>
            <a:srgbClr val="00A7BD"/>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br>
              <a:rPr b="1" lang="en" sz="1000">
                <a:latin typeface="Proxima Nova"/>
                <a:ea typeface="Proxima Nova"/>
                <a:cs typeface="Proxima Nova"/>
                <a:sym typeface="Proxima Nova"/>
              </a:rPr>
            </a:br>
            <a:r>
              <a:rPr lang="en" sz="1000">
                <a:latin typeface="Proxima Nova"/>
                <a:ea typeface="Proxima Nova"/>
                <a:cs typeface="Proxima Nova"/>
                <a:sym typeface="Proxima Nova"/>
              </a:rPr>
              <a:t>#00A6BC</a:t>
            </a:r>
            <a:endParaRPr sz="1000">
              <a:latin typeface="Proxima Nova"/>
              <a:ea typeface="Proxima Nova"/>
              <a:cs typeface="Proxima Nova"/>
              <a:sym typeface="Proxima Nova"/>
            </a:endParaRPr>
          </a:p>
        </p:txBody>
      </p:sp>
      <p:sp>
        <p:nvSpPr>
          <p:cNvPr id="34" name="Google Shape;34;p3"/>
          <p:cNvSpPr/>
          <p:nvPr/>
        </p:nvSpPr>
        <p:spPr>
          <a:xfrm>
            <a:off x="4275066" y="3039675"/>
            <a:ext cx="810600" cy="810600"/>
          </a:xfrm>
          <a:prstGeom prst="ellipse">
            <a:avLst/>
          </a:prstGeom>
          <a:solidFill>
            <a:srgbClr val="70B0FA"/>
          </a:solidFill>
          <a:ln>
            <a:noFill/>
          </a:ln>
        </p:spPr>
        <p:txBody>
          <a:bodyPr anchorCtr="0" anchor="ctr" bIns="91425" lIns="0" spcFirstLastPara="1" rIns="0" wrap="square" tIns="91425">
            <a:noAutofit/>
          </a:bodyPr>
          <a:lstStyle/>
          <a:p>
            <a:pPr indent="0" lvl="0" marL="0" rtl="0" algn="l">
              <a:lnSpc>
                <a:spcPct val="115000"/>
              </a:lnSpc>
              <a:spcBef>
                <a:spcPts val="0"/>
              </a:spcBef>
              <a:spcAft>
                <a:spcPts val="0"/>
              </a:spcAft>
              <a:buNone/>
            </a:pPr>
            <a:r>
              <a:t/>
            </a:r>
            <a:endParaRPr b="1" sz="10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latin typeface="Proxima Nova"/>
                <a:ea typeface="Proxima Nova"/>
                <a:cs typeface="Proxima Nova"/>
                <a:sym typeface="Proxima Nova"/>
              </a:rPr>
              <a:t>#70AFF9</a:t>
            </a:r>
            <a:endParaRPr sz="1000">
              <a:latin typeface="Proxima Nova"/>
              <a:ea typeface="Proxima Nova"/>
              <a:cs typeface="Proxima Nova"/>
              <a:sym typeface="Proxima Nova"/>
            </a:endParaRPr>
          </a:p>
        </p:txBody>
      </p:sp>
      <p:sp>
        <p:nvSpPr>
          <p:cNvPr id="35" name="Google Shape;35;p3"/>
          <p:cNvSpPr/>
          <p:nvPr/>
        </p:nvSpPr>
        <p:spPr>
          <a:xfrm>
            <a:off x="5214357" y="3039675"/>
            <a:ext cx="810600" cy="810600"/>
          </a:xfrm>
          <a:prstGeom prst="ellipse">
            <a:avLst/>
          </a:prstGeom>
          <a:solidFill>
            <a:srgbClr val="3D6BD4"/>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solidFill>
                  <a:srgbClr val="FFFFFF"/>
                </a:solidFill>
                <a:latin typeface="Proxima Nova"/>
                <a:ea typeface="Proxima Nova"/>
                <a:cs typeface="Proxima Nova"/>
                <a:sym typeface="Proxima Nova"/>
              </a:rPr>
              <a:t>BLUE</a:t>
            </a:r>
            <a:endParaRPr b="1" sz="10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solidFill>
                  <a:srgbClr val="FFFFFF"/>
                </a:solidFill>
                <a:latin typeface="Proxima Nova"/>
                <a:ea typeface="Proxima Nova"/>
                <a:cs typeface="Proxima Nova"/>
                <a:sym typeface="Proxima Nova"/>
              </a:rPr>
              <a:t>#3D6BD3</a:t>
            </a:r>
            <a:endParaRPr sz="1000">
              <a:solidFill>
                <a:srgbClr val="FFFFFF"/>
              </a:solidFill>
              <a:latin typeface="Proxima Nova"/>
              <a:ea typeface="Proxima Nova"/>
              <a:cs typeface="Proxima Nova"/>
              <a:sym typeface="Proxima Nova"/>
            </a:endParaRPr>
          </a:p>
        </p:txBody>
      </p:sp>
      <p:sp>
        <p:nvSpPr>
          <p:cNvPr id="36" name="Google Shape;36;p3"/>
          <p:cNvSpPr/>
          <p:nvPr/>
        </p:nvSpPr>
        <p:spPr>
          <a:xfrm>
            <a:off x="6153648" y="3039675"/>
            <a:ext cx="810600" cy="810600"/>
          </a:xfrm>
          <a:prstGeom prst="ellipse">
            <a:avLst/>
          </a:prstGeom>
          <a:solidFill>
            <a:srgbClr val="C996BF"/>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latin typeface="Proxima Nova"/>
                <a:ea typeface="Proxima Nova"/>
                <a:cs typeface="Proxima Nova"/>
                <a:sym typeface="Proxima Nova"/>
              </a:rPr>
              <a:t>PURPLE</a:t>
            </a:r>
            <a:endParaRPr b="1" sz="10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latin typeface="Proxima Nova"/>
                <a:ea typeface="Proxima Nova"/>
                <a:cs typeface="Proxima Nova"/>
                <a:sym typeface="Proxima Nova"/>
              </a:rPr>
              <a:t>#C895BE</a:t>
            </a:r>
            <a:endParaRPr sz="1000">
              <a:latin typeface="Proxima Nova"/>
              <a:ea typeface="Proxima Nova"/>
              <a:cs typeface="Proxima Nova"/>
              <a:sym typeface="Proxima Nova"/>
            </a:endParaRPr>
          </a:p>
        </p:txBody>
      </p:sp>
      <p:sp>
        <p:nvSpPr>
          <p:cNvPr id="37" name="Google Shape;37;p3"/>
          <p:cNvSpPr/>
          <p:nvPr/>
        </p:nvSpPr>
        <p:spPr>
          <a:xfrm>
            <a:off x="7092939" y="3039675"/>
            <a:ext cx="810600" cy="810600"/>
          </a:xfrm>
          <a:prstGeom prst="ellipse">
            <a:avLst/>
          </a:prstGeom>
          <a:solidFill>
            <a:srgbClr val="850A4D"/>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solidFill>
                  <a:srgbClr val="FFFFFF"/>
                </a:solidFill>
                <a:latin typeface="Proxima Nova"/>
                <a:ea typeface="Proxima Nova"/>
                <a:cs typeface="Proxima Nova"/>
                <a:sym typeface="Proxima Nova"/>
              </a:rPr>
              <a:t>MAROON</a:t>
            </a:r>
            <a:endParaRPr b="1" sz="10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solidFill>
                  <a:srgbClr val="FFFFFF"/>
                </a:solidFill>
                <a:latin typeface="Proxima Nova"/>
                <a:ea typeface="Proxima Nova"/>
                <a:cs typeface="Proxima Nova"/>
                <a:sym typeface="Proxima Nova"/>
              </a:rPr>
              <a:t>#840A4D</a:t>
            </a:r>
            <a:endParaRPr sz="1000">
              <a:solidFill>
                <a:srgbClr val="FFFFFF"/>
              </a:solidFill>
              <a:latin typeface="Proxima Nova"/>
              <a:ea typeface="Proxima Nova"/>
              <a:cs typeface="Proxima Nova"/>
              <a:sym typeface="Proxima Nova"/>
            </a:endParaRPr>
          </a:p>
        </p:txBody>
      </p:sp>
      <p:sp>
        <p:nvSpPr>
          <p:cNvPr id="38" name="Google Shape;38;p3"/>
          <p:cNvSpPr/>
          <p:nvPr/>
        </p:nvSpPr>
        <p:spPr>
          <a:xfrm>
            <a:off x="8032230" y="3039675"/>
            <a:ext cx="810600" cy="810600"/>
          </a:xfrm>
          <a:prstGeom prst="ellipse">
            <a:avLst/>
          </a:prstGeom>
          <a:solidFill>
            <a:srgbClr val="BCA22F"/>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latin typeface="Proxima Nova"/>
                <a:ea typeface="Proxima Nova"/>
                <a:cs typeface="Proxima Nova"/>
                <a:sym typeface="Proxima Nova"/>
              </a:rPr>
              <a:t>OLIVE</a:t>
            </a:r>
            <a:endParaRPr b="1" sz="10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latin typeface="Proxima Nova"/>
                <a:ea typeface="Proxima Nova"/>
                <a:cs typeface="Proxima Nova"/>
                <a:sym typeface="Proxima Nova"/>
              </a:rPr>
              <a:t>#BCA532</a:t>
            </a:r>
            <a:endParaRPr sz="1000">
              <a:latin typeface="Proxima Nova"/>
              <a:ea typeface="Proxima Nova"/>
              <a:cs typeface="Proxima Nova"/>
              <a:sym typeface="Proxima Nova"/>
            </a:endParaRPr>
          </a:p>
        </p:txBody>
      </p:sp>
      <p:sp>
        <p:nvSpPr>
          <p:cNvPr id="39" name="Google Shape;39;p3"/>
          <p:cNvSpPr txBox="1"/>
          <p:nvPr/>
        </p:nvSpPr>
        <p:spPr>
          <a:xfrm>
            <a:off x="831625" y="4237900"/>
            <a:ext cx="80112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*When applying to charts and graphics, suggested color preference is to start from the left (Light Teal) and move over to the right (Olive). </a:t>
            </a:r>
            <a:endParaRPr b="1" sz="1000">
              <a:latin typeface="Proxima Nova"/>
              <a:ea typeface="Proxima Nova"/>
              <a:cs typeface="Proxima Nova"/>
              <a:sym typeface="Proxima Nova"/>
            </a:endParaRPr>
          </a:p>
        </p:txBody>
      </p:sp>
      <p:sp>
        <p:nvSpPr>
          <p:cNvPr id="40" name="Google Shape;40;p3"/>
          <p:cNvSpPr txBox="1"/>
          <p:nvPr/>
        </p:nvSpPr>
        <p:spPr>
          <a:xfrm>
            <a:off x="979500" y="3201525"/>
            <a:ext cx="1064400" cy="2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Proxima Nova"/>
                <a:ea typeface="Proxima Nova"/>
                <a:cs typeface="Proxima Nova"/>
                <a:sym typeface="Proxima Nova"/>
              </a:rPr>
              <a:t>LIGHT TEAL</a:t>
            </a:r>
            <a:endParaRPr b="1" sz="1000">
              <a:latin typeface="Proxima Nova"/>
              <a:ea typeface="Proxima Nova"/>
              <a:cs typeface="Proxima Nova"/>
              <a:sym typeface="Proxima Nova"/>
            </a:endParaRPr>
          </a:p>
        </p:txBody>
      </p:sp>
      <p:sp>
        <p:nvSpPr>
          <p:cNvPr id="41" name="Google Shape;41;p3"/>
          <p:cNvSpPr txBox="1"/>
          <p:nvPr/>
        </p:nvSpPr>
        <p:spPr>
          <a:xfrm>
            <a:off x="4148175" y="3201525"/>
            <a:ext cx="1064400" cy="2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Proxima Nova"/>
                <a:ea typeface="Proxima Nova"/>
                <a:cs typeface="Proxima Nova"/>
                <a:sym typeface="Proxima Nova"/>
              </a:rPr>
              <a:t>LIGHT BLUE</a:t>
            </a:r>
            <a:endParaRPr b="1" sz="1000">
              <a:latin typeface="Proxima Nova"/>
              <a:ea typeface="Proxima Nova"/>
              <a:cs typeface="Proxima Nova"/>
              <a:sym typeface="Proxima Nova"/>
            </a:endParaRPr>
          </a:p>
        </p:txBody>
      </p:sp>
      <p:sp>
        <p:nvSpPr>
          <p:cNvPr id="42" name="Google Shape;42;p3"/>
          <p:cNvSpPr/>
          <p:nvPr/>
        </p:nvSpPr>
        <p:spPr>
          <a:xfrm>
            <a:off x="6195625" y="1063850"/>
            <a:ext cx="2363100" cy="1668900"/>
          </a:xfrm>
          <a:prstGeom prst="rect">
            <a:avLst/>
          </a:prstGeom>
          <a:noFill/>
          <a:ln cap="flat" cmpd="sng" w="19050">
            <a:solidFill>
              <a:srgbClr val="7DEB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3"/>
          <p:cNvSpPr txBox="1"/>
          <p:nvPr/>
        </p:nvSpPr>
        <p:spPr>
          <a:xfrm>
            <a:off x="6244513" y="1047513"/>
            <a:ext cx="17499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Text Colors</a:t>
            </a:r>
            <a:endParaRPr b="1">
              <a:latin typeface="Proxima Nova"/>
              <a:ea typeface="Proxima Nova"/>
              <a:cs typeface="Proxima Nova"/>
              <a:sym typeface="Proxima Nova"/>
            </a:endParaRPr>
          </a:p>
        </p:txBody>
      </p:sp>
      <p:sp>
        <p:nvSpPr>
          <p:cNvPr id="44" name="Google Shape;44;p3"/>
          <p:cNvSpPr txBox="1"/>
          <p:nvPr/>
        </p:nvSpPr>
        <p:spPr>
          <a:xfrm>
            <a:off x="6244525" y="1403275"/>
            <a:ext cx="2325000" cy="10719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50">
                <a:latin typeface="Proxima Nova"/>
                <a:ea typeface="Proxima Nova"/>
                <a:cs typeface="Proxima Nova"/>
                <a:sym typeface="Proxima Nova"/>
              </a:rPr>
              <a:t>Text should ONLY appear in black or white. Use this page as a guide for which text color to use against a background color </a:t>
            </a:r>
            <a:r>
              <a:rPr i="1" lang="en" sz="1050">
                <a:latin typeface="Proxima Nova"/>
                <a:ea typeface="Proxima Nova"/>
                <a:cs typeface="Proxima Nova"/>
                <a:sym typeface="Proxima Nova"/>
              </a:rPr>
              <a:t>for accessibility purposes</a:t>
            </a:r>
            <a:r>
              <a:rPr lang="en" sz="1050">
                <a:latin typeface="Proxima Nova"/>
                <a:ea typeface="Proxima Nova"/>
                <a:cs typeface="Proxima Nova"/>
                <a:sym typeface="Proxima Nova"/>
              </a:rPr>
              <a:t> -</a:t>
            </a:r>
            <a:r>
              <a:rPr lang="en" sz="1050">
                <a:latin typeface="Proxima Nova"/>
                <a:ea typeface="Proxima Nova"/>
                <a:cs typeface="Proxima Nova"/>
                <a:sym typeface="Proxima Nova"/>
              </a:rPr>
              <a:t> i.e. use </a:t>
            </a:r>
            <a:r>
              <a:rPr b="1" lang="en" sz="1050">
                <a:solidFill>
                  <a:srgbClr val="FFFFFF"/>
                </a:solidFill>
                <a:highlight>
                  <a:schemeClr val="lt2"/>
                </a:highlight>
                <a:latin typeface="Proxima Nova"/>
                <a:ea typeface="Proxima Nova"/>
                <a:cs typeface="Proxima Nova"/>
                <a:sym typeface="Proxima Nova"/>
              </a:rPr>
              <a:t>white text</a:t>
            </a:r>
            <a:r>
              <a:rPr lang="en" sz="1050">
                <a:latin typeface="Proxima Nova"/>
                <a:ea typeface="Proxima Nova"/>
                <a:cs typeface="Proxima Nova"/>
                <a:sym typeface="Proxima Nova"/>
              </a:rPr>
              <a:t> on a teal background or </a:t>
            </a:r>
            <a:r>
              <a:rPr b="1" lang="en" sz="1050">
                <a:highlight>
                  <a:srgbClr val="FFDB00"/>
                </a:highlight>
                <a:latin typeface="Proxima Nova"/>
                <a:ea typeface="Proxima Nova"/>
                <a:cs typeface="Proxima Nova"/>
                <a:sym typeface="Proxima Nova"/>
              </a:rPr>
              <a:t>black text</a:t>
            </a:r>
            <a:r>
              <a:rPr lang="en" sz="1050">
                <a:latin typeface="Proxima Nova"/>
                <a:ea typeface="Proxima Nova"/>
                <a:cs typeface="Proxima Nova"/>
                <a:sym typeface="Proxima Nova"/>
              </a:rPr>
              <a:t> on a yellow background. </a:t>
            </a:r>
            <a:endParaRPr sz="1000">
              <a:latin typeface="Proxima Nova"/>
              <a:ea typeface="Proxima Nova"/>
              <a:cs typeface="Proxima Nova"/>
              <a:sym typeface="Proxima Nova"/>
            </a:endParaRPr>
          </a:p>
        </p:txBody>
      </p:sp>
      <p:cxnSp>
        <p:nvCxnSpPr>
          <p:cNvPr id="45" name="Google Shape;45;p3"/>
          <p:cNvCxnSpPr/>
          <p:nvPr/>
        </p:nvCxnSpPr>
        <p:spPr>
          <a:xfrm>
            <a:off x="1080425" y="4157175"/>
            <a:ext cx="7665000" cy="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orizontal Color Block Mint">
  <p:cSld name="CUSTOM_6_1_1_1_1_1_1_1">
    <p:spTree>
      <p:nvGrpSpPr>
        <p:cNvPr id="193" name="Shape 193"/>
        <p:cNvGrpSpPr/>
        <p:nvPr/>
      </p:nvGrpSpPr>
      <p:grpSpPr>
        <a:xfrm>
          <a:off x="0" y="0"/>
          <a:ext cx="0" cy="0"/>
          <a:chOff x="0" y="0"/>
          <a:chExt cx="0" cy="0"/>
        </a:xfrm>
      </p:grpSpPr>
      <p:sp>
        <p:nvSpPr>
          <p:cNvPr id="194" name="Google Shape;194;p21"/>
          <p:cNvSpPr txBox="1"/>
          <p:nvPr/>
        </p:nvSpPr>
        <p:spPr>
          <a:xfrm>
            <a:off x="442475" y="1106825"/>
            <a:ext cx="5465400" cy="288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a:off x="0" y="2540700"/>
            <a:ext cx="9144000" cy="2602800"/>
          </a:xfrm>
          <a:prstGeom prst="rect">
            <a:avLst/>
          </a:prstGeom>
          <a:solidFill>
            <a:srgbClr val="7DEB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196" name="Google Shape;196;p21"/>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197" name="Google Shape;197;p21"/>
          <p:cNvSpPr txBox="1"/>
          <p:nvPr>
            <p:ph idx="1" type="body"/>
          </p:nvPr>
        </p:nvSpPr>
        <p:spPr>
          <a:xfrm>
            <a:off x="457200" y="829175"/>
            <a:ext cx="8229600" cy="152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98" name="Google Shape;198;p2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99" name="Google Shape;199;p21"/>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200" name="Google Shape;200;p21"/>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01" name="Google Shape;201;p2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olo Activity + Timer">
  <p:cSld name="TITLE_AND_BODY_1_2_2_2">
    <p:spTree>
      <p:nvGrpSpPr>
        <p:cNvPr id="202" name="Shape 202"/>
        <p:cNvGrpSpPr/>
        <p:nvPr/>
      </p:nvGrpSpPr>
      <p:grpSpPr>
        <a:xfrm>
          <a:off x="0" y="0"/>
          <a:ext cx="0" cy="0"/>
          <a:chOff x="0" y="0"/>
          <a:chExt cx="0" cy="0"/>
        </a:xfrm>
      </p:grpSpPr>
      <p:sp>
        <p:nvSpPr>
          <p:cNvPr id="203" name="Google Shape;203;p22"/>
          <p:cNvSpPr/>
          <p:nvPr/>
        </p:nvSpPr>
        <p:spPr>
          <a:xfrm>
            <a:off x="125" y="50"/>
            <a:ext cx="9144000" cy="8013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2"/>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05" name="Google Shape;205;p22"/>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06" name="Google Shape;206;p22"/>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207" name="Google Shape;207;p2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08" name="Google Shape;208;p22"/>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209" name="Google Shape;209;p22"/>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210" name="Google Shape;210;p22"/>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211" name="Google Shape;211;p22"/>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12" name="Google Shape;212;p22"/>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olo Activity">
  <p:cSld name="TITLE_AND_BODY_1_2_2_2_2">
    <p:spTree>
      <p:nvGrpSpPr>
        <p:cNvPr id="213" name="Shape 213"/>
        <p:cNvGrpSpPr/>
        <p:nvPr/>
      </p:nvGrpSpPr>
      <p:grpSpPr>
        <a:xfrm>
          <a:off x="0" y="0"/>
          <a:ext cx="0" cy="0"/>
          <a:chOff x="0" y="0"/>
          <a:chExt cx="0" cy="0"/>
        </a:xfrm>
      </p:grpSpPr>
      <p:sp>
        <p:nvSpPr>
          <p:cNvPr id="214" name="Google Shape;214;p23"/>
          <p:cNvSpPr/>
          <p:nvPr/>
        </p:nvSpPr>
        <p:spPr>
          <a:xfrm>
            <a:off x="125" y="50"/>
            <a:ext cx="9144000" cy="8013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23"/>
          <p:cNvPicPr preferRelativeResize="0"/>
          <p:nvPr/>
        </p:nvPicPr>
        <p:blipFill>
          <a:blip r:embed="rId2">
            <a:alphaModFix/>
          </a:blip>
          <a:stretch>
            <a:fillRect/>
          </a:stretch>
        </p:blipFill>
        <p:spPr>
          <a:xfrm>
            <a:off x="115010" y="167900"/>
            <a:ext cx="910027" cy="636750"/>
          </a:xfrm>
          <a:prstGeom prst="rect">
            <a:avLst/>
          </a:prstGeom>
          <a:noFill/>
          <a:ln>
            <a:noFill/>
          </a:ln>
        </p:spPr>
      </p:pic>
      <p:sp>
        <p:nvSpPr>
          <p:cNvPr id="216" name="Google Shape;216;p23"/>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17" name="Google Shape;217;p23"/>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18" name="Google Shape;218;p23"/>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Solo Exercise:</a:t>
            </a:r>
            <a:endParaRPr b="1">
              <a:latin typeface="Proxima Nova"/>
              <a:ea typeface="Proxima Nova"/>
              <a:cs typeface="Proxima Nova"/>
              <a:sym typeface="Proxima Nova"/>
            </a:endParaRPr>
          </a:p>
        </p:txBody>
      </p:sp>
      <p:sp>
        <p:nvSpPr>
          <p:cNvPr id="219" name="Google Shape;219;p2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220" name="Google Shape;220;p23"/>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21" name="Google Shape;221;p23"/>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airs Exercise + Timer">
  <p:cSld name="TITLE_AND_BODY_1_2_2_2_1">
    <p:spTree>
      <p:nvGrpSpPr>
        <p:cNvPr id="222" name="Shape 222"/>
        <p:cNvGrpSpPr/>
        <p:nvPr/>
      </p:nvGrpSpPr>
      <p:grpSpPr>
        <a:xfrm>
          <a:off x="0" y="0"/>
          <a:ext cx="0" cy="0"/>
          <a:chOff x="0" y="0"/>
          <a:chExt cx="0" cy="0"/>
        </a:xfrm>
      </p:grpSpPr>
      <p:sp>
        <p:nvSpPr>
          <p:cNvPr id="223" name="Google Shape;223;p24"/>
          <p:cNvSpPr/>
          <p:nvPr/>
        </p:nvSpPr>
        <p:spPr>
          <a:xfrm>
            <a:off x="125" y="-4750"/>
            <a:ext cx="9144000" cy="801300"/>
          </a:xfrm>
          <a:prstGeom prst="rect">
            <a:avLst/>
          </a:prstGeom>
          <a:solidFill>
            <a:srgbClr val="7DEB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4"/>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225" name="Google Shape;225;p2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226" name="Google Shape;226;p24"/>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227" name="Google Shape;227;p24"/>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228" name="Google Shape;228;p24"/>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229" name="Google Shape;229;p24"/>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230" name="Google Shape;230;p24"/>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31" name="Google Shape;231;p2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airs Exercise">
  <p:cSld name="TITLE_AND_BODY_1_2_2_2_1_2">
    <p:spTree>
      <p:nvGrpSpPr>
        <p:cNvPr id="232" name="Shape 232"/>
        <p:cNvGrpSpPr/>
        <p:nvPr/>
      </p:nvGrpSpPr>
      <p:grpSpPr>
        <a:xfrm>
          <a:off x="0" y="0"/>
          <a:ext cx="0" cy="0"/>
          <a:chOff x="0" y="0"/>
          <a:chExt cx="0" cy="0"/>
        </a:xfrm>
      </p:grpSpPr>
      <p:sp>
        <p:nvSpPr>
          <p:cNvPr id="233" name="Google Shape;233;p25"/>
          <p:cNvSpPr/>
          <p:nvPr/>
        </p:nvSpPr>
        <p:spPr>
          <a:xfrm>
            <a:off x="125" y="-4750"/>
            <a:ext cx="9144000" cy="801300"/>
          </a:xfrm>
          <a:prstGeom prst="rect">
            <a:avLst/>
          </a:prstGeom>
          <a:solidFill>
            <a:srgbClr val="7DEB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5"/>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Partner Exercise: </a:t>
            </a:r>
            <a:endParaRPr b="1">
              <a:latin typeface="Proxima Nova"/>
              <a:ea typeface="Proxima Nova"/>
              <a:cs typeface="Proxima Nova"/>
              <a:sym typeface="Proxima Nova"/>
            </a:endParaRPr>
          </a:p>
        </p:txBody>
      </p:sp>
      <p:sp>
        <p:nvSpPr>
          <p:cNvPr id="235" name="Google Shape;235;p25"/>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236" name="Google Shape;236;p25"/>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pic>
        <p:nvPicPr>
          <p:cNvPr id="237" name="Google Shape;237;p25"/>
          <p:cNvPicPr preferRelativeResize="0"/>
          <p:nvPr/>
        </p:nvPicPr>
        <p:blipFill>
          <a:blip r:embed="rId2">
            <a:alphaModFix/>
          </a:blip>
          <a:stretch>
            <a:fillRect/>
          </a:stretch>
        </p:blipFill>
        <p:spPr>
          <a:xfrm>
            <a:off x="77900" y="208811"/>
            <a:ext cx="872050" cy="589938"/>
          </a:xfrm>
          <a:prstGeom prst="rect">
            <a:avLst/>
          </a:prstGeom>
          <a:noFill/>
          <a:ln>
            <a:noFill/>
          </a:ln>
        </p:spPr>
      </p:pic>
      <p:sp>
        <p:nvSpPr>
          <p:cNvPr id="238" name="Google Shape;238;p2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39" name="Google Shape;239;p2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Group Exercise + Timer">
  <p:cSld name="TITLE_AND_BODY_1_2_2_2_1_1">
    <p:spTree>
      <p:nvGrpSpPr>
        <p:cNvPr id="240" name="Shape 240"/>
        <p:cNvGrpSpPr/>
        <p:nvPr/>
      </p:nvGrpSpPr>
      <p:grpSpPr>
        <a:xfrm>
          <a:off x="0" y="0"/>
          <a:ext cx="0" cy="0"/>
          <a:chOff x="0" y="0"/>
          <a:chExt cx="0" cy="0"/>
        </a:xfrm>
      </p:grpSpPr>
      <p:sp>
        <p:nvSpPr>
          <p:cNvPr id="241" name="Google Shape;241;p26"/>
          <p:cNvSpPr/>
          <p:nvPr/>
        </p:nvSpPr>
        <p:spPr>
          <a:xfrm>
            <a:off x="125" y="-4750"/>
            <a:ext cx="9144000" cy="801300"/>
          </a:xfrm>
          <a:prstGeom prst="rect">
            <a:avLst/>
          </a:prstGeom>
          <a:solidFill>
            <a:srgbClr val="C99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6"/>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43" name="Google Shape;243;p26"/>
          <p:cNvSpPr txBox="1"/>
          <p:nvPr/>
        </p:nvSpPr>
        <p:spPr>
          <a:xfrm>
            <a:off x="119639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Group Exercise:</a:t>
            </a:r>
            <a:endParaRPr b="1">
              <a:latin typeface="Proxima Nova"/>
              <a:ea typeface="Proxima Nova"/>
              <a:cs typeface="Proxima Nova"/>
              <a:sym typeface="Proxima Nova"/>
            </a:endParaRPr>
          </a:p>
        </p:txBody>
      </p:sp>
      <p:sp>
        <p:nvSpPr>
          <p:cNvPr id="244" name="Google Shape;244;p26"/>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45" name="Google Shape;245;p26"/>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246" name="Google Shape;246;p26"/>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247" name="Google Shape;247;p26"/>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248" name="Google Shape;248;p26"/>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49" name="Google Shape;249;p2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Group Exercise">
  <p:cSld name="TITLE_AND_BODY_1_2_2_2_1_1_4">
    <p:spTree>
      <p:nvGrpSpPr>
        <p:cNvPr id="250" name="Shape 250"/>
        <p:cNvGrpSpPr/>
        <p:nvPr/>
      </p:nvGrpSpPr>
      <p:grpSpPr>
        <a:xfrm>
          <a:off x="0" y="0"/>
          <a:ext cx="0" cy="0"/>
          <a:chOff x="0" y="0"/>
          <a:chExt cx="0" cy="0"/>
        </a:xfrm>
      </p:grpSpPr>
      <p:sp>
        <p:nvSpPr>
          <p:cNvPr id="251" name="Google Shape;251;p27"/>
          <p:cNvSpPr/>
          <p:nvPr/>
        </p:nvSpPr>
        <p:spPr>
          <a:xfrm>
            <a:off x="125" y="-4750"/>
            <a:ext cx="9144000" cy="801300"/>
          </a:xfrm>
          <a:prstGeom prst="rect">
            <a:avLst/>
          </a:prstGeom>
          <a:solidFill>
            <a:srgbClr val="C996B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7"/>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53" name="Google Shape;253;p27"/>
          <p:cNvSpPr txBox="1"/>
          <p:nvPr/>
        </p:nvSpPr>
        <p:spPr>
          <a:xfrm>
            <a:off x="119639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Group Exercise:</a:t>
            </a:r>
            <a:endParaRPr b="1">
              <a:latin typeface="Proxima Nova"/>
              <a:ea typeface="Proxima Nova"/>
              <a:cs typeface="Proxima Nova"/>
              <a:sym typeface="Proxima Nova"/>
            </a:endParaRPr>
          </a:p>
        </p:txBody>
      </p:sp>
      <p:sp>
        <p:nvSpPr>
          <p:cNvPr id="254" name="Google Shape;254;p27"/>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55" name="Google Shape;255;p27"/>
          <p:cNvPicPr preferRelativeResize="0"/>
          <p:nvPr/>
        </p:nvPicPr>
        <p:blipFill>
          <a:blip r:embed="rId2">
            <a:alphaModFix/>
          </a:blip>
          <a:stretch>
            <a:fillRect/>
          </a:stretch>
        </p:blipFill>
        <p:spPr>
          <a:xfrm>
            <a:off x="53875" y="137671"/>
            <a:ext cx="1155176" cy="658053"/>
          </a:xfrm>
          <a:prstGeom prst="rect">
            <a:avLst/>
          </a:prstGeom>
          <a:noFill/>
          <a:ln>
            <a:noFill/>
          </a:ln>
        </p:spPr>
      </p:pic>
      <p:sp>
        <p:nvSpPr>
          <p:cNvPr id="256" name="Google Shape;256;p27"/>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57" name="Google Shape;257;p2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mputer Exercise + Timer">
  <p:cSld name="TITLE_AND_BODY_1_2_2_2_1_1_1">
    <p:spTree>
      <p:nvGrpSpPr>
        <p:cNvPr id="258" name="Shape 258"/>
        <p:cNvGrpSpPr/>
        <p:nvPr/>
      </p:nvGrpSpPr>
      <p:grpSpPr>
        <a:xfrm>
          <a:off x="0" y="0"/>
          <a:ext cx="0" cy="0"/>
          <a:chOff x="0" y="0"/>
          <a:chExt cx="0" cy="0"/>
        </a:xfrm>
      </p:grpSpPr>
      <p:sp>
        <p:nvSpPr>
          <p:cNvPr id="259" name="Google Shape;259;p28"/>
          <p:cNvSpPr/>
          <p:nvPr/>
        </p:nvSpPr>
        <p:spPr>
          <a:xfrm>
            <a:off x="125" y="-4750"/>
            <a:ext cx="9144000" cy="801300"/>
          </a:xfrm>
          <a:prstGeom prst="rect">
            <a:avLst/>
          </a:prstGeom>
          <a:solidFill>
            <a:srgbClr val="70B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8"/>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61" name="Google Shape;261;p28"/>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62" name="Google Shape;262;p28"/>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Computers Out:</a:t>
            </a:r>
            <a:endParaRPr b="1">
              <a:latin typeface="Proxima Nova"/>
              <a:ea typeface="Proxima Nova"/>
              <a:cs typeface="Proxima Nova"/>
              <a:sym typeface="Proxima Nova"/>
            </a:endParaRPr>
          </a:p>
        </p:txBody>
      </p:sp>
      <p:sp>
        <p:nvSpPr>
          <p:cNvPr id="263" name="Google Shape;263;p2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64" name="Google Shape;264;p28"/>
          <p:cNvPicPr preferRelativeResize="0"/>
          <p:nvPr/>
        </p:nvPicPr>
        <p:blipFill>
          <a:blip r:embed="rId2">
            <a:alphaModFix/>
          </a:blip>
          <a:stretch>
            <a:fillRect/>
          </a:stretch>
        </p:blipFill>
        <p:spPr>
          <a:xfrm>
            <a:off x="102250" y="83889"/>
            <a:ext cx="847700" cy="712661"/>
          </a:xfrm>
          <a:prstGeom prst="rect">
            <a:avLst/>
          </a:prstGeom>
          <a:noFill/>
          <a:ln>
            <a:noFill/>
          </a:ln>
        </p:spPr>
      </p:pic>
      <p:sp>
        <p:nvSpPr>
          <p:cNvPr id="265" name="Google Shape;265;p28"/>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266" name="Google Shape;266;p28"/>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267" name="Google Shape;267;p28"/>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68" name="Google Shape;268;p28"/>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Computer Exercise">
  <p:cSld name="TITLE_AND_BODY_1_2_2_2_1_1_1_2">
    <p:spTree>
      <p:nvGrpSpPr>
        <p:cNvPr id="269" name="Shape 269"/>
        <p:cNvGrpSpPr/>
        <p:nvPr/>
      </p:nvGrpSpPr>
      <p:grpSpPr>
        <a:xfrm>
          <a:off x="0" y="0"/>
          <a:ext cx="0" cy="0"/>
          <a:chOff x="0" y="0"/>
          <a:chExt cx="0" cy="0"/>
        </a:xfrm>
      </p:grpSpPr>
      <p:sp>
        <p:nvSpPr>
          <p:cNvPr id="270" name="Google Shape;270;p29"/>
          <p:cNvSpPr/>
          <p:nvPr/>
        </p:nvSpPr>
        <p:spPr>
          <a:xfrm>
            <a:off x="125" y="-4750"/>
            <a:ext cx="9144000" cy="801300"/>
          </a:xfrm>
          <a:prstGeom prst="rect">
            <a:avLst/>
          </a:prstGeom>
          <a:solidFill>
            <a:srgbClr val="70B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72" name="Google Shape;272;p29"/>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73" name="Google Shape;273;p29"/>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Computers Out:</a:t>
            </a:r>
            <a:endParaRPr b="1">
              <a:latin typeface="Proxima Nova"/>
              <a:ea typeface="Proxima Nova"/>
              <a:cs typeface="Proxima Nova"/>
              <a:sym typeface="Proxima Nova"/>
            </a:endParaRPr>
          </a:p>
        </p:txBody>
      </p:sp>
      <p:sp>
        <p:nvSpPr>
          <p:cNvPr id="274" name="Google Shape;274;p2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0" sz="2400"/>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75" name="Google Shape;275;p29"/>
          <p:cNvPicPr preferRelativeResize="0"/>
          <p:nvPr/>
        </p:nvPicPr>
        <p:blipFill>
          <a:blip r:embed="rId2">
            <a:alphaModFix/>
          </a:blip>
          <a:stretch>
            <a:fillRect/>
          </a:stretch>
        </p:blipFill>
        <p:spPr>
          <a:xfrm>
            <a:off x="102250" y="83889"/>
            <a:ext cx="847700" cy="712661"/>
          </a:xfrm>
          <a:prstGeom prst="rect">
            <a:avLst/>
          </a:prstGeom>
          <a:noFill/>
          <a:ln>
            <a:noFill/>
          </a:ln>
        </p:spPr>
      </p:pic>
      <p:sp>
        <p:nvSpPr>
          <p:cNvPr id="276" name="Google Shape;276;p2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77" name="Google Shape;277;p29"/>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Guided Walk-Through">
  <p:cSld name="TITLE_AND_BODY_1_2_2_2_1_1_1_1">
    <p:spTree>
      <p:nvGrpSpPr>
        <p:cNvPr id="278" name="Shape 278"/>
        <p:cNvGrpSpPr/>
        <p:nvPr/>
      </p:nvGrpSpPr>
      <p:grpSpPr>
        <a:xfrm>
          <a:off x="0" y="0"/>
          <a:ext cx="0" cy="0"/>
          <a:chOff x="0" y="0"/>
          <a:chExt cx="0" cy="0"/>
        </a:xfrm>
      </p:grpSpPr>
      <p:sp>
        <p:nvSpPr>
          <p:cNvPr id="279" name="Google Shape;279;p30"/>
          <p:cNvSpPr/>
          <p:nvPr/>
        </p:nvSpPr>
        <p:spPr>
          <a:xfrm>
            <a:off x="125" y="-4750"/>
            <a:ext cx="9144000" cy="801300"/>
          </a:xfrm>
          <a:prstGeom prst="rect">
            <a:avLst/>
          </a:prstGeom>
          <a:solidFill>
            <a:srgbClr val="01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0"/>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lvl1pPr lvl="0" rtl="0">
              <a:buNone/>
              <a:defRPr sz="1300">
                <a:solidFill>
                  <a:srgbClr val="FFFFFF"/>
                </a:solidFill>
              </a:defRPr>
            </a:lvl1pPr>
            <a:lvl2pPr lvl="1" rtl="0">
              <a:buNone/>
              <a:defRPr sz="1300">
                <a:solidFill>
                  <a:srgbClr val="FFFFFF"/>
                </a:solidFill>
              </a:defRPr>
            </a:lvl2pPr>
            <a:lvl3pPr lvl="2" rtl="0">
              <a:buNone/>
              <a:defRPr sz="1300">
                <a:solidFill>
                  <a:srgbClr val="FFFFFF"/>
                </a:solidFill>
              </a:defRPr>
            </a:lvl3pPr>
            <a:lvl4pPr lvl="3" rtl="0">
              <a:buNone/>
              <a:defRPr sz="1300">
                <a:solidFill>
                  <a:srgbClr val="FFFFFF"/>
                </a:solidFill>
              </a:defRPr>
            </a:lvl4pPr>
            <a:lvl5pPr lvl="4" rtl="0">
              <a:buNone/>
              <a:defRPr sz="1300">
                <a:solidFill>
                  <a:srgbClr val="FFFFFF"/>
                </a:solidFill>
              </a:defRPr>
            </a:lvl5pPr>
            <a:lvl6pPr lvl="5" rtl="0">
              <a:buNone/>
              <a:defRPr sz="1300">
                <a:solidFill>
                  <a:srgbClr val="FFFFFF"/>
                </a:solidFill>
              </a:defRPr>
            </a:lvl6pPr>
            <a:lvl7pPr lvl="6" rtl="0">
              <a:buNone/>
              <a:defRPr sz="1300">
                <a:solidFill>
                  <a:srgbClr val="FFFFFF"/>
                </a:solidFill>
              </a:defRPr>
            </a:lvl7pPr>
            <a:lvl8pPr lvl="7" rtl="0">
              <a:buNone/>
              <a:defRPr sz="1300">
                <a:solidFill>
                  <a:srgbClr val="FFFFFF"/>
                </a:solidFill>
              </a:defRPr>
            </a:lvl8pPr>
            <a:lvl9pPr lvl="8" rtl="0">
              <a:buNone/>
              <a:defRPr sz="1300">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
        <p:nvSpPr>
          <p:cNvPr id="281" name="Google Shape;281;p30"/>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82" name="Google Shape;282;p30"/>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Guided Walk-Through:</a:t>
            </a:r>
            <a:endParaRPr b="1">
              <a:solidFill>
                <a:schemeClr val="lt1"/>
              </a:solidFill>
              <a:latin typeface="Proxima Nova"/>
              <a:ea typeface="Proxima Nova"/>
              <a:cs typeface="Proxima Nova"/>
              <a:sym typeface="Proxima Nova"/>
            </a:endParaRPr>
          </a:p>
        </p:txBody>
      </p:sp>
      <p:sp>
        <p:nvSpPr>
          <p:cNvPr id="283" name="Google Shape;283;p3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84" name="Google Shape;284;p30"/>
          <p:cNvPicPr preferRelativeResize="0"/>
          <p:nvPr/>
        </p:nvPicPr>
        <p:blipFill>
          <a:blip r:embed="rId2">
            <a:alphaModFix/>
          </a:blip>
          <a:stretch>
            <a:fillRect/>
          </a:stretch>
        </p:blipFill>
        <p:spPr>
          <a:xfrm>
            <a:off x="109275" y="138892"/>
            <a:ext cx="840674" cy="655600"/>
          </a:xfrm>
          <a:prstGeom prst="rect">
            <a:avLst/>
          </a:prstGeom>
          <a:noFill/>
          <a:ln>
            <a:noFill/>
          </a:ln>
        </p:spPr>
      </p:pic>
      <p:sp>
        <p:nvSpPr>
          <p:cNvPr id="285" name="Google Shape;285;p3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86" name="Google Shape;286;p30"/>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seful Graphics">
  <p:cSld name="CUSTOM_14">
    <p:spTree>
      <p:nvGrpSpPr>
        <p:cNvPr id="46" name="Shape 46"/>
        <p:cNvGrpSpPr/>
        <p:nvPr/>
      </p:nvGrpSpPr>
      <p:grpSpPr>
        <a:xfrm>
          <a:off x="0" y="0"/>
          <a:ext cx="0" cy="0"/>
          <a:chOff x="0" y="0"/>
          <a:chExt cx="0" cy="0"/>
        </a:xfrm>
      </p:grpSpPr>
      <p:sp>
        <p:nvSpPr>
          <p:cNvPr id="47" name="Google Shape;47;p4"/>
          <p:cNvSpPr/>
          <p:nvPr/>
        </p:nvSpPr>
        <p:spPr>
          <a:xfrm>
            <a:off x="-20550" y="-31500"/>
            <a:ext cx="616500" cy="52065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INSTRUCTOR USE ONLY </a:t>
            </a:r>
            <a:endParaRPr sz="2400">
              <a:solidFill>
                <a:srgbClr val="FFFFFF"/>
              </a:solidFill>
              <a:latin typeface="Proxima Nova"/>
              <a:ea typeface="Proxima Nova"/>
              <a:cs typeface="Proxima Nova"/>
              <a:sym typeface="Proxima Nova"/>
            </a:endParaRPr>
          </a:p>
        </p:txBody>
      </p:sp>
      <p:sp>
        <p:nvSpPr>
          <p:cNvPr id="49" name="Google Shape;49;p4"/>
          <p:cNvSpPr txBox="1"/>
          <p:nvPr/>
        </p:nvSpPr>
        <p:spPr>
          <a:xfrm>
            <a:off x="979500" y="1258788"/>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Post-Its</a:t>
            </a:r>
            <a:endParaRPr b="1">
              <a:latin typeface="Proxima Nova"/>
              <a:ea typeface="Proxima Nova"/>
              <a:cs typeface="Proxima Nova"/>
              <a:sym typeface="Proxima Nova"/>
            </a:endParaRPr>
          </a:p>
        </p:txBody>
      </p:sp>
      <p:sp>
        <p:nvSpPr>
          <p:cNvPr id="50" name="Google Shape;50;p4"/>
          <p:cNvSpPr txBox="1"/>
          <p:nvPr/>
        </p:nvSpPr>
        <p:spPr>
          <a:xfrm>
            <a:off x="979500" y="791225"/>
            <a:ext cx="7385700" cy="56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highlight>
                  <a:srgbClr val="FFFFFF"/>
                </a:highlight>
                <a:latin typeface="Proxima Nova"/>
                <a:ea typeface="Proxima Nova"/>
                <a:cs typeface="Proxima Nova"/>
                <a:sym typeface="Proxima Nova"/>
              </a:rPr>
              <a:t>On this slide you will find two useful graphics and shapes to be used to highlight points and quotes. </a:t>
            </a:r>
            <a:endParaRPr sz="1200">
              <a:latin typeface="Proxima Nova"/>
              <a:ea typeface="Proxima Nova"/>
              <a:cs typeface="Proxima Nova"/>
              <a:sym typeface="Proxima Nova"/>
            </a:endParaRPr>
          </a:p>
        </p:txBody>
      </p:sp>
      <p:sp>
        <p:nvSpPr>
          <p:cNvPr id="51" name="Google Shape;51;p4"/>
          <p:cNvSpPr txBox="1"/>
          <p:nvPr/>
        </p:nvSpPr>
        <p:spPr>
          <a:xfrm>
            <a:off x="4801313" y="1258800"/>
            <a:ext cx="17499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Callouts</a:t>
            </a:r>
            <a:endParaRPr b="1">
              <a:latin typeface="Proxima Nova"/>
              <a:ea typeface="Proxima Nova"/>
              <a:cs typeface="Proxima Nova"/>
              <a:sym typeface="Proxima Nova"/>
            </a:endParaRPr>
          </a:p>
        </p:txBody>
      </p:sp>
      <p:grpSp>
        <p:nvGrpSpPr>
          <p:cNvPr id="52" name="Google Shape;52;p4"/>
          <p:cNvGrpSpPr/>
          <p:nvPr/>
        </p:nvGrpSpPr>
        <p:grpSpPr>
          <a:xfrm>
            <a:off x="4801161" y="1742773"/>
            <a:ext cx="1865322" cy="1158557"/>
            <a:chOff x="5540475" y="1141525"/>
            <a:chExt cx="2444400" cy="1518225"/>
          </a:xfrm>
        </p:grpSpPr>
        <p:sp>
          <p:nvSpPr>
            <p:cNvPr id="53" name="Google Shape;53;p4"/>
            <p:cNvSpPr/>
            <p:nvPr/>
          </p:nvSpPr>
          <p:spPr>
            <a:xfrm>
              <a:off x="5540475" y="1141525"/>
              <a:ext cx="2444400" cy="1324200"/>
            </a:xfrm>
            <a:prstGeom prst="roundRect">
              <a:avLst>
                <a:gd fmla="val 16667" name="adj"/>
              </a:avLst>
            </a:prstGeom>
            <a:solidFill>
              <a:srgbClr val="3D6BD4"/>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FFFFFF"/>
                  </a:solidFill>
                  <a:latin typeface="Proxima Nova"/>
                  <a:ea typeface="Proxima Nova"/>
                  <a:cs typeface="Proxima Nova"/>
                  <a:sym typeface="Proxima Nova"/>
                </a:rPr>
                <a:t>Ipsum dolor sit amet...</a:t>
              </a:r>
              <a:endParaRPr sz="1200">
                <a:solidFill>
                  <a:srgbClr val="FFFFFF"/>
                </a:solidFill>
                <a:latin typeface="Proxima Nova"/>
                <a:ea typeface="Proxima Nova"/>
                <a:cs typeface="Proxima Nova"/>
                <a:sym typeface="Proxima Nova"/>
              </a:endParaRPr>
            </a:p>
          </p:txBody>
        </p:sp>
        <p:sp>
          <p:nvSpPr>
            <p:cNvPr id="54" name="Google Shape;54;p4"/>
            <p:cNvSpPr/>
            <p:nvPr/>
          </p:nvSpPr>
          <p:spPr>
            <a:xfrm rot="10800000">
              <a:off x="6647475" y="2390950"/>
              <a:ext cx="230400" cy="268800"/>
            </a:xfrm>
            <a:prstGeom prst="triangle">
              <a:avLst>
                <a:gd fmla="val 50000" name="adj"/>
              </a:avLst>
            </a:prstGeom>
            <a:solidFill>
              <a:srgbClr val="3D6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 name="Google Shape;55;p4"/>
          <p:cNvGrpSpPr/>
          <p:nvPr/>
        </p:nvGrpSpPr>
        <p:grpSpPr>
          <a:xfrm>
            <a:off x="1086441" y="1742803"/>
            <a:ext cx="1549718" cy="1448627"/>
            <a:chOff x="1020750" y="2355030"/>
            <a:chExt cx="1839646" cy="1910613"/>
          </a:xfrm>
        </p:grpSpPr>
        <p:sp>
          <p:nvSpPr>
            <p:cNvPr id="56" name="Google Shape;56;p4"/>
            <p:cNvSpPr/>
            <p:nvPr/>
          </p:nvSpPr>
          <p:spPr>
            <a:xfrm>
              <a:off x="1020750" y="2355030"/>
              <a:ext cx="1822500" cy="1902000"/>
            </a:xfrm>
            <a:prstGeom prst="rect">
              <a:avLst/>
            </a:prstGeom>
            <a:solidFill>
              <a:srgbClr val="FFDB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Proxima Nova"/>
                  <a:ea typeface="Proxima Nova"/>
                  <a:cs typeface="Proxima Nova"/>
                  <a:sym typeface="Proxima Nova"/>
                </a:rPr>
                <a:t>INSERT TERM</a:t>
              </a:r>
              <a:endParaRPr>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600">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Clr>
                  <a:srgbClr val="000000"/>
                </a:buClr>
                <a:buSzPts val="1100"/>
                <a:buFont typeface="Arial"/>
                <a:buNone/>
              </a:pPr>
              <a:r>
                <a:rPr lang="en">
                  <a:solidFill>
                    <a:srgbClr val="000000"/>
                  </a:solidFill>
                  <a:latin typeface="Proxima Nova"/>
                  <a:ea typeface="Proxima Nova"/>
                  <a:cs typeface="Proxima Nova"/>
                  <a:sym typeface="Proxima Nova"/>
                </a:rPr>
                <a:t>Ipsum dolor sit amet...</a:t>
              </a:r>
              <a:endParaRPr>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rgbClr val="000000"/>
                </a:solidFill>
                <a:latin typeface="Proxima Nova"/>
                <a:ea typeface="Proxima Nova"/>
                <a:cs typeface="Proxima Nova"/>
                <a:sym typeface="Proxima Nova"/>
              </a:endParaRPr>
            </a:p>
          </p:txBody>
        </p:sp>
        <p:grpSp>
          <p:nvGrpSpPr>
            <p:cNvPr id="57" name="Google Shape;57;p4"/>
            <p:cNvGrpSpPr/>
            <p:nvPr/>
          </p:nvGrpSpPr>
          <p:grpSpPr>
            <a:xfrm>
              <a:off x="2584714" y="3989961"/>
              <a:ext cx="275682" cy="275682"/>
              <a:chOff x="2893513" y="3993856"/>
              <a:chExt cx="275682" cy="275682"/>
            </a:xfrm>
          </p:grpSpPr>
          <p:sp>
            <p:nvSpPr>
              <p:cNvPr id="58" name="Google Shape;58;p4"/>
              <p:cNvSpPr/>
              <p:nvPr/>
            </p:nvSpPr>
            <p:spPr>
              <a:xfrm rot="-5400000">
                <a:off x="2893513" y="3999838"/>
                <a:ext cx="269700" cy="2697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rot="5400000">
                <a:off x="2899495" y="3993856"/>
                <a:ext cx="269700" cy="269700"/>
              </a:xfrm>
              <a:prstGeom prst="rtTriangle">
                <a:avLst/>
              </a:prstGeom>
              <a:solidFill>
                <a:srgbClr val="FFFFFF">
                  <a:alpha val="5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0" name="Google Shape;60;p4"/>
          <p:cNvGrpSpPr/>
          <p:nvPr/>
        </p:nvGrpSpPr>
        <p:grpSpPr>
          <a:xfrm>
            <a:off x="2821687" y="1742803"/>
            <a:ext cx="1549718" cy="1448627"/>
            <a:chOff x="1020750" y="2355030"/>
            <a:chExt cx="1839646" cy="1910613"/>
          </a:xfrm>
        </p:grpSpPr>
        <p:sp>
          <p:nvSpPr>
            <p:cNvPr id="61" name="Google Shape;61;p4"/>
            <p:cNvSpPr/>
            <p:nvPr/>
          </p:nvSpPr>
          <p:spPr>
            <a:xfrm>
              <a:off x="1020750" y="2355030"/>
              <a:ext cx="1822500" cy="1902000"/>
            </a:xfrm>
            <a:prstGeom prst="rect">
              <a:avLst/>
            </a:prstGeom>
            <a:solidFill>
              <a:srgbClr val="7DEBD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000000"/>
                  </a:solidFill>
                  <a:latin typeface="Proxima Nova"/>
                  <a:ea typeface="Proxima Nova"/>
                  <a:cs typeface="Proxima Nova"/>
                  <a:sym typeface="Proxima Nova"/>
                </a:rPr>
                <a:t>INSERT TERM</a:t>
              </a:r>
              <a:endParaRPr>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600">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Clr>
                  <a:srgbClr val="000000"/>
                </a:buClr>
                <a:buSzPts val="1100"/>
                <a:buFont typeface="Arial"/>
                <a:buNone/>
              </a:pPr>
              <a:r>
                <a:rPr lang="en">
                  <a:solidFill>
                    <a:srgbClr val="000000"/>
                  </a:solidFill>
                  <a:latin typeface="Proxima Nova"/>
                  <a:ea typeface="Proxima Nova"/>
                  <a:cs typeface="Proxima Nova"/>
                  <a:sym typeface="Proxima Nova"/>
                </a:rPr>
                <a:t>Ipsum dolor sit amet...</a:t>
              </a:r>
              <a:endParaRPr>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rgbClr val="000000"/>
                </a:solidFill>
                <a:latin typeface="Proxima Nova"/>
                <a:ea typeface="Proxima Nova"/>
                <a:cs typeface="Proxima Nova"/>
                <a:sym typeface="Proxima Nova"/>
              </a:endParaRPr>
            </a:p>
          </p:txBody>
        </p:sp>
        <p:grpSp>
          <p:nvGrpSpPr>
            <p:cNvPr id="62" name="Google Shape;62;p4"/>
            <p:cNvGrpSpPr/>
            <p:nvPr/>
          </p:nvGrpSpPr>
          <p:grpSpPr>
            <a:xfrm>
              <a:off x="2584714" y="3989961"/>
              <a:ext cx="275682" cy="275682"/>
              <a:chOff x="2893513" y="3993856"/>
              <a:chExt cx="275682" cy="275682"/>
            </a:xfrm>
          </p:grpSpPr>
          <p:sp>
            <p:nvSpPr>
              <p:cNvPr id="63" name="Google Shape;63;p4"/>
              <p:cNvSpPr/>
              <p:nvPr/>
            </p:nvSpPr>
            <p:spPr>
              <a:xfrm rot="-5400000">
                <a:off x="2893513" y="3999838"/>
                <a:ext cx="269700" cy="2697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rot="5400000">
                <a:off x="2899495" y="3993856"/>
                <a:ext cx="269700" cy="269700"/>
              </a:xfrm>
              <a:prstGeom prst="rtTriangle">
                <a:avLst/>
              </a:prstGeom>
              <a:solidFill>
                <a:srgbClr val="FFFFFF">
                  <a:alpha val="507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5" name="Google Shape;65;p4"/>
          <p:cNvGrpSpPr/>
          <p:nvPr/>
        </p:nvGrpSpPr>
        <p:grpSpPr>
          <a:xfrm>
            <a:off x="6809941" y="1742773"/>
            <a:ext cx="1865322" cy="1158557"/>
            <a:chOff x="5540475" y="1141525"/>
            <a:chExt cx="2444400" cy="1518225"/>
          </a:xfrm>
        </p:grpSpPr>
        <p:sp>
          <p:nvSpPr>
            <p:cNvPr id="66" name="Google Shape;66;p4"/>
            <p:cNvSpPr/>
            <p:nvPr/>
          </p:nvSpPr>
          <p:spPr>
            <a:xfrm>
              <a:off x="5540475" y="1141525"/>
              <a:ext cx="2444400" cy="1324200"/>
            </a:xfrm>
            <a:prstGeom prst="roundRect">
              <a:avLst>
                <a:gd fmla="val 16667" name="adj"/>
              </a:avLst>
            </a:prstGeom>
            <a:solidFill>
              <a:srgbClr val="FFDB00"/>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Proxima Nova"/>
                  <a:ea typeface="Proxima Nova"/>
                  <a:cs typeface="Proxima Nova"/>
                  <a:sym typeface="Proxima Nova"/>
                </a:rPr>
                <a:t>Ipsum dolor sit amet...</a:t>
              </a:r>
              <a:endParaRPr sz="1200">
                <a:latin typeface="Proxima Nova"/>
                <a:ea typeface="Proxima Nova"/>
                <a:cs typeface="Proxima Nova"/>
                <a:sym typeface="Proxima Nova"/>
              </a:endParaRPr>
            </a:p>
          </p:txBody>
        </p:sp>
        <p:sp>
          <p:nvSpPr>
            <p:cNvPr id="67" name="Google Shape;67;p4"/>
            <p:cNvSpPr/>
            <p:nvPr/>
          </p:nvSpPr>
          <p:spPr>
            <a:xfrm rot="10800000">
              <a:off x="6647475" y="2390950"/>
              <a:ext cx="230400" cy="268800"/>
            </a:xfrm>
            <a:prstGeom prst="triangle">
              <a:avLst>
                <a:gd fmla="val 50000" name="adj"/>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 name="Google Shape;68;p4"/>
          <p:cNvGrpSpPr/>
          <p:nvPr/>
        </p:nvGrpSpPr>
        <p:grpSpPr>
          <a:xfrm>
            <a:off x="5775086" y="3091598"/>
            <a:ext cx="1865322" cy="1158557"/>
            <a:chOff x="5540475" y="1141525"/>
            <a:chExt cx="2444400" cy="1518225"/>
          </a:xfrm>
        </p:grpSpPr>
        <p:sp>
          <p:nvSpPr>
            <p:cNvPr id="69" name="Google Shape;69;p4"/>
            <p:cNvSpPr/>
            <p:nvPr/>
          </p:nvSpPr>
          <p:spPr>
            <a:xfrm>
              <a:off x="5540475" y="1141525"/>
              <a:ext cx="2444400" cy="1324200"/>
            </a:xfrm>
            <a:prstGeom prst="roundRect">
              <a:avLst>
                <a:gd fmla="val 16667" name="adj"/>
              </a:avLst>
            </a:prstGeom>
            <a:solidFill>
              <a:srgbClr val="00A7BD"/>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Proxima Nova"/>
                  <a:ea typeface="Proxima Nova"/>
                  <a:cs typeface="Proxima Nova"/>
                  <a:sym typeface="Proxima Nova"/>
                </a:rPr>
                <a:t>Ipsum dolor sit amet...</a:t>
              </a:r>
              <a:endParaRPr sz="1200">
                <a:latin typeface="Proxima Nova"/>
                <a:ea typeface="Proxima Nova"/>
                <a:cs typeface="Proxima Nova"/>
                <a:sym typeface="Proxima Nova"/>
              </a:endParaRPr>
            </a:p>
          </p:txBody>
        </p:sp>
        <p:sp>
          <p:nvSpPr>
            <p:cNvPr id="70" name="Google Shape;70;p4"/>
            <p:cNvSpPr/>
            <p:nvPr/>
          </p:nvSpPr>
          <p:spPr>
            <a:xfrm rot="10800000">
              <a:off x="6647475" y="2390950"/>
              <a:ext cx="230400" cy="268800"/>
            </a:xfrm>
            <a:prstGeom prst="triangle">
              <a:avLst>
                <a:gd fmla="val 50000" name="adj"/>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4"/>
          <p:cNvSpPr txBox="1"/>
          <p:nvPr/>
        </p:nvSpPr>
        <p:spPr>
          <a:xfrm>
            <a:off x="979500" y="280375"/>
            <a:ext cx="35925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222222"/>
                </a:solidFill>
                <a:latin typeface="Proxima Nova"/>
                <a:ea typeface="Proxima Nova"/>
                <a:cs typeface="Proxima Nova"/>
                <a:sym typeface="Proxima Nova"/>
              </a:rPr>
              <a:t>Useful Graphics</a:t>
            </a:r>
            <a:endParaRPr b="1" sz="2600">
              <a:latin typeface="Proxima Nova"/>
              <a:ea typeface="Proxima Nova"/>
              <a:cs typeface="Proxima Nova"/>
              <a:sym typeface="Proxima Nova"/>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 Timer">
  <p:cSld name="TITLE_AND_BODY_1_2_2_2_1_1_1_1_1">
    <p:spTree>
      <p:nvGrpSpPr>
        <p:cNvPr id="287" name="Shape 287"/>
        <p:cNvGrpSpPr/>
        <p:nvPr/>
      </p:nvGrpSpPr>
      <p:grpSpPr>
        <a:xfrm>
          <a:off x="0" y="0"/>
          <a:ext cx="0" cy="0"/>
          <a:chOff x="0" y="0"/>
          <a:chExt cx="0" cy="0"/>
        </a:xfrm>
      </p:grpSpPr>
      <p:sp>
        <p:nvSpPr>
          <p:cNvPr id="288" name="Google Shape;288;p31"/>
          <p:cNvSpPr/>
          <p:nvPr/>
        </p:nvSpPr>
        <p:spPr>
          <a:xfrm>
            <a:off x="125" y="-4750"/>
            <a:ext cx="9144000" cy="801300"/>
          </a:xfrm>
          <a:prstGeom prst="rect">
            <a:avLst/>
          </a:prstGeom>
          <a:solidFill>
            <a:srgbClr val="850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1"/>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290" name="Google Shape;290;p31"/>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291" name="Google Shape;291;p31"/>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292" name="Google Shape;292;p31"/>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293" name="Google Shape;293;p31"/>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b="1" sz="1000">
                <a:solidFill>
                  <a:srgbClr val="FFFFFF"/>
                </a:solidFill>
              </a:defRPr>
            </a:lvl1pPr>
            <a:lvl2pPr lvl="1" rtl="0" algn="r">
              <a:spcBef>
                <a:spcPts val="1600"/>
              </a:spcBef>
              <a:spcAft>
                <a:spcPts val="0"/>
              </a:spcAft>
              <a:buNone/>
              <a:defRPr b="1" sz="1000"/>
            </a:lvl2pPr>
            <a:lvl3pPr lvl="2" rtl="0" algn="r">
              <a:spcBef>
                <a:spcPts val="1600"/>
              </a:spcBef>
              <a:spcAft>
                <a:spcPts val="0"/>
              </a:spcAft>
              <a:buNone/>
              <a:defRPr b="1" sz="1000"/>
            </a:lvl3pPr>
            <a:lvl4pPr lvl="3" rtl="0" algn="r">
              <a:spcBef>
                <a:spcPts val="1600"/>
              </a:spcBef>
              <a:spcAft>
                <a:spcPts val="0"/>
              </a:spcAft>
              <a:buNone/>
              <a:defRPr b="1" sz="1000"/>
            </a:lvl4pPr>
            <a:lvl5pPr lvl="4" rtl="0" algn="r">
              <a:spcBef>
                <a:spcPts val="1600"/>
              </a:spcBef>
              <a:spcAft>
                <a:spcPts val="0"/>
              </a:spcAft>
              <a:buNone/>
              <a:defRPr b="1" sz="1000"/>
            </a:lvl5pPr>
            <a:lvl6pPr lvl="5" rtl="0" algn="r">
              <a:spcBef>
                <a:spcPts val="1600"/>
              </a:spcBef>
              <a:spcAft>
                <a:spcPts val="0"/>
              </a:spcAft>
              <a:buNone/>
              <a:defRPr b="1" sz="1000"/>
            </a:lvl6pPr>
            <a:lvl7pPr lvl="6" rtl="0" algn="r">
              <a:spcBef>
                <a:spcPts val="1600"/>
              </a:spcBef>
              <a:spcAft>
                <a:spcPts val="0"/>
              </a:spcAft>
              <a:buNone/>
              <a:defRPr b="1" sz="1000"/>
            </a:lvl7pPr>
            <a:lvl8pPr lvl="7" rtl="0" algn="r">
              <a:spcBef>
                <a:spcPts val="1600"/>
              </a:spcBef>
              <a:spcAft>
                <a:spcPts val="0"/>
              </a:spcAft>
              <a:buNone/>
              <a:defRPr b="1" sz="1000"/>
            </a:lvl8pPr>
            <a:lvl9pPr lvl="8" rtl="0" algn="r">
              <a:spcBef>
                <a:spcPts val="1600"/>
              </a:spcBef>
              <a:spcAft>
                <a:spcPts val="1600"/>
              </a:spcAft>
              <a:buNone/>
              <a:defRPr b="1" sz="1000"/>
            </a:lvl9pPr>
          </a:lstStyle>
          <a:p/>
        </p:txBody>
      </p:sp>
      <p:pic>
        <p:nvPicPr>
          <p:cNvPr id="294" name="Google Shape;294;p31"/>
          <p:cNvPicPr preferRelativeResize="0"/>
          <p:nvPr/>
        </p:nvPicPr>
        <p:blipFill>
          <a:blip r:embed="rId3">
            <a:alphaModFix/>
          </a:blip>
          <a:stretch>
            <a:fillRect/>
          </a:stretch>
        </p:blipFill>
        <p:spPr>
          <a:xfrm>
            <a:off x="8339999" y="199100"/>
            <a:ext cx="393600" cy="393600"/>
          </a:xfrm>
          <a:prstGeom prst="rect">
            <a:avLst/>
          </a:prstGeom>
          <a:noFill/>
          <a:ln>
            <a:noFill/>
          </a:ln>
        </p:spPr>
      </p:pic>
      <p:sp>
        <p:nvSpPr>
          <p:cNvPr id="295" name="Google Shape;295;p31"/>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296" name="Google Shape;296;p3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Discussion Prompt">
  <p:cSld name="TITLE_AND_BODY_1_2_2_2_1_1_1_1_1_1">
    <p:spTree>
      <p:nvGrpSpPr>
        <p:cNvPr id="297" name="Shape 297"/>
        <p:cNvGrpSpPr/>
        <p:nvPr/>
      </p:nvGrpSpPr>
      <p:grpSpPr>
        <a:xfrm>
          <a:off x="0" y="0"/>
          <a:ext cx="0" cy="0"/>
          <a:chOff x="0" y="0"/>
          <a:chExt cx="0" cy="0"/>
        </a:xfrm>
      </p:grpSpPr>
      <p:sp>
        <p:nvSpPr>
          <p:cNvPr id="298" name="Google Shape;298;p32"/>
          <p:cNvSpPr/>
          <p:nvPr/>
        </p:nvSpPr>
        <p:spPr>
          <a:xfrm>
            <a:off x="125" y="-4750"/>
            <a:ext cx="9144000" cy="801300"/>
          </a:xfrm>
          <a:prstGeom prst="rect">
            <a:avLst/>
          </a:prstGeom>
          <a:solidFill>
            <a:srgbClr val="850A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2"/>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300" name="Google Shape;300;p32"/>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Discussion:</a:t>
            </a:r>
            <a:endParaRPr b="1">
              <a:solidFill>
                <a:schemeClr val="lt1"/>
              </a:solidFill>
              <a:latin typeface="Proxima Nova"/>
              <a:ea typeface="Proxima Nova"/>
              <a:cs typeface="Proxima Nova"/>
              <a:sym typeface="Proxima Nova"/>
            </a:endParaRPr>
          </a:p>
        </p:txBody>
      </p:sp>
      <p:sp>
        <p:nvSpPr>
          <p:cNvPr id="301" name="Google Shape;301;p3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pic>
        <p:nvPicPr>
          <p:cNvPr id="302" name="Google Shape;302;p32"/>
          <p:cNvPicPr preferRelativeResize="0"/>
          <p:nvPr/>
        </p:nvPicPr>
        <p:blipFill>
          <a:blip r:embed="rId2">
            <a:alphaModFix/>
          </a:blip>
          <a:stretch>
            <a:fillRect/>
          </a:stretch>
        </p:blipFill>
        <p:spPr>
          <a:xfrm>
            <a:off x="37475" y="215925"/>
            <a:ext cx="956009" cy="584800"/>
          </a:xfrm>
          <a:prstGeom prst="rect">
            <a:avLst/>
          </a:prstGeom>
          <a:noFill/>
          <a:ln>
            <a:noFill/>
          </a:ln>
        </p:spPr>
      </p:pic>
      <p:sp>
        <p:nvSpPr>
          <p:cNvPr id="303" name="Google Shape;303;p32"/>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304" name="Google Shape;304;p3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Example or case study">
  <p:cSld name="BLANK_2">
    <p:spTree>
      <p:nvGrpSpPr>
        <p:cNvPr id="305" name="Shape 305"/>
        <p:cNvGrpSpPr/>
        <p:nvPr/>
      </p:nvGrpSpPr>
      <p:grpSpPr>
        <a:xfrm>
          <a:off x="0" y="0"/>
          <a:ext cx="0" cy="0"/>
          <a:chOff x="0" y="0"/>
          <a:chExt cx="0" cy="0"/>
        </a:xfrm>
      </p:grpSpPr>
      <p:sp>
        <p:nvSpPr>
          <p:cNvPr id="306" name="Google Shape;306;p33"/>
          <p:cNvSpPr/>
          <p:nvPr/>
        </p:nvSpPr>
        <p:spPr>
          <a:xfrm>
            <a:off x="125" y="-4750"/>
            <a:ext cx="9144000" cy="801300"/>
          </a:xfrm>
          <a:prstGeom prst="rect">
            <a:avLst/>
          </a:prstGeom>
          <a:solidFill>
            <a:srgbClr val="3D6B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 name="Google Shape;307;p33"/>
          <p:cNvPicPr preferRelativeResize="0"/>
          <p:nvPr/>
        </p:nvPicPr>
        <p:blipFill rotWithShape="1">
          <a:blip r:embed="rId2">
            <a:alphaModFix/>
          </a:blip>
          <a:srcRect b="15782" l="0" r="0" t="0"/>
          <a:stretch/>
        </p:blipFill>
        <p:spPr>
          <a:xfrm>
            <a:off x="82625" y="136850"/>
            <a:ext cx="640384" cy="659700"/>
          </a:xfrm>
          <a:prstGeom prst="rect">
            <a:avLst/>
          </a:prstGeom>
          <a:noFill/>
          <a:ln>
            <a:noFill/>
          </a:ln>
        </p:spPr>
      </p:pic>
      <p:sp>
        <p:nvSpPr>
          <p:cNvPr id="308" name="Google Shape;308;p3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b="0" sz="2400">
                <a:solidFill>
                  <a:schemeClr val="lt1"/>
                </a:solidFill>
              </a:defRPr>
            </a:lvl1pPr>
            <a:lvl2pPr lvl="1" rtl="0" algn="ctr">
              <a:spcBef>
                <a:spcPts val="0"/>
              </a:spcBef>
              <a:spcAft>
                <a:spcPts val="0"/>
              </a:spcAft>
              <a:buClr>
                <a:schemeClr val="lt1"/>
              </a:buClr>
              <a:buSzPts val="2400"/>
              <a:buNone/>
              <a:defRPr sz="2400">
                <a:solidFill>
                  <a:schemeClr val="lt1"/>
                </a:solidFill>
              </a:defRPr>
            </a:lvl2pPr>
            <a:lvl3pPr lvl="2" rtl="0" algn="ctr">
              <a:spcBef>
                <a:spcPts val="0"/>
              </a:spcBef>
              <a:spcAft>
                <a:spcPts val="0"/>
              </a:spcAft>
              <a:buClr>
                <a:schemeClr val="lt1"/>
              </a:buClr>
              <a:buSzPts val="2400"/>
              <a:buNone/>
              <a:defRPr sz="2400">
                <a:solidFill>
                  <a:schemeClr val="lt1"/>
                </a:solidFill>
              </a:defRPr>
            </a:lvl3pPr>
            <a:lvl4pPr lvl="3" rtl="0" algn="ctr">
              <a:spcBef>
                <a:spcPts val="0"/>
              </a:spcBef>
              <a:spcAft>
                <a:spcPts val="0"/>
              </a:spcAft>
              <a:buClr>
                <a:schemeClr val="lt1"/>
              </a:buClr>
              <a:buSzPts val="2400"/>
              <a:buNone/>
              <a:defRPr sz="2400">
                <a:solidFill>
                  <a:schemeClr val="lt1"/>
                </a:solidFill>
              </a:defRPr>
            </a:lvl4pPr>
            <a:lvl5pPr lvl="4" rtl="0" algn="ctr">
              <a:spcBef>
                <a:spcPts val="0"/>
              </a:spcBef>
              <a:spcAft>
                <a:spcPts val="0"/>
              </a:spcAft>
              <a:buClr>
                <a:schemeClr val="lt1"/>
              </a:buClr>
              <a:buSzPts val="2400"/>
              <a:buNone/>
              <a:defRPr sz="2400">
                <a:solidFill>
                  <a:schemeClr val="lt1"/>
                </a:solidFill>
              </a:defRPr>
            </a:lvl5pPr>
            <a:lvl6pPr lvl="5" rtl="0" algn="ctr">
              <a:spcBef>
                <a:spcPts val="0"/>
              </a:spcBef>
              <a:spcAft>
                <a:spcPts val="0"/>
              </a:spcAft>
              <a:buClr>
                <a:schemeClr val="lt1"/>
              </a:buClr>
              <a:buSzPts val="2400"/>
              <a:buNone/>
              <a:defRPr sz="2400">
                <a:solidFill>
                  <a:schemeClr val="lt1"/>
                </a:solidFill>
              </a:defRPr>
            </a:lvl6pPr>
            <a:lvl7pPr lvl="6" rtl="0" algn="ctr">
              <a:spcBef>
                <a:spcPts val="0"/>
              </a:spcBef>
              <a:spcAft>
                <a:spcPts val="0"/>
              </a:spcAft>
              <a:buClr>
                <a:schemeClr val="lt1"/>
              </a:buClr>
              <a:buSzPts val="2400"/>
              <a:buNone/>
              <a:defRPr sz="2400">
                <a:solidFill>
                  <a:schemeClr val="lt1"/>
                </a:solidFill>
              </a:defRPr>
            </a:lvl7pPr>
            <a:lvl8pPr lvl="7" rtl="0" algn="ctr">
              <a:spcBef>
                <a:spcPts val="0"/>
              </a:spcBef>
              <a:spcAft>
                <a:spcPts val="0"/>
              </a:spcAft>
              <a:buClr>
                <a:schemeClr val="lt1"/>
              </a:buClr>
              <a:buSzPts val="2400"/>
              <a:buNone/>
              <a:defRPr sz="2400">
                <a:solidFill>
                  <a:schemeClr val="lt1"/>
                </a:solidFill>
              </a:defRPr>
            </a:lvl8pPr>
            <a:lvl9pPr lvl="8" rtl="0" algn="ctr">
              <a:spcBef>
                <a:spcPts val="0"/>
              </a:spcBef>
              <a:spcAft>
                <a:spcPts val="0"/>
              </a:spcAft>
              <a:buClr>
                <a:schemeClr val="lt1"/>
              </a:buClr>
              <a:buSzPts val="2400"/>
              <a:buNone/>
              <a:defRPr sz="2400">
                <a:solidFill>
                  <a:schemeClr val="lt1"/>
                </a:solidFill>
              </a:defRPr>
            </a:lvl9pPr>
          </a:lstStyle>
          <a:p/>
        </p:txBody>
      </p:sp>
      <p:sp>
        <p:nvSpPr>
          <p:cNvPr id="309" name="Google Shape;309;p33"/>
          <p:cNvSpPr txBox="1"/>
          <p:nvPr/>
        </p:nvSpPr>
        <p:spPr>
          <a:xfrm>
            <a:off x="949949" y="39194"/>
            <a:ext cx="22200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Proxima Nova"/>
                <a:ea typeface="Proxima Nova"/>
                <a:cs typeface="Proxima Nova"/>
                <a:sym typeface="Proxima Nova"/>
              </a:rPr>
              <a:t>Real Cases:</a:t>
            </a:r>
            <a:endParaRPr b="1">
              <a:solidFill>
                <a:schemeClr val="lt1"/>
              </a:solidFill>
              <a:latin typeface="Proxima Nova"/>
              <a:ea typeface="Proxima Nova"/>
              <a:cs typeface="Proxima Nova"/>
              <a:sym typeface="Proxima Nova"/>
            </a:endParaRPr>
          </a:p>
        </p:txBody>
      </p:sp>
      <p:sp>
        <p:nvSpPr>
          <p:cNvPr id="310" name="Google Shape;310;p33"/>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311" name="Google Shape;311;p33"/>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312" name="Google Shape;312;p3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Trivia">
  <p:cSld name="TITLE_AND_BODY_2">
    <p:bg>
      <p:bgPr>
        <a:solidFill>
          <a:srgbClr val="222222"/>
        </a:solidFill>
      </p:bgPr>
    </p:bg>
    <p:spTree>
      <p:nvGrpSpPr>
        <p:cNvPr id="313" name="Shape 313"/>
        <p:cNvGrpSpPr/>
        <p:nvPr/>
      </p:nvGrpSpPr>
      <p:grpSpPr>
        <a:xfrm>
          <a:off x="0" y="0"/>
          <a:ext cx="0" cy="0"/>
          <a:chOff x="0" y="0"/>
          <a:chExt cx="0" cy="0"/>
        </a:xfrm>
      </p:grpSpPr>
      <p:sp>
        <p:nvSpPr>
          <p:cNvPr id="314" name="Google Shape;314;p34"/>
          <p:cNvSpPr txBox="1"/>
          <p:nvPr>
            <p:ph idx="1" type="subTitle"/>
          </p:nvPr>
        </p:nvSpPr>
        <p:spPr>
          <a:xfrm>
            <a:off x="7880125" y="401625"/>
            <a:ext cx="9174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1000">
                <a:solidFill>
                  <a:srgbClr val="FFFFFF"/>
                </a:solidFill>
              </a:defRPr>
            </a:lvl1pPr>
            <a:lvl2pPr lvl="1" rtl="0">
              <a:spcBef>
                <a:spcPts val="1600"/>
              </a:spcBef>
              <a:spcAft>
                <a:spcPts val="0"/>
              </a:spcAft>
              <a:buNone/>
              <a:defRPr sz="1400">
                <a:solidFill>
                  <a:srgbClr val="FFFFFF"/>
                </a:solidFill>
              </a:defRPr>
            </a:lvl2pPr>
            <a:lvl3pPr lvl="2" rtl="0">
              <a:spcBef>
                <a:spcPts val="1600"/>
              </a:spcBef>
              <a:spcAft>
                <a:spcPts val="0"/>
              </a:spcAft>
              <a:buNone/>
              <a:defRPr sz="1400">
                <a:solidFill>
                  <a:srgbClr val="FFFFFF"/>
                </a:solidFill>
              </a:defRPr>
            </a:lvl3pPr>
            <a:lvl4pPr lvl="3" rtl="0">
              <a:spcBef>
                <a:spcPts val="1600"/>
              </a:spcBef>
              <a:spcAft>
                <a:spcPts val="0"/>
              </a:spcAft>
              <a:buNone/>
              <a:defRPr sz="1400">
                <a:solidFill>
                  <a:srgbClr val="FFFFFF"/>
                </a:solidFill>
              </a:defRPr>
            </a:lvl4pPr>
            <a:lvl5pPr lvl="4" rtl="0">
              <a:spcBef>
                <a:spcPts val="1600"/>
              </a:spcBef>
              <a:spcAft>
                <a:spcPts val="0"/>
              </a:spcAft>
              <a:buNone/>
              <a:defRPr sz="1400">
                <a:solidFill>
                  <a:srgbClr val="FFFFFF"/>
                </a:solidFill>
              </a:defRPr>
            </a:lvl5pPr>
            <a:lvl6pPr lvl="5" rtl="0">
              <a:spcBef>
                <a:spcPts val="1600"/>
              </a:spcBef>
              <a:spcAft>
                <a:spcPts val="0"/>
              </a:spcAft>
              <a:buNone/>
              <a:defRPr sz="1400">
                <a:solidFill>
                  <a:srgbClr val="FFFFFF"/>
                </a:solidFill>
              </a:defRPr>
            </a:lvl6pPr>
            <a:lvl7pPr lvl="6" rtl="0">
              <a:spcBef>
                <a:spcPts val="1600"/>
              </a:spcBef>
              <a:spcAft>
                <a:spcPts val="0"/>
              </a:spcAft>
              <a:buNone/>
              <a:defRPr sz="1400">
                <a:solidFill>
                  <a:srgbClr val="FFFFFF"/>
                </a:solidFill>
              </a:defRPr>
            </a:lvl7pPr>
            <a:lvl8pPr lvl="7" rtl="0">
              <a:spcBef>
                <a:spcPts val="1600"/>
              </a:spcBef>
              <a:spcAft>
                <a:spcPts val="0"/>
              </a:spcAft>
              <a:buNone/>
              <a:defRPr sz="1400">
                <a:solidFill>
                  <a:srgbClr val="FFFFFF"/>
                </a:solidFill>
              </a:defRPr>
            </a:lvl8pPr>
            <a:lvl9pPr lvl="8" rtl="0">
              <a:spcBef>
                <a:spcPts val="1600"/>
              </a:spcBef>
              <a:spcAft>
                <a:spcPts val="1600"/>
              </a:spcAft>
              <a:buNone/>
              <a:defRPr sz="1400">
                <a:solidFill>
                  <a:srgbClr val="FFFFFF"/>
                </a:solidFill>
              </a:defRPr>
            </a:lvl9pPr>
          </a:lstStyle>
          <a:p/>
        </p:txBody>
      </p:sp>
      <p:pic>
        <p:nvPicPr>
          <p:cNvPr id="315" name="Google Shape;315;p34"/>
          <p:cNvPicPr preferRelativeResize="0"/>
          <p:nvPr/>
        </p:nvPicPr>
        <p:blipFill>
          <a:blip r:embed="rId2">
            <a:alphaModFix/>
          </a:blip>
          <a:stretch>
            <a:fillRect/>
          </a:stretch>
        </p:blipFill>
        <p:spPr>
          <a:xfrm>
            <a:off x="7709050" y="457200"/>
            <a:ext cx="207950" cy="197100"/>
          </a:xfrm>
          <a:prstGeom prst="rect">
            <a:avLst/>
          </a:prstGeom>
          <a:noFill/>
          <a:ln>
            <a:noFill/>
          </a:ln>
        </p:spPr>
      </p:pic>
      <p:sp>
        <p:nvSpPr>
          <p:cNvPr id="316" name="Google Shape;316;p34"/>
          <p:cNvSpPr txBox="1"/>
          <p:nvPr>
            <p:ph type="title"/>
          </p:nvPr>
        </p:nvSpPr>
        <p:spPr>
          <a:xfrm>
            <a:off x="457200" y="280375"/>
            <a:ext cx="7065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p:txBody>
      </p:sp>
      <p:sp>
        <p:nvSpPr>
          <p:cNvPr id="317" name="Google Shape;317;p34"/>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318" name="Google Shape;318;p34"/>
          <p:cNvSpPr txBox="1"/>
          <p:nvPr>
            <p:ph idx="2"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30200" lvl="1" marL="914400" rtl="0">
              <a:spcBef>
                <a:spcPts val="1600"/>
              </a:spcBef>
              <a:spcAft>
                <a:spcPts val="0"/>
              </a:spcAft>
              <a:buClr>
                <a:srgbClr val="FFFFFF"/>
              </a:buClr>
              <a:buSzPts val="16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04800" lvl="3" marL="1828800" rtl="0">
              <a:spcBef>
                <a:spcPts val="1600"/>
              </a:spcBef>
              <a:spcAft>
                <a:spcPts val="0"/>
              </a:spcAft>
              <a:buClr>
                <a:srgbClr val="FFFFFF"/>
              </a:buClr>
              <a:buSzPts val="1200"/>
              <a:buChar char="●"/>
              <a:defRPr>
                <a:solidFill>
                  <a:srgbClr val="FFFFFF"/>
                </a:solidFill>
              </a:defRPr>
            </a:lvl4pPr>
            <a:lvl5pPr indent="-304800" lvl="4" marL="2286000" rtl="0">
              <a:spcBef>
                <a:spcPts val="1600"/>
              </a:spcBef>
              <a:spcAft>
                <a:spcPts val="0"/>
              </a:spcAft>
              <a:buClr>
                <a:srgbClr val="FFFFFF"/>
              </a:buClr>
              <a:buSzPts val="1200"/>
              <a:buChar char="○"/>
              <a:defRPr>
                <a:solidFill>
                  <a:srgbClr val="FFFFFF"/>
                </a:solidFill>
              </a:defRPr>
            </a:lvl5pPr>
            <a:lvl6pPr indent="-304800" lvl="5" marL="2743200" rtl="0">
              <a:spcBef>
                <a:spcPts val="1600"/>
              </a:spcBef>
              <a:spcAft>
                <a:spcPts val="0"/>
              </a:spcAft>
              <a:buClr>
                <a:srgbClr val="FFFFFF"/>
              </a:buClr>
              <a:buSzPts val="1200"/>
              <a:buChar char="■"/>
              <a:defRPr>
                <a:solidFill>
                  <a:srgbClr val="FFFFFF"/>
                </a:solidFill>
              </a:defRPr>
            </a:lvl6pPr>
            <a:lvl7pPr indent="-304800" lvl="6" marL="3200400" rtl="0">
              <a:spcBef>
                <a:spcPts val="1600"/>
              </a:spcBef>
              <a:spcAft>
                <a:spcPts val="0"/>
              </a:spcAft>
              <a:buClr>
                <a:srgbClr val="FFFFFF"/>
              </a:buClr>
              <a:buSzPts val="1200"/>
              <a:buChar char="●"/>
              <a:defRPr>
                <a:solidFill>
                  <a:srgbClr val="FFFFFF"/>
                </a:solidFill>
              </a:defRPr>
            </a:lvl7pPr>
            <a:lvl8pPr indent="-304800" lvl="7" marL="3657600" rtl="0">
              <a:spcBef>
                <a:spcPts val="1600"/>
              </a:spcBef>
              <a:spcAft>
                <a:spcPts val="0"/>
              </a:spcAft>
              <a:buClr>
                <a:srgbClr val="FFFFFF"/>
              </a:buClr>
              <a:buSzPts val="1200"/>
              <a:buChar char="○"/>
              <a:defRPr>
                <a:solidFill>
                  <a:srgbClr val="FFFFFF"/>
                </a:solidFill>
              </a:defRPr>
            </a:lvl8pPr>
            <a:lvl9pPr indent="-304800" lvl="8" marL="4114800" rtl="0">
              <a:spcBef>
                <a:spcPts val="1600"/>
              </a:spcBef>
              <a:spcAft>
                <a:spcPts val="1600"/>
              </a:spcAft>
              <a:buClr>
                <a:srgbClr val="FFFFFF"/>
              </a:buClr>
              <a:buSzPts val="1200"/>
              <a:buChar char="■"/>
              <a:defRPr>
                <a:solidFill>
                  <a:srgbClr val="FFFFFF"/>
                </a:solidFill>
              </a:defRPr>
            </a:lvl9pPr>
          </a:lstStyle>
          <a:p/>
        </p:txBody>
      </p:sp>
      <p:sp>
        <p:nvSpPr>
          <p:cNvPr id="319" name="Google Shape;319;p34"/>
          <p:cNvSpPr txBox="1"/>
          <p:nvPr>
            <p:ph idx="3"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1pPr>
            <a:lvl2pPr indent="-285750" lvl="1" marL="9144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2pPr>
            <a:lvl3pPr indent="-285750" lvl="2" marL="13716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3pPr>
            <a:lvl4pPr indent="-285750" lvl="3" marL="18288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4pPr>
            <a:lvl5pPr indent="-285750" lvl="4" marL="22860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5pPr>
            <a:lvl6pPr indent="-285750" lvl="5" marL="27432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6pPr>
            <a:lvl7pPr indent="-285750" lvl="6" marL="32004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7pPr>
            <a:lvl8pPr indent="-285750" lvl="7" marL="36576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indent="-285750" lvl="8" marL="411480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9pPr>
          </a:lstStyle>
          <a:p/>
        </p:txBody>
      </p:sp>
      <p:sp>
        <p:nvSpPr>
          <p:cNvPr id="320" name="Google Shape;320;p3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Section Summary">
  <p:cSld name="TITLE_AND_BODY_2_1">
    <p:bg>
      <p:bgPr>
        <a:solidFill>
          <a:srgbClr val="FFFFFF"/>
        </a:solidFill>
      </p:bgPr>
    </p:bg>
    <p:spTree>
      <p:nvGrpSpPr>
        <p:cNvPr id="321" name="Shape 321"/>
        <p:cNvGrpSpPr/>
        <p:nvPr/>
      </p:nvGrpSpPr>
      <p:grpSpPr>
        <a:xfrm>
          <a:off x="0" y="0"/>
          <a:ext cx="0" cy="0"/>
          <a:chOff x="0" y="0"/>
          <a:chExt cx="0" cy="0"/>
        </a:xfrm>
      </p:grpSpPr>
      <p:sp>
        <p:nvSpPr>
          <p:cNvPr id="322" name="Google Shape;322;p35"/>
          <p:cNvSpPr/>
          <p:nvPr/>
        </p:nvSpPr>
        <p:spPr>
          <a:xfrm>
            <a:off x="-24750" y="-37475"/>
            <a:ext cx="9211200" cy="1183200"/>
          </a:xfrm>
          <a:prstGeom prst="rect">
            <a:avLst/>
          </a:prstGeom>
          <a:solidFill>
            <a:srgbClr val="ED332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5"/>
          <p:cNvSpPr/>
          <p:nvPr/>
        </p:nvSpPr>
        <p:spPr>
          <a:xfrm>
            <a:off x="564165" y="510787"/>
            <a:ext cx="302700" cy="567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324" name="Google Shape;324;p35"/>
          <p:cNvSpPr txBox="1"/>
          <p:nvPr>
            <p:ph type="title"/>
          </p:nvPr>
        </p:nvSpPr>
        <p:spPr>
          <a:xfrm>
            <a:off x="457200" y="536200"/>
            <a:ext cx="6726000" cy="4593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400"/>
              <a:buNone/>
              <a:defRPr sz="2400">
                <a:solidFill>
                  <a:schemeClr val="lt1"/>
                </a:solidFill>
              </a:defRPr>
            </a:lvl1pPr>
            <a:lvl2pPr lvl="1" rtl="0" algn="ctr">
              <a:spcBef>
                <a:spcPts val="0"/>
              </a:spcBef>
              <a:spcAft>
                <a:spcPts val="0"/>
              </a:spcAft>
              <a:buClr>
                <a:schemeClr val="lt1"/>
              </a:buClr>
              <a:buSzPts val="2400"/>
              <a:buNone/>
              <a:defRPr b="1" sz="2400">
                <a:solidFill>
                  <a:schemeClr val="lt1"/>
                </a:solidFill>
              </a:defRPr>
            </a:lvl2pPr>
            <a:lvl3pPr lvl="2" rtl="0" algn="ctr">
              <a:spcBef>
                <a:spcPts val="0"/>
              </a:spcBef>
              <a:spcAft>
                <a:spcPts val="0"/>
              </a:spcAft>
              <a:buClr>
                <a:schemeClr val="lt1"/>
              </a:buClr>
              <a:buSzPts val="2400"/>
              <a:buNone/>
              <a:defRPr b="1" sz="2400">
                <a:solidFill>
                  <a:schemeClr val="lt1"/>
                </a:solidFill>
              </a:defRPr>
            </a:lvl3pPr>
            <a:lvl4pPr lvl="3" rtl="0" algn="ctr">
              <a:spcBef>
                <a:spcPts val="0"/>
              </a:spcBef>
              <a:spcAft>
                <a:spcPts val="0"/>
              </a:spcAft>
              <a:buClr>
                <a:schemeClr val="lt1"/>
              </a:buClr>
              <a:buSzPts val="2400"/>
              <a:buNone/>
              <a:defRPr b="1" sz="2400">
                <a:solidFill>
                  <a:schemeClr val="lt1"/>
                </a:solidFill>
              </a:defRPr>
            </a:lvl4pPr>
            <a:lvl5pPr lvl="4" rtl="0" algn="ctr">
              <a:spcBef>
                <a:spcPts val="0"/>
              </a:spcBef>
              <a:spcAft>
                <a:spcPts val="0"/>
              </a:spcAft>
              <a:buClr>
                <a:schemeClr val="lt1"/>
              </a:buClr>
              <a:buSzPts val="2400"/>
              <a:buNone/>
              <a:defRPr b="1" sz="2400">
                <a:solidFill>
                  <a:schemeClr val="lt1"/>
                </a:solidFill>
              </a:defRPr>
            </a:lvl5pPr>
            <a:lvl6pPr lvl="5" rtl="0" algn="ctr">
              <a:spcBef>
                <a:spcPts val="0"/>
              </a:spcBef>
              <a:spcAft>
                <a:spcPts val="0"/>
              </a:spcAft>
              <a:buClr>
                <a:schemeClr val="lt1"/>
              </a:buClr>
              <a:buSzPts val="2400"/>
              <a:buNone/>
              <a:defRPr b="1" sz="2400">
                <a:solidFill>
                  <a:schemeClr val="lt1"/>
                </a:solidFill>
              </a:defRPr>
            </a:lvl6pPr>
            <a:lvl7pPr lvl="6" rtl="0" algn="ctr">
              <a:spcBef>
                <a:spcPts val="0"/>
              </a:spcBef>
              <a:spcAft>
                <a:spcPts val="0"/>
              </a:spcAft>
              <a:buClr>
                <a:schemeClr val="lt1"/>
              </a:buClr>
              <a:buSzPts val="2400"/>
              <a:buNone/>
              <a:defRPr b="1" sz="2400">
                <a:solidFill>
                  <a:schemeClr val="lt1"/>
                </a:solidFill>
              </a:defRPr>
            </a:lvl7pPr>
            <a:lvl8pPr lvl="7" rtl="0" algn="ctr">
              <a:spcBef>
                <a:spcPts val="0"/>
              </a:spcBef>
              <a:spcAft>
                <a:spcPts val="0"/>
              </a:spcAft>
              <a:buClr>
                <a:schemeClr val="lt1"/>
              </a:buClr>
              <a:buSzPts val="2400"/>
              <a:buNone/>
              <a:defRPr b="1" sz="2400">
                <a:solidFill>
                  <a:schemeClr val="lt1"/>
                </a:solidFill>
              </a:defRPr>
            </a:lvl8pPr>
            <a:lvl9pPr lvl="8" rtl="0" algn="ctr">
              <a:spcBef>
                <a:spcPts val="0"/>
              </a:spcBef>
              <a:spcAft>
                <a:spcPts val="0"/>
              </a:spcAft>
              <a:buClr>
                <a:schemeClr val="lt1"/>
              </a:buClr>
              <a:buSzPts val="2400"/>
              <a:buNone/>
              <a:defRPr b="1" sz="2400">
                <a:solidFill>
                  <a:schemeClr val="lt1"/>
                </a:solidFill>
              </a:defRPr>
            </a:lvl9pPr>
          </a:lstStyle>
          <a:p/>
        </p:txBody>
      </p:sp>
      <p:sp>
        <p:nvSpPr>
          <p:cNvPr id="325" name="Google Shape;325;p35"/>
          <p:cNvSpPr txBox="1"/>
          <p:nvPr>
            <p:ph idx="1" type="subTitle"/>
          </p:nvPr>
        </p:nvSpPr>
        <p:spPr>
          <a:xfrm>
            <a:off x="457200" y="52718"/>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326" name="Google Shape;326;p35"/>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327" name="Google Shape;327;p3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lit-info ">
  <p:cSld name="CUSTOM_12">
    <p:spTree>
      <p:nvGrpSpPr>
        <p:cNvPr id="328" name="Shape 328"/>
        <p:cNvGrpSpPr/>
        <p:nvPr/>
      </p:nvGrpSpPr>
      <p:grpSpPr>
        <a:xfrm>
          <a:off x="0" y="0"/>
          <a:ext cx="0" cy="0"/>
          <a:chOff x="0" y="0"/>
          <a:chExt cx="0" cy="0"/>
        </a:xfrm>
      </p:grpSpPr>
      <p:sp>
        <p:nvSpPr>
          <p:cNvPr id="329" name="Google Shape;329;p36"/>
          <p:cNvSpPr/>
          <p:nvPr/>
        </p:nvSpPr>
        <p:spPr>
          <a:xfrm>
            <a:off x="50" y="0"/>
            <a:ext cx="4572000" cy="5143500"/>
          </a:xfrm>
          <a:prstGeom prst="rect">
            <a:avLst/>
          </a:prstGeom>
          <a:solidFill>
            <a:srgbClr val="01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u="sng">
              <a:solidFill>
                <a:schemeClr val="dk1"/>
              </a:solidFill>
            </a:endParaRPr>
          </a:p>
        </p:txBody>
      </p:sp>
      <p:sp>
        <p:nvSpPr>
          <p:cNvPr id="330" name="Google Shape;330;p36"/>
          <p:cNvSpPr txBox="1"/>
          <p:nvPr/>
        </p:nvSpPr>
        <p:spPr>
          <a:xfrm>
            <a:off x="320275" y="257550"/>
            <a:ext cx="42519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800">
              <a:solidFill>
                <a:srgbClr val="000000"/>
              </a:solidFill>
              <a:latin typeface="Proxima Nova"/>
              <a:ea typeface="Proxima Nova"/>
              <a:cs typeface="Proxima Nova"/>
              <a:sym typeface="Proxima Nova"/>
            </a:endParaRPr>
          </a:p>
        </p:txBody>
      </p:sp>
      <p:sp>
        <p:nvSpPr>
          <p:cNvPr id="331" name="Google Shape;331;p36"/>
          <p:cNvSpPr txBox="1"/>
          <p:nvPr>
            <p:ph type="title"/>
          </p:nvPr>
        </p:nvSpPr>
        <p:spPr>
          <a:xfrm>
            <a:off x="45721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solidFill>
                  <a:schemeClr val="lt1"/>
                </a:solidFill>
              </a:defRPr>
            </a:lvl1pPr>
            <a:lvl2pPr lvl="1" rtl="0">
              <a:spcBef>
                <a:spcPts val="0"/>
              </a:spcBef>
              <a:spcAft>
                <a:spcPts val="0"/>
              </a:spcAft>
              <a:buNone/>
              <a:defRPr sz="2400">
                <a:solidFill>
                  <a:schemeClr val="lt1"/>
                </a:solidFill>
              </a:defRPr>
            </a:lvl2pPr>
            <a:lvl3pPr lvl="2" rtl="0">
              <a:spcBef>
                <a:spcPts val="0"/>
              </a:spcBef>
              <a:spcAft>
                <a:spcPts val="0"/>
              </a:spcAft>
              <a:buNone/>
              <a:defRPr sz="2400">
                <a:solidFill>
                  <a:schemeClr val="lt1"/>
                </a:solidFill>
              </a:defRPr>
            </a:lvl3pPr>
            <a:lvl4pPr lvl="3" rtl="0">
              <a:spcBef>
                <a:spcPts val="0"/>
              </a:spcBef>
              <a:spcAft>
                <a:spcPts val="0"/>
              </a:spcAft>
              <a:buNone/>
              <a:defRPr sz="2400">
                <a:solidFill>
                  <a:schemeClr val="lt1"/>
                </a:solidFill>
              </a:defRPr>
            </a:lvl4pPr>
            <a:lvl5pPr lvl="4" rtl="0">
              <a:spcBef>
                <a:spcPts val="0"/>
              </a:spcBef>
              <a:spcAft>
                <a:spcPts val="0"/>
              </a:spcAft>
              <a:buNone/>
              <a:defRPr sz="2400">
                <a:solidFill>
                  <a:schemeClr val="lt1"/>
                </a:solidFill>
              </a:defRPr>
            </a:lvl5pPr>
            <a:lvl6pPr lvl="5" rtl="0">
              <a:spcBef>
                <a:spcPts val="0"/>
              </a:spcBef>
              <a:spcAft>
                <a:spcPts val="0"/>
              </a:spcAft>
              <a:buNone/>
              <a:defRPr sz="2400">
                <a:solidFill>
                  <a:schemeClr val="lt1"/>
                </a:solidFill>
              </a:defRPr>
            </a:lvl6pPr>
            <a:lvl7pPr lvl="6" rtl="0">
              <a:spcBef>
                <a:spcPts val="0"/>
              </a:spcBef>
              <a:spcAft>
                <a:spcPts val="0"/>
              </a:spcAft>
              <a:buNone/>
              <a:defRPr sz="2400">
                <a:solidFill>
                  <a:schemeClr val="lt1"/>
                </a:solidFill>
              </a:defRPr>
            </a:lvl7pPr>
            <a:lvl8pPr lvl="7" rtl="0">
              <a:spcBef>
                <a:spcPts val="0"/>
              </a:spcBef>
              <a:spcAft>
                <a:spcPts val="0"/>
              </a:spcAft>
              <a:buNone/>
              <a:defRPr sz="2400">
                <a:solidFill>
                  <a:schemeClr val="lt1"/>
                </a:solidFill>
              </a:defRPr>
            </a:lvl8pPr>
            <a:lvl9pPr lvl="8" rtl="0">
              <a:spcBef>
                <a:spcPts val="0"/>
              </a:spcBef>
              <a:spcAft>
                <a:spcPts val="0"/>
              </a:spcAft>
              <a:buNone/>
              <a:defRPr sz="2400">
                <a:solidFill>
                  <a:schemeClr val="lt1"/>
                </a:solidFill>
              </a:defRPr>
            </a:lvl9pPr>
          </a:lstStyle>
          <a:p/>
        </p:txBody>
      </p:sp>
      <p:sp>
        <p:nvSpPr>
          <p:cNvPr id="332" name="Google Shape;332;p36"/>
          <p:cNvSpPr txBox="1"/>
          <p:nvPr>
            <p:ph idx="2" type="title"/>
          </p:nvPr>
        </p:nvSpPr>
        <p:spPr>
          <a:xfrm>
            <a:off x="4847170" y="257255"/>
            <a:ext cx="3393900" cy="5781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333" name="Google Shape;333;p36"/>
          <p:cNvSpPr txBox="1"/>
          <p:nvPr>
            <p:ph idx="1" type="subTitle"/>
          </p:nvPr>
        </p:nvSpPr>
        <p:spPr>
          <a:xfrm>
            <a:off x="457200" y="1248100"/>
            <a:ext cx="39750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solidFill>
                  <a:schemeClr val="lt1"/>
                </a:solidFill>
              </a:defRPr>
            </a:lvl1pPr>
            <a:lvl2pPr lvl="1" rtl="0">
              <a:spcBef>
                <a:spcPts val="1600"/>
              </a:spcBef>
              <a:spcAft>
                <a:spcPts val="0"/>
              </a:spcAft>
              <a:buNone/>
              <a:defRPr>
                <a:solidFill>
                  <a:schemeClr val="lt1"/>
                </a:solidFill>
              </a:defRPr>
            </a:lvl2pPr>
            <a:lvl3pPr lvl="2" rtl="0">
              <a:spcBef>
                <a:spcPts val="1600"/>
              </a:spcBef>
              <a:spcAft>
                <a:spcPts val="0"/>
              </a:spcAft>
              <a:buNone/>
              <a:defRPr>
                <a:solidFill>
                  <a:schemeClr val="lt1"/>
                </a:solidFill>
              </a:defRPr>
            </a:lvl3pPr>
            <a:lvl4pPr lvl="3" rtl="0">
              <a:spcBef>
                <a:spcPts val="1600"/>
              </a:spcBef>
              <a:spcAft>
                <a:spcPts val="0"/>
              </a:spcAft>
              <a:buNone/>
              <a:defRPr>
                <a:solidFill>
                  <a:schemeClr val="lt1"/>
                </a:solidFill>
              </a:defRPr>
            </a:lvl4pPr>
            <a:lvl5pPr lvl="4" rtl="0">
              <a:spcBef>
                <a:spcPts val="1600"/>
              </a:spcBef>
              <a:spcAft>
                <a:spcPts val="0"/>
              </a:spcAft>
              <a:buNone/>
              <a:defRPr>
                <a:solidFill>
                  <a:schemeClr val="lt1"/>
                </a:solidFill>
              </a:defRPr>
            </a:lvl5pPr>
            <a:lvl6pPr lvl="5" rtl="0">
              <a:spcBef>
                <a:spcPts val="1600"/>
              </a:spcBef>
              <a:spcAft>
                <a:spcPts val="0"/>
              </a:spcAft>
              <a:buNone/>
              <a:defRPr>
                <a:solidFill>
                  <a:schemeClr val="lt1"/>
                </a:solidFill>
              </a:defRPr>
            </a:lvl6pPr>
            <a:lvl7pPr lvl="6" rtl="0">
              <a:spcBef>
                <a:spcPts val="1600"/>
              </a:spcBef>
              <a:spcAft>
                <a:spcPts val="0"/>
              </a:spcAft>
              <a:buNone/>
              <a:defRPr>
                <a:solidFill>
                  <a:schemeClr val="lt1"/>
                </a:solidFill>
              </a:defRPr>
            </a:lvl7pPr>
            <a:lvl8pPr lvl="7" rtl="0">
              <a:spcBef>
                <a:spcPts val="1600"/>
              </a:spcBef>
              <a:spcAft>
                <a:spcPts val="0"/>
              </a:spcAft>
              <a:buNone/>
              <a:defRPr>
                <a:solidFill>
                  <a:schemeClr val="lt1"/>
                </a:solidFill>
              </a:defRPr>
            </a:lvl8pPr>
            <a:lvl9pPr lvl="8" rtl="0">
              <a:spcBef>
                <a:spcPts val="1600"/>
              </a:spcBef>
              <a:spcAft>
                <a:spcPts val="1600"/>
              </a:spcAft>
              <a:buNone/>
              <a:defRPr>
                <a:solidFill>
                  <a:schemeClr val="lt1"/>
                </a:solidFill>
              </a:defRPr>
            </a:lvl9pPr>
          </a:lstStyle>
          <a:p/>
        </p:txBody>
      </p:sp>
      <p:sp>
        <p:nvSpPr>
          <p:cNvPr id="334" name="Google Shape;334;p36"/>
          <p:cNvSpPr txBox="1"/>
          <p:nvPr>
            <p:ph idx="3" type="body"/>
          </p:nvPr>
        </p:nvSpPr>
        <p:spPr>
          <a:xfrm>
            <a:off x="45832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30200" lvl="1" marL="914400" rtl="0">
              <a:spcBef>
                <a:spcPts val="1600"/>
              </a:spcBef>
              <a:spcAft>
                <a:spcPts val="0"/>
              </a:spcAft>
              <a:buClr>
                <a:schemeClr val="lt1"/>
              </a:buClr>
              <a:buSzPts val="16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04800" lvl="3" marL="1828800" rtl="0">
              <a:spcBef>
                <a:spcPts val="1600"/>
              </a:spcBef>
              <a:spcAft>
                <a:spcPts val="0"/>
              </a:spcAft>
              <a:buClr>
                <a:schemeClr val="lt1"/>
              </a:buClr>
              <a:buSzPts val="1200"/>
              <a:buChar char="●"/>
              <a:defRPr>
                <a:solidFill>
                  <a:schemeClr val="lt1"/>
                </a:solidFill>
              </a:defRPr>
            </a:lvl4pPr>
            <a:lvl5pPr indent="-304800" lvl="4" marL="2286000" rtl="0">
              <a:spcBef>
                <a:spcPts val="1600"/>
              </a:spcBef>
              <a:spcAft>
                <a:spcPts val="0"/>
              </a:spcAft>
              <a:buClr>
                <a:schemeClr val="lt1"/>
              </a:buClr>
              <a:buSzPts val="1200"/>
              <a:buChar char="○"/>
              <a:defRPr>
                <a:solidFill>
                  <a:schemeClr val="lt1"/>
                </a:solidFill>
              </a:defRPr>
            </a:lvl5pPr>
            <a:lvl6pPr indent="-304800" lvl="5" marL="2743200" rtl="0">
              <a:spcBef>
                <a:spcPts val="1600"/>
              </a:spcBef>
              <a:spcAft>
                <a:spcPts val="0"/>
              </a:spcAft>
              <a:buClr>
                <a:schemeClr val="lt1"/>
              </a:buClr>
              <a:buSzPts val="1200"/>
              <a:buChar char="■"/>
              <a:defRPr>
                <a:solidFill>
                  <a:schemeClr val="lt1"/>
                </a:solidFill>
              </a:defRPr>
            </a:lvl6pPr>
            <a:lvl7pPr indent="-304800" lvl="6" marL="3200400" rtl="0">
              <a:spcBef>
                <a:spcPts val="1600"/>
              </a:spcBef>
              <a:spcAft>
                <a:spcPts val="0"/>
              </a:spcAft>
              <a:buClr>
                <a:schemeClr val="lt1"/>
              </a:buClr>
              <a:buSzPts val="1200"/>
              <a:buChar char="●"/>
              <a:defRPr>
                <a:solidFill>
                  <a:schemeClr val="lt1"/>
                </a:solidFill>
              </a:defRPr>
            </a:lvl7pPr>
            <a:lvl8pPr indent="-304800" lvl="7" marL="3657600" rtl="0">
              <a:spcBef>
                <a:spcPts val="1600"/>
              </a:spcBef>
              <a:spcAft>
                <a:spcPts val="0"/>
              </a:spcAft>
              <a:buClr>
                <a:schemeClr val="lt1"/>
              </a:buClr>
              <a:buSzPts val="1200"/>
              <a:buChar char="○"/>
              <a:defRPr>
                <a:solidFill>
                  <a:schemeClr val="lt1"/>
                </a:solidFill>
              </a:defRPr>
            </a:lvl8pPr>
            <a:lvl9pPr indent="-304800" lvl="8" marL="4114800" rtl="0">
              <a:spcBef>
                <a:spcPts val="1600"/>
              </a:spcBef>
              <a:spcAft>
                <a:spcPts val="1600"/>
              </a:spcAft>
              <a:buClr>
                <a:schemeClr val="lt1"/>
              </a:buClr>
              <a:buSzPts val="1200"/>
              <a:buChar char="■"/>
              <a:defRPr>
                <a:solidFill>
                  <a:schemeClr val="lt1"/>
                </a:solidFill>
              </a:defRPr>
            </a:lvl9pPr>
          </a:lstStyle>
          <a:p/>
        </p:txBody>
      </p:sp>
      <p:sp>
        <p:nvSpPr>
          <p:cNvPr id="335" name="Google Shape;335;p36"/>
          <p:cNvSpPr txBox="1"/>
          <p:nvPr>
            <p:ph idx="4" type="subTitle"/>
          </p:nvPr>
        </p:nvSpPr>
        <p:spPr>
          <a:xfrm>
            <a:off x="4864075" y="1248100"/>
            <a:ext cx="4017300" cy="315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336" name="Google Shape;336;p36"/>
          <p:cNvSpPr txBox="1"/>
          <p:nvPr>
            <p:ph idx="5" type="body"/>
          </p:nvPr>
        </p:nvSpPr>
        <p:spPr>
          <a:xfrm>
            <a:off x="4847175" y="1811065"/>
            <a:ext cx="3171600" cy="28083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337" name="Google Shape;337;p36"/>
          <p:cNvSpPr txBox="1"/>
          <p:nvPr>
            <p:ph idx="6"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338" name="Google Shape;338;p3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rgbClr val="FFFFFF"/>
                </a:solidFill>
                <a:latin typeface="Proxima Nova"/>
                <a:ea typeface="Proxima Nova"/>
                <a:cs typeface="Proxima Nova"/>
                <a:sym typeface="Proxima Nova"/>
              </a:defRPr>
            </a:lvl1pPr>
            <a:lvl2pPr lvl="1" rtl="0">
              <a:buNone/>
              <a:defRPr sz="900">
                <a:solidFill>
                  <a:srgbClr val="FFFFFF"/>
                </a:solidFill>
                <a:latin typeface="Proxima Nova"/>
                <a:ea typeface="Proxima Nova"/>
                <a:cs typeface="Proxima Nova"/>
                <a:sym typeface="Proxima Nova"/>
              </a:defRPr>
            </a:lvl2pPr>
            <a:lvl3pPr lvl="2" rtl="0">
              <a:buNone/>
              <a:defRPr sz="900">
                <a:solidFill>
                  <a:srgbClr val="FFFFFF"/>
                </a:solidFill>
                <a:latin typeface="Proxima Nova"/>
                <a:ea typeface="Proxima Nova"/>
                <a:cs typeface="Proxima Nova"/>
                <a:sym typeface="Proxima Nova"/>
              </a:defRPr>
            </a:lvl3pPr>
            <a:lvl4pPr lvl="3" rtl="0">
              <a:buNone/>
              <a:defRPr sz="900">
                <a:solidFill>
                  <a:srgbClr val="FFFFFF"/>
                </a:solidFill>
                <a:latin typeface="Proxima Nova"/>
                <a:ea typeface="Proxima Nova"/>
                <a:cs typeface="Proxima Nova"/>
                <a:sym typeface="Proxima Nova"/>
              </a:defRPr>
            </a:lvl4pPr>
            <a:lvl5pPr lvl="4" rtl="0">
              <a:buNone/>
              <a:defRPr sz="900">
                <a:solidFill>
                  <a:srgbClr val="FFFFFF"/>
                </a:solidFill>
                <a:latin typeface="Proxima Nova"/>
                <a:ea typeface="Proxima Nova"/>
                <a:cs typeface="Proxima Nova"/>
                <a:sym typeface="Proxima Nova"/>
              </a:defRPr>
            </a:lvl5pPr>
            <a:lvl6pPr lvl="5" rtl="0">
              <a:buNone/>
              <a:defRPr sz="900">
                <a:solidFill>
                  <a:srgbClr val="FFFFFF"/>
                </a:solidFill>
                <a:latin typeface="Proxima Nova"/>
                <a:ea typeface="Proxima Nova"/>
                <a:cs typeface="Proxima Nova"/>
                <a:sym typeface="Proxima Nova"/>
              </a:defRPr>
            </a:lvl6pPr>
            <a:lvl7pPr lvl="6" rtl="0">
              <a:buNone/>
              <a:defRPr sz="900">
                <a:solidFill>
                  <a:srgbClr val="FFFFFF"/>
                </a:solidFill>
                <a:latin typeface="Proxima Nova"/>
                <a:ea typeface="Proxima Nova"/>
                <a:cs typeface="Proxima Nova"/>
                <a:sym typeface="Proxima Nova"/>
              </a:defRPr>
            </a:lvl7pPr>
            <a:lvl8pPr lvl="7" rtl="0">
              <a:buNone/>
              <a:defRPr sz="900">
                <a:solidFill>
                  <a:srgbClr val="FFFFFF"/>
                </a:solidFill>
                <a:latin typeface="Proxima Nova"/>
                <a:ea typeface="Proxima Nova"/>
                <a:cs typeface="Proxima Nova"/>
                <a:sym typeface="Proxima Nova"/>
              </a:defRPr>
            </a:lvl8pPr>
            <a:lvl9pPr lvl="8" rtl="0">
              <a:buNone/>
              <a:defRPr sz="900">
                <a:solidFill>
                  <a:srgbClr val="FFFFFF"/>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Break/Lunch Time">
  <p:cSld name="CUSTOM_6_1_1_1_3">
    <p:spTree>
      <p:nvGrpSpPr>
        <p:cNvPr id="339" name="Shape 339"/>
        <p:cNvGrpSpPr/>
        <p:nvPr/>
      </p:nvGrpSpPr>
      <p:grpSpPr>
        <a:xfrm>
          <a:off x="0" y="0"/>
          <a:ext cx="0" cy="0"/>
          <a:chOff x="0" y="0"/>
          <a:chExt cx="0" cy="0"/>
        </a:xfrm>
      </p:grpSpPr>
      <p:sp>
        <p:nvSpPr>
          <p:cNvPr id="340" name="Google Shape;340;p37"/>
          <p:cNvSpPr/>
          <p:nvPr/>
        </p:nvSpPr>
        <p:spPr>
          <a:xfrm>
            <a:off x="4986225" y="125"/>
            <a:ext cx="4157400" cy="5143500"/>
          </a:xfrm>
          <a:prstGeom prst="rect">
            <a:avLst/>
          </a:prstGeom>
          <a:solidFill>
            <a:srgbClr val="FFD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341" name="Google Shape;341;p37"/>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342" name="Google Shape;342;p37"/>
          <p:cNvSpPr txBox="1"/>
          <p:nvPr>
            <p:ph type="title"/>
          </p:nvPr>
        </p:nvSpPr>
        <p:spPr>
          <a:xfrm>
            <a:off x="457200" y="1983900"/>
            <a:ext cx="2790600" cy="117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343" name="Google Shape;343;p37"/>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344" name="Google Shape;344;p3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nnouncement">
  <p:cSld name="CUSTOM_6_1_1_1_3_1">
    <p:spTree>
      <p:nvGrpSpPr>
        <p:cNvPr id="345" name="Shape 345"/>
        <p:cNvGrpSpPr/>
        <p:nvPr/>
      </p:nvGrpSpPr>
      <p:grpSpPr>
        <a:xfrm>
          <a:off x="0" y="0"/>
          <a:ext cx="0" cy="0"/>
          <a:chOff x="0" y="0"/>
          <a:chExt cx="0" cy="0"/>
        </a:xfrm>
      </p:grpSpPr>
      <p:sp>
        <p:nvSpPr>
          <p:cNvPr id="346" name="Google Shape;346;p38"/>
          <p:cNvSpPr/>
          <p:nvPr/>
        </p:nvSpPr>
        <p:spPr>
          <a:xfrm>
            <a:off x="4986225" y="125"/>
            <a:ext cx="4157400" cy="5143500"/>
          </a:xfrm>
          <a:prstGeom prst="rect">
            <a:avLst/>
          </a:prstGeom>
          <a:solidFill>
            <a:srgbClr val="7DEB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347" name="Google Shape;347;p38"/>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348" name="Google Shape;348;p38"/>
          <p:cNvSpPr txBox="1"/>
          <p:nvPr>
            <p:ph type="title"/>
          </p:nvPr>
        </p:nvSpPr>
        <p:spPr>
          <a:xfrm>
            <a:off x="457200" y="1983900"/>
            <a:ext cx="2790600" cy="11757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3600"/>
            </a:lvl1pPr>
            <a:lvl2pPr lvl="1" rtl="0">
              <a:spcBef>
                <a:spcPts val="0"/>
              </a:spcBef>
              <a:spcAft>
                <a:spcPts val="0"/>
              </a:spcAft>
              <a:buNone/>
              <a:defRPr sz="3600"/>
            </a:lvl2pPr>
            <a:lvl3pPr lvl="2" rtl="0">
              <a:spcBef>
                <a:spcPts val="0"/>
              </a:spcBef>
              <a:spcAft>
                <a:spcPts val="0"/>
              </a:spcAft>
              <a:buNone/>
              <a:defRPr sz="3600"/>
            </a:lvl3pPr>
            <a:lvl4pPr lvl="3" rtl="0">
              <a:spcBef>
                <a:spcPts val="0"/>
              </a:spcBef>
              <a:spcAft>
                <a:spcPts val="0"/>
              </a:spcAft>
              <a:buNone/>
              <a:defRPr sz="3600"/>
            </a:lvl4pPr>
            <a:lvl5pPr lvl="4" rtl="0">
              <a:spcBef>
                <a:spcPts val="0"/>
              </a:spcBef>
              <a:spcAft>
                <a:spcPts val="0"/>
              </a:spcAft>
              <a:buNone/>
              <a:defRPr sz="3600"/>
            </a:lvl5pPr>
            <a:lvl6pPr lvl="5" rtl="0">
              <a:spcBef>
                <a:spcPts val="0"/>
              </a:spcBef>
              <a:spcAft>
                <a:spcPts val="0"/>
              </a:spcAft>
              <a:buNone/>
              <a:defRPr sz="3600"/>
            </a:lvl6pPr>
            <a:lvl7pPr lvl="6" rtl="0">
              <a:spcBef>
                <a:spcPts val="0"/>
              </a:spcBef>
              <a:spcAft>
                <a:spcPts val="0"/>
              </a:spcAft>
              <a:buNone/>
              <a:defRPr sz="3600"/>
            </a:lvl7pPr>
            <a:lvl8pPr lvl="7" rtl="0">
              <a:spcBef>
                <a:spcPts val="0"/>
              </a:spcBef>
              <a:spcAft>
                <a:spcPts val="0"/>
              </a:spcAft>
              <a:buNone/>
              <a:defRPr sz="3600"/>
            </a:lvl8pPr>
            <a:lvl9pPr lvl="8" rtl="0">
              <a:spcBef>
                <a:spcPts val="0"/>
              </a:spcBef>
              <a:spcAft>
                <a:spcPts val="0"/>
              </a:spcAft>
              <a:buNone/>
              <a:defRPr sz="3600"/>
            </a:lvl9pPr>
          </a:lstStyle>
          <a:p/>
        </p:txBody>
      </p:sp>
      <p:sp>
        <p:nvSpPr>
          <p:cNvPr id="349" name="Google Shape;349;p38"/>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lnSpc>
                <a:spcPct val="100000"/>
              </a:lnSpc>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350" name="Google Shape;350;p3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 Color Block Red 1">
  <p:cSld name="CUSTOM_6_1_2">
    <p:spTree>
      <p:nvGrpSpPr>
        <p:cNvPr id="351" name="Shape 351"/>
        <p:cNvGrpSpPr/>
        <p:nvPr/>
      </p:nvGrpSpPr>
      <p:grpSpPr>
        <a:xfrm>
          <a:off x="0" y="0"/>
          <a:ext cx="0" cy="0"/>
          <a:chOff x="0" y="0"/>
          <a:chExt cx="0" cy="0"/>
        </a:xfrm>
      </p:grpSpPr>
      <p:sp>
        <p:nvSpPr>
          <p:cNvPr id="352" name="Google Shape;352;p39"/>
          <p:cNvSpPr/>
          <p:nvPr/>
        </p:nvSpPr>
        <p:spPr>
          <a:xfrm>
            <a:off x="6315000" y="-13950"/>
            <a:ext cx="2877000" cy="51714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3" name="Google Shape;353;p39"/>
          <p:cNvPicPr preferRelativeResize="0"/>
          <p:nvPr/>
        </p:nvPicPr>
        <p:blipFill>
          <a:blip r:embed="rId2">
            <a:alphaModFix/>
          </a:blip>
          <a:stretch>
            <a:fillRect/>
          </a:stretch>
        </p:blipFill>
        <p:spPr>
          <a:xfrm>
            <a:off x="8242412" y="4573175"/>
            <a:ext cx="572726" cy="572699"/>
          </a:xfrm>
          <a:prstGeom prst="rect">
            <a:avLst/>
          </a:prstGeom>
          <a:noFill/>
          <a:ln>
            <a:noFill/>
          </a:ln>
        </p:spPr>
      </p:pic>
      <p:sp>
        <p:nvSpPr>
          <p:cNvPr id="354" name="Google Shape;354;p3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355" name="Google Shape;355;p39"/>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356" name="Google Shape;356;p39"/>
          <p:cNvSpPr txBox="1"/>
          <p:nvPr>
            <p:ph idx="1"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160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160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160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160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160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160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160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1600"/>
              </a:spcBef>
              <a:spcAft>
                <a:spcPts val="1600"/>
              </a:spcAft>
              <a:buSzPts val="900"/>
              <a:buFont typeface="Proxima Nova"/>
              <a:buChar char="■"/>
              <a:defRPr sz="900">
                <a:latin typeface="Proxima Nova"/>
                <a:ea typeface="Proxima Nova"/>
                <a:cs typeface="Proxima Nova"/>
                <a:sym typeface="Proxima Nova"/>
              </a:defRPr>
            </a:lvl9pPr>
          </a:lstStyle>
          <a:p/>
        </p:txBody>
      </p:sp>
      <p:sp>
        <p:nvSpPr>
          <p:cNvPr id="357" name="Google Shape;357;p3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358" name="Google Shape;358;p39"/>
          <p:cNvSpPr txBox="1"/>
          <p:nvPr>
            <p:ph idx="2" type="body"/>
          </p:nvPr>
        </p:nvSpPr>
        <p:spPr>
          <a:xfrm>
            <a:off x="457200" y="1143000"/>
            <a:ext cx="55035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1">
  <p:cSld name="CUSTOM_1_1">
    <p:spTree>
      <p:nvGrpSpPr>
        <p:cNvPr id="359" name="Shape 359"/>
        <p:cNvGrpSpPr/>
        <p:nvPr/>
      </p:nvGrpSpPr>
      <p:grpSpPr>
        <a:xfrm>
          <a:off x="0" y="0"/>
          <a:ext cx="0" cy="0"/>
          <a:chOff x="0" y="0"/>
          <a:chExt cx="0" cy="0"/>
        </a:xfrm>
      </p:grpSpPr>
      <p:sp>
        <p:nvSpPr>
          <p:cNvPr id="360" name="Google Shape;360;p4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361" name="Google Shape;361;p40"/>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362" name="Google Shape;362;p40"/>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363" name="Google Shape;363;p40"/>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hank You Slide_1">
    <p:spTree>
      <p:nvGrpSpPr>
        <p:cNvPr id="72" name="Shape 72"/>
        <p:cNvGrpSpPr/>
        <p:nvPr/>
      </p:nvGrpSpPr>
      <p:grpSpPr>
        <a:xfrm>
          <a:off x="0" y="0"/>
          <a:ext cx="0" cy="0"/>
          <a:chOff x="0" y="0"/>
          <a:chExt cx="0" cy="0"/>
        </a:xfrm>
      </p:grpSpPr>
      <p:sp>
        <p:nvSpPr>
          <p:cNvPr id="73" name="Google Shape;73;p5"/>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5"/>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75" name="Google Shape;75;p5"/>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76" name="Google Shape;76;p5"/>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77" name="Google Shape;77;p5"/>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5"/>
          <p:cNvSpPr txBox="1"/>
          <p:nvPr>
            <p:ph type="title"/>
          </p:nvPr>
        </p:nvSpPr>
        <p:spPr>
          <a:xfrm>
            <a:off x="457200" y="1777050"/>
            <a:ext cx="7967100" cy="158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800">
                <a:solidFill>
                  <a:schemeClr val="lt1"/>
                </a:solidFill>
              </a:defRPr>
            </a:lvl2pPr>
            <a:lvl3pPr lvl="2" rtl="0">
              <a:spcBef>
                <a:spcPts val="0"/>
              </a:spcBef>
              <a:spcAft>
                <a:spcPts val="0"/>
              </a:spcAft>
              <a:buNone/>
              <a:defRPr sz="4800">
                <a:solidFill>
                  <a:schemeClr val="lt1"/>
                </a:solidFill>
              </a:defRPr>
            </a:lvl3pPr>
            <a:lvl4pPr lvl="3" rtl="0">
              <a:spcBef>
                <a:spcPts val="0"/>
              </a:spcBef>
              <a:spcAft>
                <a:spcPts val="0"/>
              </a:spcAft>
              <a:buNone/>
              <a:defRPr sz="4800">
                <a:solidFill>
                  <a:schemeClr val="lt1"/>
                </a:solidFill>
              </a:defRPr>
            </a:lvl4pPr>
            <a:lvl5pPr lvl="4" rtl="0">
              <a:spcBef>
                <a:spcPts val="0"/>
              </a:spcBef>
              <a:spcAft>
                <a:spcPts val="0"/>
              </a:spcAft>
              <a:buNone/>
              <a:defRPr sz="4800">
                <a:solidFill>
                  <a:schemeClr val="lt1"/>
                </a:solidFill>
              </a:defRPr>
            </a:lvl5pPr>
            <a:lvl6pPr lvl="5" rtl="0">
              <a:spcBef>
                <a:spcPts val="0"/>
              </a:spcBef>
              <a:spcAft>
                <a:spcPts val="0"/>
              </a:spcAft>
              <a:buNone/>
              <a:defRPr sz="4800">
                <a:solidFill>
                  <a:schemeClr val="lt1"/>
                </a:solidFill>
              </a:defRPr>
            </a:lvl6pPr>
            <a:lvl7pPr lvl="6" rtl="0">
              <a:spcBef>
                <a:spcPts val="0"/>
              </a:spcBef>
              <a:spcAft>
                <a:spcPts val="0"/>
              </a:spcAft>
              <a:buNone/>
              <a:defRPr sz="4800">
                <a:solidFill>
                  <a:schemeClr val="lt1"/>
                </a:solidFill>
              </a:defRPr>
            </a:lvl7pPr>
            <a:lvl8pPr lvl="7" rtl="0">
              <a:spcBef>
                <a:spcPts val="0"/>
              </a:spcBef>
              <a:spcAft>
                <a:spcPts val="0"/>
              </a:spcAft>
              <a:buNone/>
              <a:defRPr sz="4800">
                <a:solidFill>
                  <a:schemeClr val="lt1"/>
                </a:solidFill>
              </a:defRPr>
            </a:lvl8pPr>
            <a:lvl9pPr lvl="8" rtl="0">
              <a:spcBef>
                <a:spcPts val="0"/>
              </a:spcBef>
              <a:spcAft>
                <a:spcPts val="0"/>
              </a:spcAft>
              <a:buNone/>
              <a:defRPr sz="4800">
                <a:solidFill>
                  <a:schemeClr val="lt1"/>
                </a:solidFill>
              </a:defRPr>
            </a:lvl9pPr>
          </a:lstStyle>
          <a:p/>
        </p:txBody>
      </p:sp>
      <p:sp>
        <p:nvSpPr>
          <p:cNvPr id="79" name="Google Shape;79;p5"/>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80" name="Google Shape;80;p5"/>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id="81" name="Google Shape;81;p5"/>
          <p:cNvPicPr preferRelativeResize="0"/>
          <p:nvPr/>
        </p:nvPicPr>
        <p:blipFill>
          <a:blip r:embed="rId3">
            <a:alphaModFix/>
          </a:blip>
          <a:stretch>
            <a:fillRect/>
          </a:stretch>
        </p:blipFill>
        <p:spPr>
          <a:xfrm>
            <a:off x="6210409" y="4392369"/>
            <a:ext cx="2469583" cy="465848"/>
          </a:xfrm>
          <a:prstGeom prst="rect">
            <a:avLst/>
          </a:prstGeom>
          <a:noFill/>
          <a:ln>
            <a:noFill/>
          </a:ln>
        </p:spPr>
      </p:pic>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guide id="4" pos="5473">
          <p15:clr>
            <a:srgbClr val="F9AD4C"/>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s 1">
  <p:cSld name="CUSTOM_15">
    <p:bg>
      <p:bgPr>
        <a:solidFill>
          <a:schemeClr val="lt1"/>
        </a:solidFill>
      </p:bgPr>
    </p:bg>
    <p:spTree>
      <p:nvGrpSpPr>
        <p:cNvPr id="364" name="Shape 364"/>
        <p:cNvGrpSpPr/>
        <p:nvPr/>
      </p:nvGrpSpPr>
      <p:grpSpPr>
        <a:xfrm>
          <a:off x="0" y="0"/>
          <a:ext cx="0" cy="0"/>
          <a:chOff x="0" y="0"/>
          <a:chExt cx="0" cy="0"/>
        </a:xfrm>
      </p:grpSpPr>
      <p:sp>
        <p:nvSpPr>
          <p:cNvPr id="365" name="Google Shape;365;p41"/>
          <p:cNvSpPr/>
          <p:nvPr/>
        </p:nvSpPr>
        <p:spPr>
          <a:xfrm>
            <a:off x="-20550" y="-6850"/>
            <a:ext cx="616500" cy="51504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41"/>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7" name="Google Shape;367;p41"/>
          <p:cNvSpPr txBox="1"/>
          <p:nvPr>
            <p:ph idx="1" type="body"/>
          </p:nvPr>
        </p:nvSpPr>
        <p:spPr>
          <a:xfrm>
            <a:off x="979500" y="1078375"/>
            <a:ext cx="7099500" cy="2999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368" name="Google Shape;368;p41"/>
          <p:cNvSpPr/>
          <p:nvPr/>
        </p:nvSpPr>
        <p:spPr>
          <a:xfrm>
            <a:off x="8342625" y="4513775"/>
            <a:ext cx="5343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41"/>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INSTRUCTOR USE ONLY </a:t>
            </a:r>
            <a:endParaRPr sz="2400">
              <a:solidFill>
                <a:srgbClr val="FFFFFF"/>
              </a:solidFill>
              <a:latin typeface="Proxima Nova"/>
              <a:ea typeface="Proxima Nova"/>
              <a:cs typeface="Proxima Nova"/>
              <a:sym typeface="Proxima Nova"/>
            </a:endParaRPr>
          </a:p>
        </p:txBody>
      </p:sp>
      <p:sp>
        <p:nvSpPr>
          <p:cNvPr id="370" name="Google Shape;370;p41"/>
          <p:cNvSpPr/>
          <p:nvPr/>
        </p:nvSpPr>
        <p:spPr>
          <a:xfrm>
            <a:off x="8522550" y="-6850"/>
            <a:ext cx="616500" cy="51504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1" name="Google Shape;371;p41"/>
          <p:cNvPicPr preferRelativeResize="0"/>
          <p:nvPr/>
        </p:nvPicPr>
        <p:blipFill>
          <a:blip r:embed="rId2">
            <a:alphaModFix/>
          </a:blip>
          <a:stretch>
            <a:fillRect/>
          </a:stretch>
        </p:blipFill>
        <p:spPr>
          <a:xfrm>
            <a:off x="8544437" y="4493863"/>
            <a:ext cx="572726" cy="57269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2 1" showMasterSp="0">
  <p:cSld name="Thank You Slide_1_1_2_1">
    <p:bg>
      <p:bgPr>
        <a:solidFill>
          <a:schemeClr val="lt2"/>
        </a:solidFill>
      </p:bgPr>
    </p:bg>
    <p:spTree>
      <p:nvGrpSpPr>
        <p:cNvPr id="372" name="Shape 372"/>
        <p:cNvGrpSpPr/>
        <p:nvPr/>
      </p:nvGrpSpPr>
      <p:grpSpPr>
        <a:xfrm>
          <a:off x="0" y="0"/>
          <a:ext cx="0" cy="0"/>
          <a:chOff x="0" y="0"/>
          <a:chExt cx="0" cy="0"/>
        </a:xfrm>
      </p:grpSpPr>
      <p:sp>
        <p:nvSpPr>
          <p:cNvPr id="373" name="Google Shape;373;p42"/>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42"/>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375" name="Google Shape;375;p42"/>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376" name="Google Shape;376;p42"/>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pic>
        <p:nvPicPr>
          <p:cNvPr descr="GA-Cog-900.png" id="377" name="Google Shape;377;p42"/>
          <p:cNvPicPr preferRelativeResize="0"/>
          <p:nvPr/>
        </p:nvPicPr>
        <p:blipFill>
          <a:blip r:embed="rId3">
            <a:alphaModFix/>
          </a:blip>
          <a:stretch>
            <a:fillRect/>
          </a:stretch>
        </p:blipFill>
        <p:spPr>
          <a:xfrm>
            <a:off x="8370750" y="4701500"/>
            <a:ext cx="316051" cy="316051"/>
          </a:xfrm>
          <a:prstGeom prst="rect">
            <a:avLst/>
          </a:prstGeom>
          <a:noFill/>
          <a:ln>
            <a:noFill/>
          </a:ln>
        </p:spPr>
      </p:pic>
      <p:sp>
        <p:nvSpPr>
          <p:cNvPr id="378" name="Google Shape;378;p42"/>
          <p:cNvSpPr/>
          <p:nvPr/>
        </p:nvSpPr>
        <p:spPr>
          <a:xfrm>
            <a:off x="-150" y="75"/>
            <a:ext cx="9144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42"/>
          <p:cNvSpPr/>
          <p:nvPr/>
        </p:nvSpPr>
        <p:spPr>
          <a:xfrm>
            <a:off x="594360" y="1689700"/>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380" name="Google Shape;380;p42"/>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381" name="Google Shape;381;p42"/>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pic>
        <p:nvPicPr>
          <p:cNvPr descr="GA-Cog-900.png" id="382" name="Google Shape;382;p42"/>
          <p:cNvPicPr preferRelativeResize="0"/>
          <p:nvPr/>
        </p:nvPicPr>
        <p:blipFill>
          <a:blip r:embed="rId4">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87" name="Shape 387"/>
        <p:cNvGrpSpPr/>
        <p:nvPr/>
      </p:nvGrpSpPr>
      <p:grpSpPr>
        <a:xfrm>
          <a:off x="0" y="0"/>
          <a:ext cx="0" cy="0"/>
          <a:chOff x="0" y="0"/>
          <a:chExt cx="0" cy="0"/>
        </a:xfrm>
      </p:grpSpPr>
      <p:sp>
        <p:nvSpPr>
          <p:cNvPr id="388" name="Google Shape;388;p44"/>
          <p:cNvSpPr/>
          <p:nvPr/>
        </p:nvSpPr>
        <p:spPr>
          <a:xfrm>
            <a:off x="0" y="0"/>
            <a:ext cx="9144000" cy="5154000"/>
          </a:xfrm>
          <a:prstGeom prst="rect">
            <a:avLst/>
          </a:prstGeom>
          <a:solidFill>
            <a:srgbClr val="E41A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4"/>
          <p:cNvSpPr txBox="1"/>
          <p:nvPr>
            <p:ph type="ctrTitle"/>
          </p:nvPr>
        </p:nvSpPr>
        <p:spPr>
          <a:xfrm>
            <a:off x="844200" y="2724825"/>
            <a:ext cx="7721100" cy="7848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400"/>
              <a:buNone/>
              <a:defRPr b="0" sz="2400">
                <a:solidFill>
                  <a:srgbClr val="FFFFFF"/>
                </a:solidFill>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pic>
        <p:nvPicPr>
          <p:cNvPr id="390" name="Google Shape;390;p44"/>
          <p:cNvPicPr preferRelativeResize="0"/>
          <p:nvPr/>
        </p:nvPicPr>
        <p:blipFill>
          <a:blip r:embed="rId2">
            <a:alphaModFix/>
          </a:blip>
          <a:stretch>
            <a:fillRect/>
          </a:stretch>
        </p:blipFill>
        <p:spPr>
          <a:xfrm>
            <a:off x="259825" y="1927831"/>
            <a:ext cx="3924450" cy="740292"/>
          </a:xfrm>
          <a:prstGeom prst="rect">
            <a:avLst/>
          </a:prstGeom>
          <a:noFill/>
          <a:ln>
            <a:noFill/>
          </a:ln>
        </p:spPr>
      </p:pic>
      <p:sp>
        <p:nvSpPr>
          <p:cNvPr id="391" name="Google Shape;391;p44"/>
          <p:cNvSpPr/>
          <p:nvPr/>
        </p:nvSpPr>
        <p:spPr>
          <a:xfrm>
            <a:off x="953525" y="2678475"/>
            <a:ext cx="7654200" cy="360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highlight>
                <a:srgbClr val="FFFFFF"/>
              </a:highlight>
            </a:endParaRPr>
          </a:p>
        </p:txBody>
      </p:sp>
      <p:sp>
        <p:nvSpPr>
          <p:cNvPr id="392" name="Google Shape;392;p44"/>
          <p:cNvSpPr txBox="1"/>
          <p:nvPr>
            <p:ph idx="2" type="ctrTitle"/>
          </p:nvPr>
        </p:nvSpPr>
        <p:spPr>
          <a:xfrm>
            <a:off x="953525" y="4369200"/>
            <a:ext cx="3011400" cy="369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400"/>
              <a:buNone/>
              <a:defRPr b="0" sz="1400">
                <a:solidFill>
                  <a:srgbClr val="FFFFFF"/>
                </a:solidFill>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Tree>
  </p:cSld>
  <p:clrMapOvr>
    <a:masterClrMapping/>
  </p:clrMapOvr>
  <p:extLst>
    <p:ext uri="{DCECCB84-F9BA-43D5-87BE-67443E8EF086}">
      <p15:sldGuideLst>
        <p15:guide id="1" orient="horz" pos="2952">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lt">
  <p:cSld name="TITLE_4">
    <p:spTree>
      <p:nvGrpSpPr>
        <p:cNvPr id="393" name="Shape 393"/>
        <p:cNvGrpSpPr/>
        <p:nvPr/>
      </p:nvGrpSpPr>
      <p:grpSpPr>
        <a:xfrm>
          <a:off x="0" y="0"/>
          <a:ext cx="0" cy="0"/>
          <a:chOff x="0" y="0"/>
          <a:chExt cx="0" cy="0"/>
        </a:xfrm>
      </p:grpSpPr>
      <p:sp>
        <p:nvSpPr>
          <p:cNvPr id="394" name="Google Shape;394;p45"/>
          <p:cNvSpPr/>
          <p:nvPr/>
        </p:nvSpPr>
        <p:spPr>
          <a:xfrm>
            <a:off x="0" y="0"/>
            <a:ext cx="9144000" cy="5154000"/>
          </a:xfrm>
          <a:prstGeom prst="rect">
            <a:avLst/>
          </a:prstGeom>
          <a:solidFill>
            <a:srgbClr val="E41A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5"/>
          <p:cNvSpPr txBox="1"/>
          <p:nvPr>
            <p:ph type="ctrTitle"/>
          </p:nvPr>
        </p:nvSpPr>
        <p:spPr>
          <a:xfrm>
            <a:off x="457200" y="1993850"/>
            <a:ext cx="6533700" cy="15159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sp>
        <p:nvSpPr>
          <p:cNvPr id="396" name="Google Shape;396;p45"/>
          <p:cNvSpPr txBox="1"/>
          <p:nvPr>
            <p:ph idx="2" type="ctrTitle"/>
          </p:nvPr>
        </p:nvSpPr>
        <p:spPr>
          <a:xfrm>
            <a:off x="495450" y="1384625"/>
            <a:ext cx="8270700" cy="5421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1800"/>
              <a:buNone/>
              <a:defRPr b="0" sz="1800">
                <a:solidFill>
                  <a:srgbClr val="FFFFFF"/>
                </a:solidFill>
              </a:defRPr>
            </a:lvl1pPr>
            <a:lvl2pPr lvl="1" rtl="0" algn="ctr">
              <a:spcBef>
                <a:spcPts val="0"/>
              </a:spcBef>
              <a:spcAft>
                <a:spcPts val="0"/>
              </a:spcAft>
              <a:buClr>
                <a:srgbClr val="FFFFFF"/>
              </a:buClr>
              <a:buSzPts val="1800"/>
              <a:buNone/>
              <a:defRPr sz="1800">
                <a:solidFill>
                  <a:srgbClr val="FFFFFF"/>
                </a:solidFill>
              </a:defRPr>
            </a:lvl2pPr>
            <a:lvl3pPr lvl="2" rtl="0" algn="ctr">
              <a:spcBef>
                <a:spcPts val="0"/>
              </a:spcBef>
              <a:spcAft>
                <a:spcPts val="0"/>
              </a:spcAft>
              <a:buClr>
                <a:srgbClr val="FFFFFF"/>
              </a:buClr>
              <a:buSzPts val="1800"/>
              <a:buNone/>
              <a:defRPr sz="1800">
                <a:solidFill>
                  <a:srgbClr val="FFFFFF"/>
                </a:solidFill>
              </a:defRPr>
            </a:lvl3pPr>
            <a:lvl4pPr lvl="3" rtl="0" algn="ctr">
              <a:spcBef>
                <a:spcPts val="0"/>
              </a:spcBef>
              <a:spcAft>
                <a:spcPts val="0"/>
              </a:spcAft>
              <a:buClr>
                <a:srgbClr val="FFFFFF"/>
              </a:buClr>
              <a:buSzPts val="1800"/>
              <a:buNone/>
              <a:defRPr sz="1800">
                <a:solidFill>
                  <a:srgbClr val="FFFFFF"/>
                </a:solidFill>
              </a:defRPr>
            </a:lvl4pPr>
            <a:lvl5pPr lvl="4" rtl="0" algn="ctr">
              <a:spcBef>
                <a:spcPts val="0"/>
              </a:spcBef>
              <a:spcAft>
                <a:spcPts val="0"/>
              </a:spcAft>
              <a:buClr>
                <a:srgbClr val="FFFFFF"/>
              </a:buClr>
              <a:buSzPts val="1800"/>
              <a:buNone/>
              <a:defRPr sz="1800">
                <a:solidFill>
                  <a:srgbClr val="FFFFFF"/>
                </a:solidFill>
              </a:defRPr>
            </a:lvl5pPr>
            <a:lvl6pPr lvl="5" rtl="0" algn="ctr">
              <a:spcBef>
                <a:spcPts val="0"/>
              </a:spcBef>
              <a:spcAft>
                <a:spcPts val="0"/>
              </a:spcAft>
              <a:buClr>
                <a:srgbClr val="FFFFFF"/>
              </a:buClr>
              <a:buSzPts val="1800"/>
              <a:buNone/>
              <a:defRPr sz="1800">
                <a:solidFill>
                  <a:srgbClr val="FFFFFF"/>
                </a:solidFill>
              </a:defRPr>
            </a:lvl6pPr>
            <a:lvl7pPr lvl="6" rtl="0" algn="ctr">
              <a:spcBef>
                <a:spcPts val="0"/>
              </a:spcBef>
              <a:spcAft>
                <a:spcPts val="0"/>
              </a:spcAft>
              <a:buClr>
                <a:srgbClr val="FFFFFF"/>
              </a:buClr>
              <a:buSzPts val="1800"/>
              <a:buNone/>
              <a:defRPr sz="1800">
                <a:solidFill>
                  <a:srgbClr val="FFFFFF"/>
                </a:solidFill>
              </a:defRPr>
            </a:lvl7pPr>
            <a:lvl8pPr lvl="7" rtl="0" algn="ctr">
              <a:spcBef>
                <a:spcPts val="0"/>
              </a:spcBef>
              <a:spcAft>
                <a:spcPts val="0"/>
              </a:spcAft>
              <a:buClr>
                <a:srgbClr val="FFFFFF"/>
              </a:buClr>
              <a:buSzPts val="1800"/>
              <a:buNone/>
              <a:defRPr sz="1800">
                <a:solidFill>
                  <a:srgbClr val="FFFFFF"/>
                </a:solidFill>
              </a:defRPr>
            </a:lvl8pPr>
            <a:lvl9pPr lvl="8" rtl="0" algn="ctr">
              <a:spcBef>
                <a:spcPts val="0"/>
              </a:spcBef>
              <a:spcAft>
                <a:spcPts val="0"/>
              </a:spcAft>
              <a:buClr>
                <a:srgbClr val="FFFFFF"/>
              </a:buClr>
              <a:buSzPts val="1800"/>
              <a:buNone/>
              <a:defRPr sz="1800">
                <a:solidFill>
                  <a:srgbClr val="FFFFFF"/>
                </a:solidFill>
              </a:defRPr>
            </a:lvl9pPr>
          </a:lstStyle>
          <a:p/>
        </p:txBody>
      </p:sp>
      <p:sp>
        <p:nvSpPr>
          <p:cNvPr id="397" name="Google Shape;397;p45"/>
          <p:cNvSpPr/>
          <p:nvPr/>
        </p:nvSpPr>
        <p:spPr>
          <a:xfrm>
            <a:off x="587675" y="1844232"/>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id="398" name="Google Shape;398;p45"/>
          <p:cNvPicPr preferRelativeResize="0"/>
          <p:nvPr/>
        </p:nvPicPr>
        <p:blipFill rotWithShape="1">
          <a:blip r:embed="rId2">
            <a:alphaModFix/>
          </a:blip>
          <a:srcRect b="15461" l="0" r="17559" t="0"/>
          <a:stretch/>
        </p:blipFill>
        <p:spPr>
          <a:xfrm>
            <a:off x="5781175" y="2111225"/>
            <a:ext cx="3405651" cy="3070125"/>
          </a:xfrm>
          <a:prstGeom prst="rect">
            <a:avLst/>
          </a:prstGeom>
          <a:noFill/>
          <a:ln>
            <a:noFill/>
          </a:ln>
        </p:spPr>
      </p:pic>
    </p:spTree>
  </p:cSld>
  <p:clrMapOvr>
    <a:masterClrMapping/>
  </p:clrMapOvr>
  <p:extLst>
    <p:ext uri="{DCECCB84-F9BA-43D5-87BE-67443E8EF086}">
      <p15:sldGuideLst>
        <p15:guide id="1" orient="horz" pos="1620">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p:cSld name="TITLE_2_1">
    <p:bg>
      <p:bgPr>
        <a:solidFill>
          <a:srgbClr val="222222"/>
        </a:solidFill>
      </p:bgPr>
    </p:bg>
    <p:spTree>
      <p:nvGrpSpPr>
        <p:cNvPr id="399" name="Shape 399"/>
        <p:cNvGrpSpPr/>
        <p:nvPr/>
      </p:nvGrpSpPr>
      <p:grpSpPr>
        <a:xfrm>
          <a:off x="0" y="0"/>
          <a:ext cx="0" cy="0"/>
          <a:chOff x="0" y="0"/>
          <a:chExt cx="0" cy="0"/>
        </a:xfrm>
      </p:grpSpPr>
      <p:sp>
        <p:nvSpPr>
          <p:cNvPr id="400" name="Google Shape;400;p46"/>
          <p:cNvSpPr/>
          <p:nvPr/>
        </p:nvSpPr>
        <p:spPr>
          <a:xfrm>
            <a:off x="0" y="0"/>
            <a:ext cx="9144000" cy="5154000"/>
          </a:xfrm>
          <a:prstGeom prst="rect">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46"/>
          <p:cNvSpPr txBox="1"/>
          <p:nvPr>
            <p:ph type="ctrTitle"/>
          </p:nvPr>
        </p:nvSpPr>
        <p:spPr>
          <a:xfrm>
            <a:off x="457208" y="280375"/>
            <a:ext cx="8520600" cy="2052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pic>
        <p:nvPicPr>
          <p:cNvPr id="402" name="Google Shape;402;p46"/>
          <p:cNvPicPr preferRelativeResize="0"/>
          <p:nvPr/>
        </p:nvPicPr>
        <p:blipFill>
          <a:blip r:embed="rId2">
            <a:alphaModFix/>
          </a:blip>
          <a:stretch>
            <a:fillRect/>
          </a:stretch>
        </p:blipFill>
        <p:spPr>
          <a:xfrm>
            <a:off x="6051849" y="4497576"/>
            <a:ext cx="2675924" cy="504775"/>
          </a:xfrm>
          <a:prstGeom prst="rect">
            <a:avLst/>
          </a:prstGeom>
          <a:noFill/>
          <a:ln>
            <a:noFill/>
          </a:ln>
        </p:spPr>
      </p:pic>
      <p:sp>
        <p:nvSpPr>
          <p:cNvPr id="403" name="Google Shape;403;p46"/>
          <p:cNvSpPr/>
          <p:nvPr/>
        </p:nvSpPr>
        <p:spPr>
          <a:xfrm>
            <a:off x="564439" y="223675"/>
            <a:ext cx="8163600" cy="567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404" name="Google Shape;404;p46"/>
          <p:cNvSpPr txBox="1"/>
          <p:nvPr/>
        </p:nvSpPr>
        <p:spPr>
          <a:xfrm>
            <a:off x="455300" y="4650875"/>
            <a:ext cx="2874000" cy="41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FFFFFF"/>
                </a:solidFill>
                <a:latin typeface="Proxima Nova"/>
                <a:ea typeface="Proxima Nova"/>
                <a:cs typeface="Proxima Nova"/>
                <a:sym typeface="Proxima Nova"/>
              </a:rPr>
              <a:t>‹#›</a:t>
            </a:fld>
            <a:r>
              <a:rPr lang="en" sz="900">
                <a:solidFill>
                  <a:srgbClr val="FFFFFF"/>
                </a:solidFill>
                <a:latin typeface="Proxima Nova"/>
                <a:ea typeface="Proxima Nova"/>
                <a:cs typeface="Proxima Nova"/>
                <a:sym typeface="Proxima Nova"/>
              </a:rPr>
              <a:t> | © 2020 General Assembly</a:t>
            </a:r>
            <a:endParaRPr>
              <a:solidFill>
                <a:srgbClr val="FFFFFF"/>
              </a:solidFill>
              <a:latin typeface="Proxima Nova"/>
              <a:ea typeface="Proxima Nova"/>
              <a:cs typeface="Proxima Nova"/>
              <a:sym typeface="Proxima Nova"/>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Teal">
  <p:cSld name="TITLE_2_1_1">
    <p:bg>
      <p:bgPr>
        <a:solidFill>
          <a:srgbClr val="222222"/>
        </a:solidFill>
      </p:bgPr>
    </p:bg>
    <p:spTree>
      <p:nvGrpSpPr>
        <p:cNvPr id="405" name="Shape 405"/>
        <p:cNvGrpSpPr/>
        <p:nvPr/>
      </p:nvGrpSpPr>
      <p:grpSpPr>
        <a:xfrm>
          <a:off x="0" y="0"/>
          <a:ext cx="0" cy="0"/>
          <a:chOff x="0" y="0"/>
          <a:chExt cx="0" cy="0"/>
        </a:xfrm>
      </p:grpSpPr>
      <p:sp>
        <p:nvSpPr>
          <p:cNvPr id="406" name="Google Shape;406;p47"/>
          <p:cNvSpPr/>
          <p:nvPr/>
        </p:nvSpPr>
        <p:spPr>
          <a:xfrm>
            <a:off x="0" y="0"/>
            <a:ext cx="9144000" cy="5154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47"/>
          <p:cNvSpPr txBox="1"/>
          <p:nvPr>
            <p:ph type="ctrTitle"/>
          </p:nvPr>
        </p:nvSpPr>
        <p:spPr>
          <a:xfrm>
            <a:off x="457208" y="280375"/>
            <a:ext cx="8520600" cy="20526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600"/>
              <a:buNone/>
              <a:defRPr sz="3600">
                <a:solidFill>
                  <a:srgbClr val="FFFFFF"/>
                </a:solidFill>
              </a:defRPr>
            </a:lvl1pPr>
            <a:lvl2pPr lvl="1" rtl="0" algn="ctr">
              <a:spcBef>
                <a:spcPts val="0"/>
              </a:spcBef>
              <a:spcAft>
                <a:spcPts val="0"/>
              </a:spcAft>
              <a:buClr>
                <a:srgbClr val="FFFFFF"/>
              </a:buClr>
              <a:buSzPts val="5200"/>
              <a:buNone/>
              <a:defRPr sz="5200">
                <a:solidFill>
                  <a:srgbClr val="FFFFFF"/>
                </a:solidFill>
              </a:defRPr>
            </a:lvl2pPr>
            <a:lvl3pPr lvl="2" rtl="0" algn="ctr">
              <a:spcBef>
                <a:spcPts val="0"/>
              </a:spcBef>
              <a:spcAft>
                <a:spcPts val="0"/>
              </a:spcAft>
              <a:buClr>
                <a:srgbClr val="FFFFFF"/>
              </a:buClr>
              <a:buSzPts val="5200"/>
              <a:buNone/>
              <a:defRPr sz="5200">
                <a:solidFill>
                  <a:srgbClr val="FFFFFF"/>
                </a:solidFill>
              </a:defRPr>
            </a:lvl3pPr>
            <a:lvl4pPr lvl="3" rtl="0" algn="ctr">
              <a:spcBef>
                <a:spcPts val="0"/>
              </a:spcBef>
              <a:spcAft>
                <a:spcPts val="0"/>
              </a:spcAft>
              <a:buClr>
                <a:srgbClr val="FFFFFF"/>
              </a:buClr>
              <a:buSzPts val="5200"/>
              <a:buNone/>
              <a:defRPr sz="5200">
                <a:solidFill>
                  <a:srgbClr val="FFFFFF"/>
                </a:solidFill>
              </a:defRPr>
            </a:lvl4pPr>
            <a:lvl5pPr lvl="4" rtl="0" algn="ctr">
              <a:spcBef>
                <a:spcPts val="0"/>
              </a:spcBef>
              <a:spcAft>
                <a:spcPts val="0"/>
              </a:spcAft>
              <a:buClr>
                <a:srgbClr val="FFFFFF"/>
              </a:buClr>
              <a:buSzPts val="5200"/>
              <a:buNone/>
              <a:defRPr sz="5200">
                <a:solidFill>
                  <a:srgbClr val="FFFFFF"/>
                </a:solidFill>
              </a:defRPr>
            </a:lvl5pPr>
            <a:lvl6pPr lvl="5" rtl="0" algn="ctr">
              <a:spcBef>
                <a:spcPts val="0"/>
              </a:spcBef>
              <a:spcAft>
                <a:spcPts val="0"/>
              </a:spcAft>
              <a:buClr>
                <a:srgbClr val="FFFFFF"/>
              </a:buClr>
              <a:buSzPts val="5200"/>
              <a:buNone/>
              <a:defRPr sz="5200">
                <a:solidFill>
                  <a:srgbClr val="FFFFFF"/>
                </a:solidFill>
              </a:defRPr>
            </a:lvl6pPr>
            <a:lvl7pPr lvl="6" rtl="0" algn="ctr">
              <a:spcBef>
                <a:spcPts val="0"/>
              </a:spcBef>
              <a:spcAft>
                <a:spcPts val="0"/>
              </a:spcAft>
              <a:buClr>
                <a:srgbClr val="FFFFFF"/>
              </a:buClr>
              <a:buSzPts val="5200"/>
              <a:buNone/>
              <a:defRPr sz="5200">
                <a:solidFill>
                  <a:srgbClr val="FFFFFF"/>
                </a:solidFill>
              </a:defRPr>
            </a:lvl7pPr>
            <a:lvl8pPr lvl="7" rtl="0" algn="ctr">
              <a:spcBef>
                <a:spcPts val="0"/>
              </a:spcBef>
              <a:spcAft>
                <a:spcPts val="0"/>
              </a:spcAft>
              <a:buClr>
                <a:srgbClr val="FFFFFF"/>
              </a:buClr>
              <a:buSzPts val="5200"/>
              <a:buNone/>
              <a:defRPr sz="5200">
                <a:solidFill>
                  <a:srgbClr val="FFFFFF"/>
                </a:solidFill>
              </a:defRPr>
            </a:lvl8pPr>
            <a:lvl9pPr lvl="8" rtl="0" algn="ctr">
              <a:spcBef>
                <a:spcPts val="0"/>
              </a:spcBef>
              <a:spcAft>
                <a:spcPts val="0"/>
              </a:spcAft>
              <a:buClr>
                <a:srgbClr val="FFFFFF"/>
              </a:buClr>
              <a:buSzPts val="5200"/>
              <a:buNone/>
              <a:defRPr sz="5200">
                <a:solidFill>
                  <a:srgbClr val="FFFFFF"/>
                </a:solidFill>
              </a:defRPr>
            </a:lvl9pPr>
          </a:lstStyle>
          <a:p/>
        </p:txBody>
      </p:sp>
      <p:pic>
        <p:nvPicPr>
          <p:cNvPr id="408" name="Google Shape;408;p47"/>
          <p:cNvPicPr preferRelativeResize="0"/>
          <p:nvPr/>
        </p:nvPicPr>
        <p:blipFill>
          <a:blip r:embed="rId2">
            <a:alphaModFix/>
          </a:blip>
          <a:stretch>
            <a:fillRect/>
          </a:stretch>
        </p:blipFill>
        <p:spPr>
          <a:xfrm>
            <a:off x="6051849" y="4497576"/>
            <a:ext cx="2675924" cy="504775"/>
          </a:xfrm>
          <a:prstGeom prst="rect">
            <a:avLst/>
          </a:prstGeom>
          <a:noFill/>
          <a:ln>
            <a:noFill/>
          </a:ln>
        </p:spPr>
      </p:pic>
      <p:sp>
        <p:nvSpPr>
          <p:cNvPr id="409" name="Google Shape;409;p47"/>
          <p:cNvSpPr/>
          <p:nvPr/>
        </p:nvSpPr>
        <p:spPr>
          <a:xfrm>
            <a:off x="564439" y="223675"/>
            <a:ext cx="8163600" cy="567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410" name="Google Shape;410;p47"/>
          <p:cNvSpPr txBox="1"/>
          <p:nvPr/>
        </p:nvSpPr>
        <p:spPr>
          <a:xfrm>
            <a:off x="455300" y="4650875"/>
            <a:ext cx="2874000" cy="41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FFFFFF"/>
                </a:solidFill>
                <a:latin typeface="Proxima Nova"/>
                <a:ea typeface="Proxima Nova"/>
                <a:cs typeface="Proxima Nova"/>
                <a:sym typeface="Proxima Nova"/>
              </a:rPr>
              <a:t>‹#›</a:t>
            </a:fld>
            <a:r>
              <a:rPr lang="en" sz="900">
                <a:solidFill>
                  <a:srgbClr val="FFFFFF"/>
                </a:solidFill>
                <a:latin typeface="Proxima Nova"/>
                <a:ea typeface="Proxima Nova"/>
                <a:cs typeface="Proxima Nova"/>
                <a:sym typeface="Proxima Nova"/>
              </a:rPr>
              <a:t> | © 2020 General Assembly</a:t>
            </a:r>
            <a:endParaRPr>
              <a:solidFill>
                <a:srgbClr val="FFFFFF"/>
              </a:solidFill>
              <a:latin typeface="Proxima Nova"/>
              <a:ea typeface="Proxima Nova"/>
              <a:cs typeface="Proxima Nova"/>
              <a:sym typeface="Proxima Nova"/>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Photo 1">
  <p:cSld name="TITLE_1">
    <p:spTree>
      <p:nvGrpSpPr>
        <p:cNvPr id="411" name="Shape 411"/>
        <p:cNvGrpSpPr/>
        <p:nvPr/>
      </p:nvGrpSpPr>
      <p:grpSpPr>
        <a:xfrm>
          <a:off x="0" y="0"/>
          <a:ext cx="0" cy="0"/>
          <a:chOff x="0" y="0"/>
          <a:chExt cx="0" cy="0"/>
        </a:xfrm>
      </p:grpSpPr>
      <p:sp>
        <p:nvSpPr>
          <p:cNvPr id="412" name="Google Shape;412;p48"/>
          <p:cNvSpPr txBox="1"/>
          <p:nvPr>
            <p:ph type="ctrTitle"/>
          </p:nvPr>
        </p:nvSpPr>
        <p:spPr>
          <a:xfrm>
            <a:off x="457208" y="280375"/>
            <a:ext cx="8520600" cy="20526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413" name="Google Shape;413;p48"/>
          <p:cNvPicPr preferRelativeResize="0"/>
          <p:nvPr/>
        </p:nvPicPr>
        <p:blipFill rotWithShape="1">
          <a:blip r:embed="rId2">
            <a:alphaModFix/>
          </a:blip>
          <a:srcRect b="32555" l="0" r="0" t="9432"/>
          <a:stretch/>
        </p:blipFill>
        <p:spPr>
          <a:xfrm>
            <a:off x="576288" y="1403150"/>
            <a:ext cx="8032525" cy="3107676"/>
          </a:xfrm>
          <a:prstGeom prst="rect">
            <a:avLst/>
          </a:prstGeom>
          <a:noFill/>
          <a:ln>
            <a:noFill/>
          </a:ln>
        </p:spPr>
      </p:pic>
      <p:sp>
        <p:nvSpPr>
          <p:cNvPr id="414" name="Google Shape;414;p48"/>
          <p:cNvSpPr/>
          <p:nvPr/>
        </p:nvSpPr>
        <p:spPr>
          <a:xfrm>
            <a:off x="564439" y="223675"/>
            <a:ext cx="8163600" cy="56700"/>
          </a:xfrm>
          <a:prstGeom prst="rect">
            <a:avLst/>
          </a:prstGeom>
          <a:solidFill>
            <a:srgbClr val="E5432D"/>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Photo 2">
  <p:cSld name="TITLE_1_1">
    <p:spTree>
      <p:nvGrpSpPr>
        <p:cNvPr id="415" name="Shape 415"/>
        <p:cNvGrpSpPr/>
        <p:nvPr/>
      </p:nvGrpSpPr>
      <p:grpSpPr>
        <a:xfrm>
          <a:off x="0" y="0"/>
          <a:ext cx="0" cy="0"/>
          <a:chOff x="0" y="0"/>
          <a:chExt cx="0" cy="0"/>
        </a:xfrm>
      </p:grpSpPr>
      <p:sp>
        <p:nvSpPr>
          <p:cNvPr id="416" name="Google Shape;416;p49"/>
          <p:cNvSpPr txBox="1"/>
          <p:nvPr>
            <p:ph type="ctrTitle"/>
          </p:nvPr>
        </p:nvSpPr>
        <p:spPr>
          <a:xfrm>
            <a:off x="457208" y="280375"/>
            <a:ext cx="8520600" cy="20526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417" name="Google Shape;417;p49"/>
          <p:cNvPicPr preferRelativeResize="0"/>
          <p:nvPr/>
        </p:nvPicPr>
        <p:blipFill rotWithShape="1">
          <a:blip r:embed="rId2">
            <a:alphaModFix/>
          </a:blip>
          <a:srcRect b="28326" l="0" r="0" t="13661"/>
          <a:stretch/>
        </p:blipFill>
        <p:spPr>
          <a:xfrm>
            <a:off x="576300" y="1403150"/>
            <a:ext cx="8032499" cy="3107676"/>
          </a:xfrm>
          <a:prstGeom prst="rect">
            <a:avLst/>
          </a:prstGeom>
          <a:noFill/>
          <a:ln>
            <a:noFill/>
          </a:ln>
        </p:spPr>
      </p:pic>
      <p:sp>
        <p:nvSpPr>
          <p:cNvPr id="418" name="Google Shape;418;p49"/>
          <p:cNvSpPr/>
          <p:nvPr/>
        </p:nvSpPr>
        <p:spPr>
          <a:xfrm>
            <a:off x="564439" y="223675"/>
            <a:ext cx="8163600" cy="56700"/>
          </a:xfrm>
          <a:prstGeom prst="rect">
            <a:avLst/>
          </a:prstGeom>
          <a:solidFill>
            <a:srgbClr val="E5432D"/>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Photo 3">
  <p:cSld name="TITLE_1_1_1">
    <p:spTree>
      <p:nvGrpSpPr>
        <p:cNvPr id="419" name="Shape 419"/>
        <p:cNvGrpSpPr/>
        <p:nvPr/>
      </p:nvGrpSpPr>
      <p:grpSpPr>
        <a:xfrm>
          <a:off x="0" y="0"/>
          <a:ext cx="0" cy="0"/>
          <a:chOff x="0" y="0"/>
          <a:chExt cx="0" cy="0"/>
        </a:xfrm>
      </p:grpSpPr>
      <p:sp>
        <p:nvSpPr>
          <p:cNvPr id="420" name="Google Shape;420;p50"/>
          <p:cNvSpPr txBox="1"/>
          <p:nvPr>
            <p:ph type="ctrTitle"/>
          </p:nvPr>
        </p:nvSpPr>
        <p:spPr>
          <a:xfrm>
            <a:off x="457208" y="280375"/>
            <a:ext cx="8520600" cy="20526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421" name="Google Shape;421;p50"/>
          <p:cNvPicPr preferRelativeResize="0"/>
          <p:nvPr/>
        </p:nvPicPr>
        <p:blipFill rotWithShape="1">
          <a:blip r:embed="rId2">
            <a:alphaModFix/>
          </a:blip>
          <a:srcRect b="26231" l="258" r="258" t="16064"/>
          <a:stretch/>
        </p:blipFill>
        <p:spPr>
          <a:xfrm>
            <a:off x="576300" y="1403150"/>
            <a:ext cx="8032499" cy="3107676"/>
          </a:xfrm>
          <a:prstGeom prst="rect">
            <a:avLst/>
          </a:prstGeom>
          <a:noFill/>
          <a:ln>
            <a:noFill/>
          </a:ln>
        </p:spPr>
      </p:pic>
      <p:sp>
        <p:nvSpPr>
          <p:cNvPr id="422" name="Google Shape;422;p50"/>
          <p:cNvSpPr/>
          <p:nvPr/>
        </p:nvSpPr>
        <p:spPr>
          <a:xfrm>
            <a:off x="564439" y="223675"/>
            <a:ext cx="8163600" cy="56700"/>
          </a:xfrm>
          <a:prstGeom prst="rect">
            <a:avLst/>
          </a:prstGeom>
          <a:solidFill>
            <a:srgbClr val="E5432D"/>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Photo 4">
  <p:cSld name="TITLE_1_1_1_1">
    <p:spTree>
      <p:nvGrpSpPr>
        <p:cNvPr id="423" name="Shape 423"/>
        <p:cNvGrpSpPr/>
        <p:nvPr/>
      </p:nvGrpSpPr>
      <p:grpSpPr>
        <a:xfrm>
          <a:off x="0" y="0"/>
          <a:ext cx="0" cy="0"/>
          <a:chOff x="0" y="0"/>
          <a:chExt cx="0" cy="0"/>
        </a:xfrm>
      </p:grpSpPr>
      <p:sp>
        <p:nvSpPr>
          <p:cNvPr id="424" name="Google Shape;424;p51"/>
          <p:cNvSpPr txBox="1"/>
          <p:nvPr>
            <p:ph type="ctrTitle"/>
          </p:nvPr>
        </p:nvSpPr>
        <p:spPr>
          <a:xfrm>
            <a:off x="457208" y="280375"/>
            <a:ext cx="8520600" cy="20526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425" name="Google Shape;425;p51"/>
          <p:cNvPicPr preferRelativeResize="0"/>
          <p:nvPr/>
        </p:nvPicPr>
        <p:blipFill rotWithShape="1">
          <a:blip r:embed="rId2">
            <a:alphaModFix/>
          </a:blip>
          <a:srcRect b="35131" l="517" r="0" t="7161"/>
          <a:stretch/>
        </p:blipFill>
        <p:spPr>
          <a:xfrm>
            <a:off x="576300" y="1403150"/>
            <a:ext cx="8032499" cy="3107676"/>
          </a:xfrm>
          <a:prstGeom prst="rect">
            <a:avLst/>
          </a:prstGeom>
          <a:noFill/>
          <a:ln>
            <a:noFill/>
          </a:ln>
        </p:spPr>
      </p:pic>
      <p:sp>
        <p:nvSpPr>
          <p:cNvPr id="426" name="Google Shape;426;p51"/>
          <p:cNvSpPr/>
          <p:nvPr/>
        </p:nvSpPr>
        <p:spPr>
          <a:xfrm>
            <a:off x="564439" y="223675"/>
            <a:ext cx="8163600" cy="56700"/>
          </a:xfrm>
          <a:prstGeom prst="rect">
            <a:avLst/>
          </a:prstGeom>
          <a:solidFill>
            <a:srgbClr val="E5432D"/>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showMasterSp="0">
  <p:cSld name="Thank You Slide_1_1">
    <p:spTree>
      <p:nvGrpSpPr>
        <p:cNvPr id="82" name="Shape 82"/>
        <p:cNvGrpSpPr/>
        <p:nvPr/>
      </p:nvGrpSpPr>
      <p:grpSpPr>
        <a:xfrm>
          <a:off x="0" y="0"/>
          <a:ext cx="0" cy="0"/>
          <a:chOff x="0" y="0"/>
          <a:chExt cx="0" cy="0"/>
        </a:xfrm>
      </p:grpSpPr>
      <p:sp>
        <p:nvSpPr>
          <p:cNvPr id="83" name="Google Shape;83;p6"/>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6"/>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85" name="Google Shape;85;p6"/>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86" name="Google Shape;86;p6"/>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sp>
        <p:nvSpPr>
          <p:cNvPr id="87" name="Google Shape;87;p6"/>
          <p:cNvSpPr/>
          <p:nvPr/>
        </p:nvSpPr>
        <p:spPr>
          <a:xfrm>
            <a:off x="-54800" y="-29400"/>
            <a:ext cx="9252600" cy="5204700"/>
          </a:xfrm>
          <a:prstGeom prst="rect">
            <a:avLst/>
          </a:prstGeom>
          <a:solidFill>
            <a:srgbClr val="017991"/>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6"/>
          <p:cNvSpPr txBox="1"/>
          <p:nvPr>
            <p:ph type="title"/>
          </p:nvPr>
        </p:nvSpPr>
        <p:spPr>
          <a:xfrm>
            <a:off x="457200" y="1777050"/>
            <a:ext cx="7551900" cy="15894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89" name="Google Shape;89;p6"/>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90" name="Google Shape;90;p6"/>
          <p:cNvSpPr/>
          <p:nvPr/>
        </p:nvSpPr>
        <p:spPr>
          <a:xfrm>
            <a:off x="597150" y="1694545"/>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descr="GA-Cog-900.png" id="91" name="Google Shape;91;p6"/>
          <p:cNvPicPr preferRelativeResize="0"/>
          <p:nvPr/>
        </p:nvPicPr>
        <p:blipFill>
          <a:blip r:embed="rId3">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Photo 5">
  <p:cSld name="TITLE_1_1_1_1_1">
    <p:spTree>
      <p:nvGrpSpPr>
        <p:cNvPr id="427" name="Shape 427"/>
        <p:cNvGrpSpPr/>
        <p:nvPr/>
      </p:nvGrpSpPr>
      <p:grpSpPr>
        <a:xfrm>
          <a:off x="0" y="0"/>
          <a:ext cx="0" cy="0"/>
          <a:chOff x="0" y="0"/>
          <a:chExt cx="0" cy="0"/>
        </a:xfrm>
      </p:grpSpPr>
      <p:sp>
        <p:nvSpPr>
          <p:cNvPr id="428" name="Google Shape;428;p52"/>
          <p:cNvSpPr txBox="1"/>
          <p:nvPr>
            <p:ph type="ctrTitle"/>
          </p:nvPr>
        </p:nvSpPr>
        <p:spPr>
          <a:xfrm>
            <a:off x="457208" y="280375"/>
            <a:ext cx="8520600" cy="20526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429" name="Google Shape;429;p52"/>
          <p:cNvPicPr preferRelativeResize="0"/>
          <p:nvPr/>
        </p:nvPicPr>
        <p:blipFill rotWithShape="1">
          <a:blip r:embed="rId2">
            <a:alphaModFix/>
          </a:blip>
          <a:srcRect b="32609" l="0" r="990" t="9958"/>
          <a:stretch/>
        </p:blipFill>
        <p:spPr>
          <a:xfrm>
            <a:off x="576300" y="1403150"/>
            <a:ext cx="8032499" cy="3107676"/>
          </a:xfrm>
          <a:prstGeom prst="rect">
            <a:avLst/>
          </a:prstGeom>
          <a:noFill/>
          <a:ln>
            <a:noFill/>
          </a:ln>
        </p:spPr>
      </p:pic>
      <p:sp>
        <p:nvSpPr>
          <p:cNvPr id="430" name="Google Shape;430;p52"/>
          <p:cNvSpPr/>
          <p:nvPr/>
        </p:nvSpPr>
        <p:spPr>
          <a:xfrm>
            <a:off x="564439" y="223675"/>
            <a:ext cx="8163600" cy="56700"/>
          </a:xfrm>
          <a:prstGeom prst="rect">
            <a:avLst/>
          </a:prstGeom>
          <a:solidFill>
            <a:srgbClr val="E5432D"/>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Photo 6">
  <p:cSld name="TITLE_1_1_1_1_1_1">
    <p:spTree>
      <p:nvGrpSpPr>
        <p:cNvPr id="431" name="Shape 431"/>
        <p:cNvGrpSpPr/>
        <p:nvPr/>
      </p:nvGrpSpPr>
      <p:grpSpPr>
        <a:xfrm>
          <a:off x="0" y="0"/>
          <a:ext cx="0" cy="0"/>
          <a:chOff x="0" y="0"/>
          <a:chExt cx="0" cy="0"/>
        </a:xfrm>
      </p:grpSpPr>
      <p:sp>
        <p:nvSpPr>
          <p:cNvPr id="432" name="Google Shape;432;p53"/>
          <p:cNvSpPr txBox="1"/>
          <p:nvPr>
            <p:ph type="ctrTitle"/>
          </p:nvPr>
        </p:nvSpPr>
        <p:spPr>
          <a:xfrm>
            <a:off x="457208" y="280375"/>
            <a:ext cx="8520600" cy="20526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433" name="Google Shape;433;p53"/>
          <p:cNvPicPr preferRelativeResize="0"/>
          <p:nvPr/>
        </p:nvPicPr>
        <p:blipFill rotWithShape="1">
          <a:blip r:embed="rId2">
            <a:alphaModFix/>
          </a:blip>
          <a:srcRect b="24708" l="0" r="0" t="17290"/>
          <a:stretch/>
        </p:blipFill>
        <p:spPr>
          <a:xfrm>
            <a:off x="576300" y="1403150"/>
            <a:ext cx="8032499" cy="3107676"/>
          </a:xfrm>
          <a:prstGeom prst="rect">
            <a:avLst/>
          </a:prstGeom>
          <a:noFill/>
          <a:ln>
            <a:noFill/>
          </a:ln>
        </p:spPr>
      </p:pic>
      <p:sp>
        <p:nvSpPr>
          <p:cNvPr id="434" name="Google Shape;434;p53"/>
          <p:cNvSpPr/>
          <p:nvPr/>
        </p:nvSpPr>
        <p:spPr>
          <a:xfrm>
            <a:off x="564439" y="223675"/>
            <a:ext cx="8163600" cy="56700"/>
          </a:xfrm>
          <a:prstGeom prst="rect">
            <a:avLst/>
          </a:prstGeom>
          <a:solidFill>
            <a:srgbClr val="E5432D"/>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Photo 7">
  <p:cSld name="TITLE_1_1_1_1_1_1_1">
    <p:spTree>
      <p:nvGrpSpPr>
        <p:cNvPr id="435" name="Shape 435"/>
        <p:cNvGrpSpPr/>
        <p:nvPr/>
      </p:nvGrpSpPr>
      <p:grpSpPr>
        <a:xfrm>
          <a:off x="0" y="0"/>
          <a:ext cx="0" cy="0"/>
          <a:chOff x="0" y="0"/>
          <a:chExt cx="0" cy="0"/>
        </a:xfrm>
      </p:grpSpPr>
      <p:sp>
        <p:nvSpPr>
          <p:cNvPr id="436" name="Google Shape;436;p54"/>
          <p:cNvSpPr txBox="1"/>
          <p:nvPr>
            <p:ph type="ctrTitle"/>
          </p:nvPr>
        </p:nvSpPr>
        <p:spPr>
          <a:xfrm>
            <a:off x="457208" y="280375"/>
            <a:ext cx="8520600" cy="20526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437" name="Google Shape;437;p54"/>
          <p:cNvPicPr preferRelativeResize="0"/>
          <p:nvPr/>
        </p:nvPicPr>
        <p:blipFill rotWithShape="1">
          <a:blip r:embed="rId2">
            <a:alphaModFix/>
          </a:blip>
          <a:srcRect b="40916" l="259" r="0" t="1226"/>
          <a:stretch/>
        </p:blipFill>
        <p:spPr>
          <a:xfrm>
            <a:off x="576300" y="1403150"/>
            <a:ext cx="8032499" cy="3107676"/>
          </a:xfrm>
          <a:prstGeom prst="rect">
            <a:avLst/>
          </a:prstGeom>
          <a:noFill/>
          <a:ln>
            <a:noFill/>
          </a:ln>
        </p:spPr>
      </p:pic>
      <p:sp>
        <p:nvSpPr>
          <p:cNvPr id="438" name="Google Shape;438;p54"/>
          <p:cNvSpPr/>
          <p:nvPr/>
        </p:nvSpPr>
        <p:spPr>
          <a:xfrm>
            <a:off x="564439" y="223675"/>
            <a:ext cx="8163600" cy="56700"/>
          </a:xfrm>
          <a:prstGeom prst="rect">
            <a:avLst/>
          </a:prstGeom>
          <a:solidFill>
            <a:srgbClr val="E5432D"/>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Photo 8">
  <p:cSld name="TITLE_1_1_1_1_1_1_1_1">
    <p:spTree>
      <p:nvGrpSpPr>
        <p:cNvPr id="439" name="Shape 439"/>
        <p:cNvGrpSpPr/>
        <p:nvPr/>
      </p:nvGrpSpPr>
      <p:grpSpPr>
        <a:xfrm>
          <a:off x="0" y="0"/>
          <a:ext cx="0" cy="0"/>
          <a:chOff x="0" y="0"/>
          <a:chExt cx="0" cy="0"/>
        </a:xfrm>
      </p:grpSpPr>
      <p:sp>
        <p:nvSpPr>
          <p:cNvPr id="440" name="Google Shape;440;p55"/>
          <p:cNvSpPr txBox="1"/>
          <p:nvPr>
            <p:ph type="ctrTitle"/>
          </p:nvPr>
        </p:nvSpPr>
        <p:spPr>
          <a:xfrm>
            <a:off x="457208" y="280375"/>
            <a:ext cx="8520600" cy="20526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441" name="Google Shape;441;p55"/>
          <p:cNvPicPr preferRelativeResize="0"/>
          <p:nvPr/>
        </p:nvPicPr>
        <p:blipFill rotWithShape="1">
          <a:blip r:embed="rId2">
            <a:alphaModFix/>
          </a:blip>
          <a:srcRect b="21002" l="0" r="0" t="20996"/>
          <a:stretch/>
        </p:blipFill>
        <p:spPr>
          <a:xfrm>
            <a:off x="576300" y="1403163"/>
            <a:ext cx="8032499" cy="3107676"/>
          </a:xfrm>
          <a:prstGeom prst="rect">
            <a:avLst/>
          </a:prstGeom>
          <a:noFill/>
          <a:ln>
            <a:noFill/>
          </a:ln>
        </p:spPr>
      </p:pic>
      <p:sp>
        <p:nvSpPr>
          <p:cNvPr id="442" name="Google Shape;442;p55"/>
          <p:cNvSpPr/>
          <p:nvPr/>
        </p:nvSpPr>
        <p:spPr>
          <a:xfrm>
            <a:off x="564439" y="223675"/>
            <a:ext cx="8163600" cy="56700"/>
          </a:xfrm>
          <a:prstGeom prst="rect">
            <a:avLst/>
          </a:prstGeom>
          <a:solidFill>
            <a:srgbClr val="E5432D"/>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Photo 9">
  <p:cSld name="TITLE_1_1_1_1_1_1_1_1_1">
    <p:spTree>
      <p:nvGrpSpPr>
        <p:cNvPr id="443" name="Shape 443"/>
        <p:cNvGrpSpPr/>
        <p:nvPr/>
      </p:nvGrpSpPr>
      <p:grpSpPr>
        <a:xfrm>
          <a:off x="0" y="0"/>
          <a:ext cx="0" cy="0"/>
          <a:chOff x="0" y="0"/>
          <a:chExt cx="0" cy="0"/>
        </a:xfrm>
      </p:grpSpPr>
      <p:sp>
        <p:nvSpPr>
          <p:cNvPr id="444" name="Google Shape;444;p56"/>
          <p:cNvSpPr txBox="1"/>
          <p:nvPr>
            <p:ph type="ctrTitle"/>
          </p:nvPr>
        </p:nvSpPr>
        <p:spPr>
          <a:xfrm>
            <a:off x="457208" y="280375"/>
            <a:ext cx="8520600" cy="20526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pic>
        <p:nvPicPr>
          <p:cNvPr id="445" name="Google Shape;445;p56"/>
          <p:cNvPicPr preferRelativeResize="0"/>
          <p:nvPr/>
        </p:nvPicPr>
        <p:blipFill rotWithShape="1">
          <a:blip r:embed="rId2">
            <a:alphaModFix/>
          </a:blip>
          <a:srcRect b="25236" l="0" r="0" t="16762"/>
          <a:stretch/>
        </p:blipFill>
        <p:spPr>
          <a:xfrm>
            <a:off x="576312" y="1403175"/>
            <a:ext cx="8032499" cy="3107676"/>
          </a:xfrm>
          <a:prstGeom prst="rect">
            <a:avLst/>
          </a:prstGeom>
          <a:noFill/>
          <a:ln>
            <a:noFill/>
          </a:ln>
        </p:spPr>
      </p:pic>
      <p:sp>
        <p:nvSpPr>
          <p:cNvPr id="446" name="Google Shape;446;p56"/>
          <p:cNvSpPr/>
          <p:nvPr/>
        </p:nvSpPr>
        <p:spPr>
          <a:xfrm>
            <a:off x="564439" y="223675"/>
            <a:ext cx="8163600" cy="56700"/>
          </a:xfrm>
          <a:prstGeom prst="rect">
            <a:avLst/>
          </a:prstGeom>
          <a:solidFill>
            <a:srgbClr val="E5432D"/>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Photo 10">
  <p:cSld name="TITLE_1_1_1_1_1_1_1_1_1_1">
    <p:spTree>
      <p:nvGrpSpPr>
        <p:cNvPr id="447" name="Shape 447"/>
        <p:cNvGrpSpPr/>
        <p:nvPr/>
      </p:nvGrpSpPr>
      <p:grpSpPr>
        <a:xfrm>
          <a:off x="0" y="0"/>
          <a:ext cx="0" cy="0"/>
          <a:chOff x="0" y="0"/>
          <a:chExt cx="0" cy="0"/>
        </a:xfrm>
      </p:grpSpPr>
      <p:pic>
        <p:nvPicPr>
          <p:cNvPr id="448" name="Google Shape;448;p57"/>
          <p:cNvPicPr preferRelativeResize="0"/>
          <p:nvPr/>
        </p:nvPicPr>
        <p:blipFill rotWithShape="1">
          <a:blip r:embed="rId2">
            <a:alphaModFix/>
          </a:blip>
          <a:srcRect b="33962" l="0" r="0" t="8003"/>
          <a:stretch/>
        </p:blipFill>
        <p:spPr>
          <a:xfrm>
            <a:off x="576300" y="1403175"/>
            <a:ext cx="8032500" cy="3107675"/>
          </a:xfrm>
          <a:prstGeom prst="rect">
            <a:avLst/>
          </a:prstGeom>
          <a:noFill/>
          <a:ln>
            <a:noFill/>
          </a:ln>
        </p:spPr>
      </p:pic>
      <p:sp>
        <p:nvSpPr>
          <p:cNvPr id="449" name="Google Shape;449;p57"/>
          <p:cNvSpPr txBox="1"/>
          <p:nvPr>
            <p:ph type="ctrTitle"/>
          </p:nvPr>
        </p:nvSpPr>
        <p:spPr>
          <a:xfrm>
            <a:off x="457208" y="280375"/>
            <a:ext cx="8520600" cy="20526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50" name="Google Shape;450;p57"/>
          <p:cNvSpPr/>
          <p:nvPr/>
        </p:nvSpPr>
        <p:spPr>
          <a:xfrm>
            <a:off x="564439" y="223675"/>
            <a:ext cx="8163600" cy="56700"/>
          </a:xfrm>
          <a:prstGeom prst="rect">
            <a:avLst/>
          </a:prstGeom>
          <a:solidFill>
            <a:srgbClr val="E5432D"/>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Photo 11">
  <p:cSld name="TITLE_1_1_1_1_1_1_1_1_1_1_2">
    <p:spTree>
      <p:nvGrpSpPr>
        <p:cNvPr id="451" name="Shape 451"/>
        <p:cNvGrpSpPr/>
        <p:nvPr/>
      </p:nvGrpSpPr>
      <p:grpSpPr>
        <a:xfrm>
          <a:off x="0" y="0"/>
          <a:ext cx="0" cy="0"/>
          <a:chOff x="0" y="0"/>
          <a:chExt cx="0" cy="0"/>
        </a:xfrm>
      </p:grpSpPr>
      <p:pic>
        <p:nvPicPr>
          <p:cNvPr id="452" name="Google Shape;452;p58"/>
          <p:cNvPicPr preferRelativeResize="0"/>
          <p:nvPr/>
        </p:nvPicPr>
        <p:blipFill rotWithShape="1">
          <a:blip r:embed="rId2">
            <a:alphaModFix/>
          </a:blip>
          <a:srcRect b="17490" l="0" r="0" t="24477"/>
          <a:stretch/>
        </p:blipFill>
        <p:spPr>
          <a:xfrm>
            <a:off x="576300" y="1403175"/>
            <a:ext cx="8032500" cy="3107675"/>
          </a:xfrm>
          <a:prstGeom prst="rect">
            <a:avLst/>
          </a:prstGeom>
          <a:noFill/>
          <a:ln>
            <a:noFill/>
          </a:ln>
        </p:spPr>
      </p:pic>
      <p:sp>
        <p:nvSpPr>
          <p:cNvPr id="453" name="Google Shape;453;p58"/>
          <p:cNvSpPr txBox="1"/>
          <p:nvPr>
            <p:ph type="ctrTitle"/>
          </p:nvPr>
        </p:nvSpPr>
        <p:spPr>
          <a:xfrm>
            <a:off x="457208" y="280375"/>
            <a:ext cx="8520600" cy="20526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54" name="Google Shape;454;p58"/>
          <p:cNvSpPr/>
          <p:nvPr/>
        </p:nvSpPr>
        <p:spPr>
          <a:xfrm>
            <a:off x="564439" y="223675"/>
            <a:ext cx="8163600" cy="56700"/>
          </a:xfrm>
          <a:prstGeom prst="rect">
            <a:avLst/>
          </a:prstGeom>
          <a:solidFill>
            <a:srgbClr val="E5432D"/>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 Photo 12">
  <p:cSld name="TITLE_1_1_1_1_1_1_1_1_1_1_1">
    <p:spTree>
      <p:nvGrpSpPr>
        <p:cNvPr id="455" name="Shape 455"/>
        <p:cNvGrpSpPr/>
        <p:nvPr/>
      </p:nvGrpSpPr>
      <p:grpSpPr>
        <a:xfrm>
          <a:off x="0" y="0"/>
          <a:ext cx="0" cy="0"/>
          <a:chOff x="0" y="0"/>
          <a:chExt cx="0" cy="0"/>
        </a:xfrm>
      </p:grpSpPr>
      <p:pic>
        <p:nvPicPr>
          <p:cNvPr id="456" name="Google Shape;456;p59"/>
          <p:cNvPicPr preferRelativeResize="0"/>
          <p:nvPr/>
        </p:nvPicPr>
        <p:blipFill rotWithShape="1">
          <a:blip r:embed="rId2">
            <a:alphaModFix/>
          </a:blip>
          <a:srcRect b="38641" l="0" r="0" t="3391"/>
          <a:stretch/>
        </p:blipFill>
        <p:spPr>
          <a:xfrm>
            <a:off x="576300" y="1403175"/>
            <a:ext cx="8032502" cy="3107675"/>
          </a:xfrm>
          <a:prstGeom prst="rect">
            <a:avLst/>
          </a:prstGeom>
          <a:noFill/>
          <a:ln>
            <a:noFill/>
          </a:ln>
        </p:spPr>
      </p:pic>
      <p:sp>
        <p:nvSpPr>
          <p:cNvPr id="457" name="Google Shape;457;p59"/>
          <p:cNvSpPr txBox="1"/>
          <p:nvPr>
            <p:ph type="ctrTitle"/>
          </p:nvPr>
        </p:nvSpPr>
        <p:spPr>
          <a:xfrm>
            <a:off x="457208" y="280375"/>
            <a:ext cx="8520600" cy="20526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58" name="Google Shape;458;p59"/>
          <p:cNvSpPr/>
          <p:nvPr/>
        </p:nvSpPr>
        <p:spPr>
          <a:xfrm>
            <a:off x="564439" y="223675"/>
            <a:ext cx="8163600" cy="56700"/>
          </a:xfrm>
          <a:prstGeom prst="rect">
            <a:avLst/>
          </a:prstGeom>
          <a:solidFill>
            <a:srgbClr val="E5432D"/>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p:cSld name="CUSTOM_4_3">
    <p:spTree>
      <p:nvGrpSpPr>
        <p:cNvPr id="459" name="Shape 459"/>
        <p:cNvGrpSpPr/>
        <p:nvPr/>
      </p:nvGrpSpPr>
      <p:grpSpPr>
        <a:xfrm>
          <a:off x="0" y="0"/>
          <a:ext cx="0" cy="0"/>
          <a:chOff x="0" y="0"/>
          <a:chExt cx="0" cy="0"/>
        </a:xfrm>
      </p:grpSpPr>
      <p:cxnSp>
        <p:nvCxnSpPr>
          <p:cNvPr id="460" name="Google Shape;460;p60"/>
          <p:cNvCxnSpPr/>
          <p:nvPr/>
        </p:nvCxnSpPr>
        <p:spPr>
          <a:xfrm>
            <a:off x="1399725" y="1762588"/>
            <a:ext cx="2638200" cy="0"/>
          </a:xfrm>
          <a:prstGeom prst="straightConnector1">
            <a:avLst/>
          </a:prstGeom>
          <a:noFill/>
          <a:ln cap="flat" cmpd="sng" w="9525">
            <a:solidFill>
              <a:srgbClr val="E41A23"/>
            </a:solidFill>
            <a:prstDash val="solid"/>
            <a:round/>
            <a:headEnd len="med" w="med" type="none"/>
            <a:tailEnd len="med" w="med" type="none"/>
          </a:ln>
        </p:spPr>
      </p:cxnSp>
      <p:cxnSp>
        <p:nvCxnSpPr>
          <p:cNvPr id="461" name="Google Shape;461;p60"/>
          <p:cNvCxnSpPr/>
          <p:nvPr/>
        </p:nvCxnSpPr>
        <p:spPr>
          <a:xfrm>
            <a:off x="4913975" y="1762588"/>
            <a:ext cx="2638200" cy="0"/>
          </a:xfrm>
          <a:prstGeom prst="straightConnector1">
            <a:avLst/>
          </a:prstGeom>
          <a:noFill/>
          <a:ln cap="flat" cmpd="sng" w="9525">
            <a:solidFill>
              <a:srgbClr val="E41A23"/>
            </a:solidFill>
            <a:prstDash val="solid"/>
            <a:round/>
            <a:headEnd len="med" w="med" type="none"/>
            <a:tailEnd len="med" w="med" type="none"/>
          </a:ln>
        </p:spPr>
      </p:cxnSp>
      <p:sp>
        <p:nvSpPr>
          <p:cNvPr id="462" name="Google Shape;462;p60"/>
          <p:cNvSpPr txBox="1"/>
          <p:nvPr/>
        </p:nvSpPr>
        <p:spPr>
          <a:xfrm>
            <a:off x="4057900" y="1301188"/>
            <a:ext cx="836100" cy="69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200">
                <a:solidFill>
                  <a:schemeClr val="lt2"/>
                </a:solidFill>
                <a:latin typeface="Proxima Nova"/>
                <a:ea typeface="Proxima Nova"/>
                <a:cs typeface="Proxima Nova"/>
                <a:sym typeface="Proxima Nova"/>
              </a:rPr>
              <a:t>“</a:t>
            </a:r>
            <a:endParaRPr sz="7200">
              <a:solidFill>
                <a:schemeClr val="lt2"/>
              </a:solidFill>
              <a:latin typeface="Proxima Nova"/>
              <a:ea typeface="Proxima Nova"/>
              <a:cs typeface="Proxima Nova"/>
              <a:sym typeface="Proxima Nova"/>
            </a:endParaRPr>
          </a:p>
        </p:txBody>
      </p:sp>
      <p:sp>
        <p:nvSpPr>
          <p:cNvPr id="463" name="Google Shape;463;p60"/>
          <p:cNvSpPr txBox="1"/>
          <p:nvPr>
            <p:ph type="title"/>
          </p:nvPr>
        </p:nvSpPr>
        <p:spPr>
          <a:xfrm>
            <a:off x="1403050" y="2027913"/>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600">
                <a:solidFill>
                  <a:schemeClr val="dk2"/>
                </a:solidFill>
              </a:defRPr>
            </a:lvl1pPr>
            <a:lvl2pPr lvl="1" rtl="0">
              <a:spcBef>
                <a:spcPts val="0"/>
              </a:spcBef>
              <a:spcAft>
                <a:spcPts val="0"/>
              </a:spcAft>
              <a:buNone/>
              <a:defRPr sz="2600">
                <a:solidFill>
                  <a:schemeClr val="dk2"/>
                </a:solidFill>
              </a:defRPr>
            </a:lvl2pPr>
            <a:lvl3pPr lvl="2" rtl="0">
              <a:spcBef>
                <a:spcPts val="0"/>
              </a:spcBef>
              <a:spcAft>
                <a:spcPts val="0"/>
              </a:spcAft>
              <a:buNone/>
              <a:defRPr sz="2600">
                <a:solidFill>
                  <a:schemeClr val="dk2"/>
                </a:solidFill>
              </a:defRPr>
            </a:lvl3pPr>
            <a:lvl4pPr lvl="3" rtl="0">
              <a:spcBef>
                <a:spcPts val="0"/>
              </a:spcBef>
              <a:spcAft>
                <a:spcPts val="0"/>
              </a:spcAft>
              <a:buNone/>
              <a:defRPr sz="2600">
                <a:solidFill>
                  <a:schemeClr val="dk2"/>
                </a:solidFill>
              </a:defRPr>
            </a:lvl4pPr>
            <a:lvl5pPr lvl="4" rtl="0">
              <a:spcBef>
                <a:spcPts val="0"/>
              </a:spcBef>
              <a:spcAft>
                <a:spcPts val="0"/>
              </a:spcAft>
              <a:buNone/>
              <a:defRPr sz="2600">
                <a:solidFill>
                  <a:schemeClr val="dk2"/>
                </a:solidFill>
              </a:defRPr>
            </a:lvl5pPr>
            <a:lvl6pPr lvl="5" rtl="0">
              <a:spcBef>
                <a:spcPts val="0"/>
              </a:spcBef>
              <a:spcAft>
                <a:spcPts val="0"/>
              </a:spcAft>
              <a:buNone/>
              <a:defRPr sz="2600">
                <a:solidFill>
                  <a:schemeClr val="dk2"/>
                </a:solidFill>
              </a:defRPr>
            </a:lvl6pPr>
            <a:lvl7pPr lvl="6" rtl="0">
              <a:spcBef>
                <a:spcPts val="0"/>
              </a:spcBef>
              <a:spcAft>
                <a:spcPts val="0"/>
              </a:spcAft>
              <a:buNone/>
              <a:defRPr sz="2600">
                <a:solidFill>
                  <a:schemeClr val="dk2"/>
                </a:solidFill>
              </a:defRPr>
            </a:lvl7pPr>
            <a:lvl8pPr lvl="7" rtl="0">
              <a:spcBef>
                <a:spcPts val="0"/>
              </a:spcBef>
              <a:spcAft>
                <a:spcPts val="0"/>
              </a:spcAft>
              <a:buNone/>
              <a:defRPr sz="2600">
                <a:solidFill>
                  <a:schemeClr val="dk2"/>
                </a:solidFill>
              </a:defRPr>
            </a:lvl8pPr>
            <a:lvl9pPr lvl="8" rtl="0">
              <a:spcBef>
                <a:spcPts val="0"/>
              </a:spcBef>
              <a:spcAft>
                <a:spcPts val="0"/>
              </a:spcAft>
              <a:buNone/>
              <a:defRPr sz="2600">
                <a:solidFill>
                  <a:schemeClr val="dk2"/>
                </a:solidFill>
              </a:defRPr>
            </a:lvl9pPr>
          </a:lstStyle>
          <a:p/>
        </p:txBody>
      </p:sp>
      <p:sp>
        <p:nvSpPr>
          <p:cNvPr id="464" name="Google Shape;464;p60"/>
          <p:cNvSpPr txBox="1"/>
          <p:nvPr>
            <p:ph idx="1" type="subTitle"/>
          </p:nvPr>
        </p:nvSpPr>
        <p:spPr>
          <a:xfrm>
            <a:off x="2249725" y="3285818"/>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chemeClr val="dk2"/>
                </a:solidFill>
              </a:defRPr>
            </a:lvl1pPr>
            <a:lvl2pPr lvl="1" rtl="0" algn="ctr">
              <a:spcBef>
                <a:spcPts val="1600"/>
              </a:spcBef>
              <a:spcAft>
                <a:spcPts val="0"/>
              </a:spcAft>
              <a:buNone/>
              <a:defRPr sz="1100">
                <a:solidFill>
                  <a:schemeClr val="dk2"/>
                </a:solidFill>
              </a:defRPr>
            </a:lvl2pPr>
            <a:lvl3pPr lvl="2" rtl="0" algn="ctr">
              <a:spcBef>
                <a:spcPts val="1600"/>
              </a:spcBef>
              <a:spcAft>
                <a:spcPts val="0"/>
              </a:spcAft>
              <a:buNone/>
              <a:defRPr sz="1100">
                <a:solidFill>
                  <a:schemeClr val="dk2"/>
                </a:solidFill>
              </a:defRPr>
            </a:lvl3pPr>
            <a:lvl4pPr lvl="3" rtl="0" algn="ctr">
              <a:spcBef>
                <a:spcPts val="1600"/>
              </a:spcBef>
              <a:spcAft>
                <a:spcPts val="0"/>
              </a:spcAft>
              <a:buNone/>
              <a:defRPr sz="1100">
                <a:solidFill>
                  <a:schemeClr val="dk2"/>
                </a:solidFill>
              </a:defRPr>
            </a:lvl4pPr>
            <a:lvl5pPr lvl="4" rtl="0" algn="ctr">
              <a:spcBef>
                <a:spcPts val="1600"/>
              </a:spcBef>
              <a:spcAft>
                <a:spcPts val="0"/>
              </a:spcAft>
              <a:buNone/>
              <a:defRPr sz="1100">
                <a:solidFill>
                  <a:schemeClr val="dk2"/>
                </a:solidFill>
              </a:defRPr>
            </a:lvl5pPr>
            <a:lvl6pPr lvl="5" rtl="0" algn="ctr">
              <a:spcBef>
                <a:spcPts val="1600"/>
              </a:spcBef>
              <a:spcAft>
                <a:spcPts val="0"/>
              </a:spcAft>
              <a:buNone/>
              <a:defRPr sz="1100">
                <a:solidFill>
                  <a:schemeClr val="dk2"/>
                </a:solidFill>
              </a:defRPr>
            </a:lvl6pPr>
            <a:lvl7pPr lvl="6" rtl="0" algn="ctr">
              <a:spcBef>
                <a:spcPts val="1600"/>
              </a:spcBef>
              <a:spcAft>
                <a:spcPts val="0"/>
              </a:spcAft>
              <a:buNone/>
              <a:defRPr sz="1100">
                <a:solidFill>
                  <a:schemeClr val="dk2"/>
                </a:solidFill>
              </a:defRPr>
            </a:lvl7pPr>
            <a:lvl8pPr lvl="7" rtl="0" algn="ctr">
              <a:spcBef>
                <a:spcPts val="1600"/>
              </a:spcBef>
              <a:spcAft>
                <a:spcPts val="0"/>
              </a:spcAft>
              <a:buNone/>
              <a:defRPr sz="1100">
                <a:solidFill>
                  <a:schemeClr val="dk2"/>
                </a:solidFill>
              </a:defRPr>
            </a:lvl8pPr>
            <a:lvl9pPr lvl="8" rtl="0" algn="ctr">
              <a:spcBef>
                <a:spcPts val="1600"/>
              </a:spcBef>
              <a:spcAft>
                <a:spcPts val="1600"/>
              </a:spcAft>
              <a:buNone/>
              <a:defRPr sz="1100">
                <a:solidFill>
                  <a:schemeClr val="dk2"/>
                </a:solidFill>
              </a:defRPr>
            </a:lvl9pPr>
          </a:lstStyle>
          <a:p/>
        </p:txBody>
      </p:sp>
      <p:sp>
        <p:nvSpPr>
          <p:cNvPr id="465" name="Google Shape;465;p60"/>
          <p:cNvSpPr txBox="1"/>
          <p:nvPr>
            <p:ph idx="2"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160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160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160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160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160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160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160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1600"/>
              </a:spcBef>
              <a:spcAft>
                <a:spcPts val="1600"/>
              </a:spcAft>
              <a:buSzPts val="900"/>
              <a:buFont typeface="Proxima Nova"/>
              <a:buChar char="■"/>
              <a:defRPr sz="900">
                <a:latin typeface="Proxima Nova"/>
                <a:ea typeface="Proxima Nova"/>
                <a:cs typeface="Proxima Nova"/>
                <a:sym typeface="Proxima Nova"/>
              </a:defRPr>
            </a:lvl9pPr>
          </a:lstStyle>
          <a:p/>
        </p:txBody>
      </p:sp>
      <p:sp>
        <p:nvSpPr>
          <p:cNvPr id="466" name="Google Shape;466;p60"/>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solidFill>
                <a:srgbClr val="000000"/>
              </a:solidFil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Quote  + Headshot">
  <p:cSld name="CUSTOM_4_2">
    <p:spTree>
      <p:nvGrpSpPr>
        <p:cNvPr id="467" name="Shape 467"/>
        <p:cNvGrpSpPr/>
        <p:nvPr/>
      </p:nvGrpSpPr>
      <p:grpSpPr>
        <a:xfrm>
          <a:off x="0" y="0"/>
          <a:ext cx="0" cy="0"/>
          <a:chOff x="0" y="0"/>
          <a:chExt cx="0" cy="0"/>
        </a:xfrm>
      </p:grpSpPr>
      <p:sp>
        <p:nvSpPr>
          <p:cNvPr id="468" name="Google Shape;468;p61"/>
          <p:cNvSpPr txBox="1"/>
          <p:nvPr>
            <p:ph type="title"/>
          </p:nvPr>
        </p:nvSpPr>
        <p:spPr>
          <a:xfrm>
            <a:off x="1403050" y="2128750"/>
            <a:ext cx="6149100" cy="12822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2600">
                <a:solidFill>
                  <a:srgbClr val="E41A23"/>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69" name="Google Shape;469;p61"/>
          <p:cNvSpPr txBox="1"/>
          <p:nvPr>
            <p:ph idx="1" type="subTitle"/>
          </p:nvPr>
        </p:nvSpPr>
        <p:spPr>
          <a:xfrm>
            <a:off x="2249725" y="3220006"/>
            <a:ext cx="4539600" cy="556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100">
                <a:solidFill>
                  <a:srgbClr val="E51B24"/>
                </a:solidFill>
              </a:defRPr>
            </a:lvl1pPr>
            <a:lvl2pPr lvl="1" rtl="0" algn="ctr">
              <a:spcBef>
                <a:spcPts val="1600"/>
              </a:spcBef>
              <a:spcAft>
                <a:spcPts val="0"/>
              </a:spcAft>
              <a:buNone/>
              <a:defRPr sz="1100">
                <a:solidFill>
                  <a:srgbClr val="E51B24"/>
                </a:solidFill>
              </a:defRPr>
            </a:lvl2pPr>
            <a:lvl3pPr lvl="2" rtl="0" algn="ctr">
              <a:spcBef>
                <a:spcPts val="1600"/>
              </a:spcBef>
              <a:spcAft>
                <a:spcPts val="0"/>
              </a:spcAft>
              <a:buNone/>
              <a:defRPr sz="1100">
                <a:solidFill>
                  <a:srgbClr val="E51B24"/>
                </a:solidFill>
              </a:defRPr>
            </a:lvl3pPr>
            <a:lvl4pPr lvl="3" rtl="0" algn="ctr">
              <a:spcBef>
                <a:spcPts val="1600"/>
              </a:spcBef>
              <a:spcAft>
                <a:spcPts val="0"/>
              </a:spcAft>
              <a:buNone/>
              <a:defRPr sz="1100">
                <a:solidFill>
                  <a:srgbClr val="E51B24"/>
                </a:solidFill>
              </a:defRPr>
            </a:lvl4pPr>
            <a:lvl5pPr lvl="4" rtl="0" algn="ctr">
              <a:spcBef>
                <a:spcPts val="1600"/>
              </a:spcBef>
              <a:spcAft>
                <a:spcPts val="0"/>
              </a:spcAft>
              <a:buNone/>
              <a:defRPr sz="1100">
                <a:solidFill>
                  <a:srgbClr val="E51B24"/>
                </a:solidFill>
              </a:defRPr>
            </a:lvl5pPr>
            <a:lvl6pPr lvl="5" rtl="0" algn="ctr">
              <a:spcBef>
                <a:spcPts val="1600"/>
              </a:spcBef>
              <a:spcAft>
                <a:spcPts val="0"/>
              </a:spcAft>
              <a:buNone/>
              <a:defRPr sz="1100">
                <a:solidFill>
                  <a:srgbClr val="E51B24"/>
                </a:solidFill>
              </a:defRPr>
            </a:lvl6pPr>
            <a:lvl7pPr lvl="6" rtl="0" algn="ctr">
              <a:spcBef>
                <a:spcPts val="1600"/>
              </a:spcBef>
              <a:spcAft>
                <a:spcPts val="0"/>
              </a:spcAft>
              <a:buNone/>
              <a:defRPr sz="1100">
                <a:solidFill>
                  <a:srgbClr val="E51B24"/>
                </a:solidFill>
              </a:defRPr>
            </a:lvl7pPr>
            <a:lvl8pPr lvl="7" rtl="0" algn="ctr">
              <a:spcBef>
                <a:spcPts val="1600"/>
              </a:spcBef>
              <a:spcAft>
                <a:spcPts val="0"/>
              </a:spcAft>
              <a:buNone/>
              <a:defRPr sz="1100">
                <a:solidFill>
                  <a:srgbClr val="E51B24"/>
                </a:solidFill>
              </a:defRPr>
            </a:lvl8pPr>
            <a:lvl9pPr lvl="8" rtl="0" algn="ctr">
              <a:spcBef>
                <a:spcPts val="1600"/>
              </a:spcBef>
              <a:spcAft>
                <a:spcPts val="1600"/>
              </a:spcAft>
              <a:buNone/>
              <a:defRPr sz="1100">
                <a:solidFill>
                  <a:srgbClr val="E51B24"/>
                </a:solidFill>
              </a:defRPr>
            </a:lvl9pPr>
          </a:lstStyle>
          <a:p/>
        </p:txBody>
      </p:sp>
      <p:sp>
        <p:nvSpPr>
          <p:cNvPr id="470" name="Google Shape;470;p61"/>
          <p:cNvSpPr/>
          <p:nvPr/>
        </p:nvSpPr>
        <p:spPr>
          <a:xfrm>
            <a:off x="4047013" y="1247650"/>
            <a:ext cx="881100" cy="881100"/>
          </a:xfrm>
          <a:prstGeom prst="ellipse">
            <a:avLst/>
          </a:prstGeom>
          <a:solidFill>
            <a:srgbClr val="EFEFEF"/>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 sz="1000">
                <a:latin typeface="Proxima Nova"/>
                <a:ea typeface="Proxima Nova"/>
                <a:cs typeface="Proxima Nova"/>
                <a:sym typeface="Proxima Nova"/>
              </a:rPr>
              <a:t>Headshot goes here</a:t>
            </a:r>
            <a:endParaRPr sz="1000">
              <a:latin typeface="Proxima Nova"/>
              <a:ea typeface="Proxima Nova"/>
              <a:cs typeface="Proxima Nova"/>
              <a:sym typeface="Proxima Nova"/>
            </a:endParaRPr>
          </a:p>
        </p:txBody>
      </p:sp>
      <p:cxnSp>
        <p:nvCxnSpPr>
          <p:cNvPr id="471" name="Google Shape;471;p61"/>
          <p:cNvCxnSpPr/>
          <p:nvPr/>
        </p:nvCxnSpPr>
        <p:spPr>
          <a:xfrm>
            <a:off x="1399725" y="1762588"/>
            <a:ext cx="2472000" cy="0"/>
          </a:xfrm>
          <a:prstGeom prst="straightConnector1">
            <a:avLst/>
          </a:prstGeom>
          <a:noFill/>
          <a:ln cap="flat" cmpd="sng" w="9525">
            <a:solidFill>
              <a:srgbClr val="E41A23"/>
            </a:solidFill>
            <a:prstDash val="solid"/>
            <a:round/>
            <a:headEnd len="med" w="med" type="none"/>
            <a:tailEnd len="med" w="med" type="none"/>
          </a:ln>
        </p:spPr>
      </p:cxnSp>
      <p:cxnSp>
        <p:nvCxnSpPr>
          <p:cNvPr id="472" name="Google Shape;472;p61"/>
          <p:cNvCxnSpPr/>
          <p:nvPr/>
        </p:nvCxnSpPr>
        <p:spPr>
          <a:xfrm>
            <a:off x="5103425" y="1762588"/>
            <a:ext cx="2472000" cy="0"/>
          </a:xfrm>
          <a:prstGeom prst="straightConnector1">
            <a:avLst/>
          </a:prstGeom>
          <a:noFill/>
          <a:ln cap="flat" cmpd="sng" w="9525">
            <a:solidFill>
              <a:srgbClr val="E41A23"/>
            </a:solidFill>
            <a:prstDash val="solid"/>
            <a:round/>
            <a:headEnd len="med" w="med" type="none"/>
            <a:tailEnd len="med" w="med"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2" showMasterSp="0">
  <p:cSld name="Thank You Slide_1_1_2">
    <p:spTree>
      <p:nvGrpSpPr>
        <p:cNvPr id="92" name="Shape 92"/>
        <p:cNvGrpSpPr/>
        <p:nvPr/>
      </p:nvGrpSpPr>
      <p:grpSpPr>
        <a:xfrm>
          <a:off x="0" y="0"/>
          <a:ext cx="0" cy="0"/>
          <a:chOff x="0" y="0"/>
          <a:chExt cx="0" cy="0"/>
        </a:xfrm>
      </p:grpSpPr>
      <p:sp>
        <p:nvSpPr>
          <p:cNvPr id="93" name="Google Shape;93;p7"/>
          <p:cNvSpPr/>
          <p:nvPr/>
        </p:nvSpPr>
        <p:spPr>
          <a:xfrm>
            <a:off x="416100" y="349375"/>
            <a:ext cx="8272800" cy="130800"/>
          </a:xfrm>
          <a:prstGeom prst="rect">
            <a:avLst/>
          </a:prstGeom>
          <a:solidFill>
            <a:srgbClr val="FFFFFF"/>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7"/>
          <p:cNvSpPr/>
          <p:nvPr/>
        </p:nvSpPr>
        <p:spPr>
          <a:xfrm>
            <a:off x="272500" y="4709350"/>
            <a:ext cx="8407500" cy="411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WELCOME TO GA</a:t>
            </a:r>
            <a:endParaRPr sz="500"/>
          </a:p>
          <a:p>
            <a:pPr indent="0" lvl="0" marL="0" marR="0" rtl="0" algn="l">
              <a:lnSpc>
                <a:spcPct val="100000"/>
              </a:lnSpc>
              <a:spcBef>
                <a:spcPts val="0"/>
              </a:spcBef>
              <a:spcAft>
                <a:spcPts val="0"/>
              </a:spcAft>
              <a:buClr>
                <a:srgbClr val="FFFFFF"/>
              </a:buClr>
              <a:buSzPts val="800"/>
              <a:buFont typeface="Oswald"/>
              <a:buNone/>
            </a:pPr>
            <a:r>
              <a:rPr b="1" i="0" lang="en" sz="800" u="none" cap="none" strike="noStrike">
                <a:solidFill>
                  <a:srgbClr val="FFFFFF"/>
                </a:solidFill>
                <a:latin typeface="Oswald"/>
                <a:ea typeface="Oswald"/>
                <a:cs typeface="Oswald"/>
                <a:sym typeface="Oswald"/>
              </a:rPr>
              <a:t>GENERAL ASSEMBLY</a:t>
            </a:r>
            <a:endParaRPr sz="500"/>
          </a:p>
        </p:txBody>
      </p:sp>
      <p:cxnSp>
        <p:nvCxnSpPr>
          <p:cNvPr id="95" name="Google Shape;95;p7"/>
          <p:cNvCxnSpPr/>
          <p:nvPr/>
        </p:nvCxnSpPr>
        <p:spPr>
          <a:xfrm>
            <a:off x="368200" y="4736806"/>
            <a:ext cx="8311800" cy="0"/>
          </a:xfrm>
          <a:prstGeom prst="straightConnector1">
            <a:avLst/>
          </a:prstGeom>
          <a:noFill/>
          <a:ln cap="flat" cmpd="sng" w="25400">
            <a:solidFill>
              <a:srgbClr val="FFFFFF"/>
            </a:solidFill>
            <a:prstDash val="solid"/>
            <a:round/>
            <a:headEnd len="sm" w="sm" type="none"/>
            <a:tailEnd len="sm" w="sm" type="none"/>
          </a:ln>
        </p:spPr>
      </p:cxnSp>
      <p:pic>
        <p:nvPicPr>
          <p:cNvPr id="96" name="Google Shape;96;p7"/>
          <p:cNvPicPr preferRelativeResize="0"/>
          <p:nvPr/>
        </p:nvPicPr>
        <p:blipFill rotWithShape="1">
          <a:blip r:embed="rId2">
            <a:alphaModFix/>
          </a:blip>
          <a:srcRect b="0" l="0" r="0" t="0"/>
          <a:stretch/>
        </p:blipFill>
        <p:spPr>
          <a:xfrm>
            <a:off x="8469250" y="4793524"/>
            <a:ext cx="210750" cy="210750"/>
          </a:xfrm>
          <a:prstGeom prst="rect">
            <a:avLst/>
          </a:prstGeom>
          <a:noFill/>
          <a:ln>
            <a:noFill/>
          </a:ln>
        </p:spPr>
      </p:pic>
      <p:pic>
        <p:nvPicPr>
          <p:cNvPr descr="GA-Cog-900.png" id="97" name="Google Shape;97;p7"/>
          <p:cNvPicPr preferRelativeResize="0"/>
          <p:nvPr/>
        </p:nvPicPr>
        <p:blipFill>
          <a:blip r:embed="rId3">
            <a:alphaModFix/>
          </a:blip>
          <a:stretch>
            <a:fillRect/>
          </a:stretch>
        </p:blipFill>
        <p:spPr>
          <a:xfrm>
            <a:off x="8370750" y="4701500"/>
            <a:ext cx="316051" cy="316051"/>
          </a:xfrm>
          <a:prstGeom prst="rect">
            <a:avLst/>
          </a:prstGeom>
          <a:noFill/>
          <a:ln>
            <a:noFill/>
          </a:ln>
        </p:spPr>
      </p:pic>
      <p:sp>
        <p:nvSpPr>
          <p:cNvPr id="98" name="Google Shape;98;p7"/>
          <p:cNvSpPr/>
          <p:nvPr/>
        </p:nvSpPr>
        <p:spPr>
          <a:xfrm>
            <a:off x="-150" y="75"/>
            <a:ext cx="9144000" cy="5143500"/>
          </a:xfrm>
          <a:prstGeom prst="rect">
            <a:avLst/>
          </a:prstGeom>
          <a:solidFill>
            <a:srgbClr val="424548"/>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
          <p:cNvSpPr/>
          <p:nvPr/>
        </p:nvSpPr>
        <p:spPr>
          <a:xfrm>
            <a:off x="594360" y="1689700"/>
            <a:ext cx="440100" cy="825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00" name="Google Shape;100;p7"/>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lvl1pPr lvl="0" rtl="0">
              <a:spcBef>
                <a:spcPts val="0"/>
              </a:spcBef>
              <a:spcAft>
                <a:spcPts val="0"/>
              </a:spcAft>
              <a:buNone/>
              <a:defRPr sz="3600">
                <a:solidFill>
                  <a:schemeClr val="lt1"/>
                </a:solidFill>
              </a:defRPr>
            </a:lvl1pPr>
            <a:lvl2pPr lvl="1" rtl="0">
              <a:spcBef>
                <a:spcPts val="0"/>
              </a:spcBef>
              <a:spcAft>
                <a:spcPts val="0"/>
              </a:spcAft>
              <a:buNone/>
              <a:defRPr sz="4000">
                <a:solidFill>
                  <a:schemeClr val="lt1"/>
                </a:solidFill>
              </a:defRPr>
            </a:lvl2pPr>
            <a:lvl3pPr lvl="2" rtl="0">
              <a:spcBef>
                <a:spcPts val="0"/>
              </a:spcBef>
              <a:spcAft>
                <a:spcPts val="0"/>
              </a:spcAft>
              <a:buNone/>
              <a:defRPr sz="4000">
                <a:solidFill>
                  <a:schemeClr val="lt1"/>
                </a:solidFill>
              </a:defRPr>
            </a:lvl3pPr>
            <a:lvl4pPr lvl="3" rtl="0">
              <a:spcBef>
                <a:spcPts val="0"/>
              </a:spcBef>
              <a:spcAft>
                <a:spcPts val="0"/>
              </a:spcAft>
              <a:buNone/>
              <a:defRPr sz="4000">
                <a:solidFill>
                  <a:schemeClr val="lt1"/>
                </a:solidFill>
              </a:defRPr>
            </a:lvl4pPr>
            <a:lvl5pPr lvl="4" rtl="0">
              <a:spcBef>
                <a:spcPts val="0"/>
              </a:spcBef>
              <a:spcAft>
                <a:spcPts val="0"/>
              </a:spcAft>
              <a:buNone/>
              <a:defRPr sz="4000">
                <a:solidFill>
                  <a:schemeClr val="lt1"/>
                </a:solidFill>
              </a:defRPr>
            </a:lvl5pPr>
            <a:lvl6pPr lvl="5" rtl="0">
              <a:spcBef>
                <a:spcPts val="0"/>
              </a:spcBef>
              <a:spcAft>
                <a:spcPts val="0"/>
              </a:spcAft>
              <a:buNone/>
              <a:defRPr sz="4000">
                <a:solidFill>
                  <a:schemeClr val="lt1"/>
                </a:solidFill>
              </a:defRPr>
            </a:lvl6pPr>
            <a:lvl7pPr lvl="6" rtl="0">
              <a:spcBef>
                <a:spcPts val="0"/>
              </a:spcBef>
              <a:spcAft>
                <a:spcPts val="0"/>
              </a:spcAft>
              <a:buNone/>
              <a:defRPr sz="4000">
                <a:solidFill>
                  <a:schemeClr val="lt1"/>
                </a:solidFill>
              </a:defRPr>
            </a:lvl7pPr>
            <a:lvl8pPr lvl="7" rtl="0">
              <a:spcBef>
                <a:spcPts val="0"/>
              </a:spcBef>
              <a:spcAft>
                <a:spcPts val="0"/>
              </a:spcAft>
              <a:buNone/>
              <a:defRPr sz="4000">
                <a:solidFill>
                  <a:schemeClr val="lt1"/>
                </a:solidFill>
              </a:defRPr>
            </a:lvl8pPr>
            <a:lvl9pPr lvl="8" rtl="0">
              <a:spcBef>
                <a:spcPts val="0"/>
              </a:spcBef>
              <a:spcAft>
                <a:spcPts val="0"/>
              </a:spcAft>
              <a:buNone/>
              <a:defRPr sz="4000">
                <a:solidFill>
                  <a:schemeClr val="lt1"/>
                </a:solidFill>
              </a:defRPr>
            </a:lvl9pPr>
          </a:lstStyle>
          <a:p/>
        </p:txBody>
      </p:sp>
      <p:sp>
        <p:nvSpPr>
          <p:cNvPr id="101" name="Google Shape;101;p7"/>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sp>
        <p:nvSpPr>
          <p:cNvPr id="102" name="Google Shape;102;p7"/>
          <p:cNvSpPr txBox="1"/>
          <p:nvPr>
            <p:ph idx="2" type="subTitle"/>
          </p:nvPr>
        </p:nvSpPr>
        <p:spPr>
          <a:xfrm>
            <a:off x="504300" y="2402693"/>
            <a:ext cx="7457700" cy="411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800">
                <a:solidFill>
                  <a:schemeClr val="lt1"/>
                </a:solidFill>
              </a:defRPr>
            </a:lvl1pPr>
            <a:lvl2pPr lvl="1" rtl="0">
              <a:spcBef>
                <a:spcPts val="1600"/>
              </a:spcBef>
              <a:spcAft>
                <a:spcPts val="0"/>
              </a:spcAft>
              <a:buNone/>
              <a:defRPr sz="2400">
                <a:solidFill>
                  <a:schemeClr val="lt1"/>
                </a:solidFill>
              </a:defRPr>
            </a:lvl2pPr>
            <a:lvl3pPr lvl="2" rtl="0">
              <a:spcBef>
                <a:spcPts val="1600"/>
              </a:spcBef>
              <a:spcAft>
                <a:spcPts val="0"/>
              </a:spcAft>
              <a:buNone/>
              <a:defRPr sz="2400">
                <a:solidFill>
                  <a:schemeClr val="lt1"/>
                </a:solidFill>
              </a:defRPr>
            </a:lvl3pPr>
            <a:lvl4pPr lvl="3" rtl="0">
              <a:spcBef>
                <a:spcPts val="1600"/>
              </a:spcBef>
              <a:spcAft>
                <a:spcPts val="0"/>
              </a:spcAft>
              <a:buNone/>
              <a:defRPr sz="2400">
                <a:solidFill>
                  <a:schemeClr val="lt1"/>
                </a:solidFill>
              </a:defRPr>
            </a:lvl4pPr>
            <a:lvl5pPr lvl="4" rtl="0">
              <a:spcBef>
                <a:spcPts val="1600"/>
              </a:spcBef>
              <a:spcAft>
                <a:spcPts val="0"/>
              </a:spcAft>
              <a:buNone/>
              <a:defRPr sz="2400">
                <a:solidFill>
                  <a:schemeClr val="lt1"/>
                </a:solidFill>
              </a:defRPr>
            </a:lvl5pPr>
            <a:lvl6pPr lvl="5" rtl="0">
              <a:spcBef>
                <a:spcPts val="1600"/>
              </a:spcBef>
              <a:spcAft>
                <a:spcPts val="0"/>
              </a:spcAft>
              <a:buNone/>
              <a:defRPr sz="2400">
                <a:solidFill>
                  <a:schemeClr val="lt1"/>
                </a:solidFill>
              </a:defRPr>
            </a:lvl6pPr>
            <a:lvl7pPr lvl="6" rtl="0">
              <a:spcBef>
                <a:spcPts val="1600"/>
              </a:spcBef>
              <a:spcAft>
                <a:spcPts val="0"/>
              </a:spcAft>
              <a:buNone/>
              <a:defRPr sz="2400">
                <a:solidFill>
                  <a:schemeClr val="lt1"/>
                </a:solidFill>
              </a:defRPr>
            </a:lvl7pPr>
            <a:lvl8pPr lvl="7" rtl="0">
              <a:spcBef>
                <a:spcPts val="1600"/>
              </a:spcBef>
              <a:spcAft>
                <a:spcPts val="0"/>
              </a:spcAft>
              <a:buNone/>
              <a:defRPr sz="2400">
                <a:solidFill>
                  <a:schemeClr val="lt1"/>
                </a:solidFill>
              </a:defRPr>
            </a:lvl8pPr>
            <a:lvl9pPr lvl="8" rtl="0">
              <a:spcBef>
                <a:spcPts val="1600"/>
              </a:spcBef>
              <a:spcAft>
                <a:spcPts val="1600"/>
              </a:spcAft>
              <a:buNone/>
              <a:defRPr sz="2400">
                <a:solidFill>
                  <a:schemeClr val="lt1"/>
                </a:solidFill>
              </a:defRPr>
            </a:lvl9pPr>
          </a:lstStyle>
          <a:p/>
        </p:txBody>
      </p:sp>
      <p:pic>
        <p:nvPicPr>
          <p:cNvPr descr="GA-Cog-900.png" id="103" name="Google Shape;103;p7"/>
          <p:cNvPicPr preferRelativeResize="0"/>
          <p:nvPr/>
        </p:nvPicPr>
        <p:blipFill>
          <a:blip r:embed="rId4">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type="tx">
  <p:cSld name="TITLE_AND_BODY">
    <p:spTree>
      <p:nvGrpSpPr>
        <p:cNvPr id="473" name="Shape 473"/>
        <p:cNvGrpSpPr/>
        <p:nvPr/>
      </p:nvGrpSpPr>
      <p:grpSpPr>
        <a:xfrm>
          <a:off x="0" y="0"/>
          <a:ext cx="0" cy="0"/>
          <a:chOff x="0" y="0"/>
          <a:chExt cx="0" cy="0"/>
        </a:xfrm>
      </p:grpSpPr>
      <p:sp>
        <p:nvSpPr>
          <p:cNvPr id="474" name="Google Shape;474;p62"/>
          <p:cNvSpPr txBox="1"/>
          <p:nvPr>
            <p:ph type="title"/>
          </p:nvPr>
        </p:nvSpPr>
        <p:spPr>
          <a:xfrm>
            <a:off x="457200" y="280375"/>
            <a:ext cx="822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75" name="Google Shape;475;p62"/>
          <p:cNvSpPr txBox="1"/>
          <p:nvPr>
            <p:ph idx="1" type="body"/>
          </p:nvPr>
        </p:nvSpPr>
        <p:spPr>
          <a:xfrm>
            <a:off x="457200" y="923750"/>
            <a:ext cx="8229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76" name="Google Shape;476;p62"/>
          <p:cNvSpPr/>
          <p:nvPr/>
        </p:nvSpPr>
        <p:spPr>
          <a:xfrm>
            <a:off x="564165" y="223687"/>
            <a:ext cx="302700" cy="56700"/>
          </a:xfrm>
          <a:prstGeom prst="rect">
            <a:avLst/>
          </a:prstGeom>
          <a:solidFill>
            <a:srgbClr val="E51B24"/>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1">
  <p:cSld name="TITLE_AND_BODY_2">
    <p:spTree>
      <p:nvGrpSpPr>
        <p:cNvPr id="477" name="Shape 477"/>
        <p:cNvGrpSpPr/>
        <p:nvPr/>
      </p:nvGrpSpPr>
      <p:grpSpPr>
        <a:xfrm>
          <a:off x="0" y="0"/>
          <a:ext cx="0" cy="0"/>
          <a:chOff x="0" y="0"/>
          <a:chExt cx="0" cy="0"/>
        </a:xfrm>
      </p:grpSpPr>
      <p:sp>
        <p:nvSpPr>
          <p:cNvPr id="478" name="Google Shape;478;p63"/>
          <p:cNvSpPr txBox="1"/>
          <p:nvPr>
            <p:ph type="title"/>
          </p:nvPr>
        </p:nvSpPr>
        <p:spPr>
          <a:xfrm>
            <a:off x="457200" y="280375"/>
            <a:ext cx="822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descr="GA-Cog-900.png" id="479" name="Google Shape;479;p63"/>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480" name="Google Shape;480;p63"/>
          <p:cNvSpPr/>
          <p:nvPr/>
        </p:nvSpPr>
        <p:spPr>
          <a:xfrm flipH="1" rot="10800000">
            <a:off x="25" y="-24350"/>
            <a:ext cx="9144000" cy="2652600"/>
          </a:xfrm>
          <a:prstGeom prst="rect">
            <a:avLst/>
          </a:prstGeom>
          <a:solidFill>
            <a:srgbClr val="F6F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63"/>
          <p:cNvSpPr/>
          <p:nvPr/>
        </p:nvSpPr>
        <p:spPr>
          <a:xfrm>
            <a:off x="564165" y="223687"/>
            <a:ext cx="302700" cy="56700"/>
          </a:xfrm>
          <a:prstGeom prst="rect">
            <a:avLst/>
          </a:prstGeom>
          <a:solidFill>
            <a:srgbClr val="E51B24"/>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p:cSld name="TITLE_AND_BODY_1">
    <p:spTree>
      <p:nvGrpSpPr>
        <p:cNvPr id="482" name="Shape 482"/>
        <p:cNvGrpSpPr/>
        <p:nvPr/>
      </p:nvGrpSpPr>
      <p:grpSpPr>
        <a:xfrm>
          <a:off x="0" y="0"/>
          <a:ext cx="0" cy="0"/>
          <a:chOff x="0" y="0"/>
          <a:chExt cx="0" cy="0"/>
        </a:xfrm>
      </p:grpSpPr>
      <p:sp>
        <p:nvSpPr>
          <p:cNvPr id="483" name="Google Shape;483;p64"/>
          <p:cNvSpPr txBox="1"/>
          <p:nvPr>
            <p:ph type="title"/>
          </p:nvPr>
        </p:nvSpPr>
        <p:spPr>
          <a:xfrm>
            <a:off x="457200" y="280375"/>
            <a:ext cx="822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84" name="Google Shape;484;p64"/>
          <p:cNvSpPr/>
          <p:nvPr/>
        </p:nvSpPr>
        <p:spPr>
          <a:xfrm>
            <a:off x="564165" y="223687"/>
            <a:ext cx="302700" cy="56700"/>
          </a:xfrm>
          <a:prstGeom prst="rect">
            <a:avLst/>
          </a:prstGeom>
          <a:solidFill>
            <a:srgbClr val="E51B24"/>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 Subtitle">
  <p:cSld name="CUSTOM_1_1_1">
    <p:spTree>
      <p:nvGrpSpPr>
        <p:cNvPr id="485" name="Shape 485"/>
        <p:cNvGrpSpPr/>
        <p:nvPr/>
      </p:nvGrpSpPr>
      <p:grpSpPr>
        <a:xfrm>
          <a:off x="0" y="0"/>
          <a:ext cx="0" cy="0"/>
          <a:chOff x="0" y="0"/>
          <a:chExt cx="0" cy="0"/>
        </a:xfrm>
      </p:grpSpPr>
      <p:sp>
        <p:nvSpPr>
          <p:cNvPr id="486" name="Google Shape;486;p65"/>
          <p:cNvSpPr txBox="1"/>
          <p:nvPr>
            <p:ph type="title"/>
          </p:nvPr>
        </p:nvSpPr>
        <p:spPr>
          <a:xfrm>
            <a:off x="457200" y="304800"/>
            <a:ext cx="8520600" cy="3936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487" name="Google Shape;487;p65"/>
          <p:cNvSpPr txBox="1"/>
          <p:nvPr>
            <p:ph idx="1" type="subTitle"/>
          </p:nvPr>
        </p:nvSpPr>
        <p:spPr>
          <a:xfrm>
            <a:off x="457200" y="582550"/>
            <a:ext cx="8305500" cy="4593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b="1" sz="2400"/>
            </a:lvl1pPr>
            <a:lvl2pPr lvl="1" rtl="0">
              <a:spcBef>
                <a:spcPts val="1600"/>
              </a:spcBef>
              <a:spcAft>
                <a:spcPts val="0"/>
              </a:spcAft>
              <a:buSzPts val="1400"/>
              <a:buNone/>
              <a:defRPr b="1"/>
            </a:lvl2pPr>
            <a:lvl3pPr lvl="2" rtl="0">
              <a:spcBef>
                <a:spcPts val="1600"/>
              </a:spcBef>
              <a:spcAft>
                <a:spcPts val="0"/>
              </a:spcAft>
              <a:buSzPts val="1400"/>
              <a:buNone/>
              <a:defRPr b="1"/>
            </a:lvl3pPr>
            <a:lvl4pPr lvl="3" rtl="0">
              <a:spcBef>
                <a:spcPts val="1600"/>
              </a:spcBef>
              <a:spcAft>
                <a:spcPts val="0"/>
              </a:spcAft>
              <a:buSzPts val="1400"/>
              <a:buNone/>
              <a:defRPr b="1"/>
            </a:lvl4pPr>
            <a:lvl5pPr lvl="4" rtl="0">
              <a:spcBef>
                <a:spcPts val="1600"/>
              </a:spcBef>
              <a:spcAft>
                <a:spcPts val="0"/>
              </a:spcAft>
              <a:buSzPts val="1400"/>
              <a:buNone/>
              <a:defRPr b="1"/>
            </a:lvl5pPr>
            <a:lvl6pPr lvl="5" rtl="0">
              <a:spcBef>
                <a:spcPts val="1600"/>
              </a:spcBef>
              <a:spcAft>
                <a:spcPts val="0"/>
              </a:spcAft>
              <a:buSzPts val="1400"/>
              <a:buNone/>
              <a:defRPr b="1"/>
            </a:lvl6pPr>
            <a:lvl7pPr lvl="6" rtl="0">
              <a:spcBef>
                <a:spcPts val="1600"/>
              </a:spcBef>
              <a:spcAft>
                <a:spcPts val="0"/>
              </a:spcAft>
              <a:buSzPts val="1400"/>
              <a:buNone/>
              <a:defRPr b="1"/>
            </a:lvl7pPr>
            <a:lvl8pPr lvl="7" rtl="0">
              <a:spcBef>
                <a:spcPts val="1600"/>
              </a:spcBef>
              <a:spcAft>
                <a:spcPts val="0"/>
              </a:spcAft>
              <a:buSzPts val="1400"/>
              <a:buNone/>
              <a:defRPr b="1"/>
            </a:lvl8pPr>
            <a:lvl9pPr lvl="8" rtl="0">
              <a:spcBef>
                <a:spcPts val="1600"/>
              </a:spcBef>
              <a:spcAft>
                <a:spcPts val="1600"/>
              </a:spcAft>
              <a:buSzPts val="1400"/>
              <a:buNone/>
              <a:defRPr b="1"/>
            </a:lvl9pPr>
          </a:lstStyle>
          <a:p/>
        </p:txBody>
      </p:sp>
      <p:sp>
        <p:nvSpPr>
          <p:cNvPr id="488" name="Google Shape;488;p65"/>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489" name="Google Shape;489;p65"/>
          <p:cNvSpPr txBox="1"/>
          <p:nvPr>
            <p:ph idx="2"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160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160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160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160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160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160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160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1600"/>
              </a:spcBef>
              <a:spcAft>
                <a:spcPts val="1600"/>
              </a:spcAft>
              <a:buSzPts val="900"/>
              <a:buFont typeface="Proxima Nova"/>
              <a:buChar char="■"/>
              <a:defRPr sz="900">
                <a:latin typeface="Proxima Nova"/>
                <a:ea typeface="Proxima Nova"/>
                <a:cs typeface="Proxima Nova"/>
                <a:sym typeface="Proxima Nova"/>
              </a:defRPr>
            </a:lvl9pPr>
          </a:lstStyle>
          <a:p/>
        </p:txBody>
      </p:sp>
      <p:sp>
        <p:nvSpPr>
          <p:cNvPr id="490" name="Google Shape;490;p65"/>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solidFill>
                <a:srgbClr val="000000"/>
              </a:solidFill>
            </a:endParaRPr>
          </a:p>
        </p:txBody>
      </p:sp>
      <p:sp>
        <p:nvSpPr>
          <p:cNvPr id="491" name="Google Shape;491;p65"/>
          <p:cNvSpPr txBox="1"/>
          <p:nvPr>
            <p:ph idx="3" type="body"/>
          </p:nvPr>
        </p:nvSpPr>
        <p:spPr>
          <a:xfrm>
            <a:off x="457200" y="1280725"/>
            <a:ext cx="8229600" cy="280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Horizontal Color Block - Black">
  <p:cSld name="TITLE_AND_TWO_COLUMNS_1_1_1_1_1">
    <p:spTree>
      <p:nvGrpSpPr>
        <p:cNvPr id="492" name="Shape 492"/>
        <p:cNvGrpSpPr/>
        <p:nvPr/>
      </p:nvGrpSpPr>
      <p:grpSpPr>
        <a:xfrm>
          <a:off x="0" y="0"/>
          <a:ext cx="0" cy="0"/>
          <a:chOff x="0" y="0"/>
          <a:chExt cx="0" cy="0"/>
        </a:xfrm>
      </p:grpSpPr>
      <p:sp>
        <p:nvSpPr>
          <p:cNvPr id="493" name="Google Shape;493;p66"/>
          <p:cNvSpPr/>
          <p:nvPr/>
        </p:nvSpPr>
        <p:spPr>
          <a:xfrm>
            <a:off x="-49625" y="2920950"/>
            <a:ext cx="9191100" cy="2271300"/>
          </a:xfrm>
          <a:prstGeom prst="rect">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66"/>
          <p:cNvSpPr txBox="1"/>
          <p:nvPr>
            <p:ph type="title"/>
          </p:nvPr>
        </p:nvSpPr>
        <p:spPr>
          <a:xfrm>
            <a:off x="457200" y="280375"/>
            <a:ext cx="822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5" name="Google Shape;495;p66"/>
          <p:cNvSpPr/>
          <p:nvPr/>
        </p:nvSpPr>
        <p:spPr>
          <a:xfrm>
            <a:off x="564165" y="223687"/>
            <a:ext cx="302700" cy="56700"/>
          </a:xfrm>
          <a:prstGeom prst="rect">
            <a:avLst/>
          </a:prstGeom>
          <a:solidFill>
            <a:srgbClr val="E51B24"/>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id="496" name="Google Shape;496;p66"/>
          <p:cNvPicPr preferRelativeResize="0"/>
          <p:nvPr/>
        </p:nvPicPr>
        <p:blipFill>
          <a:blip r:embed="rId2">
            <a:alphaModFix/>
          </a:blip>
          <a:stretch>
            <a:fillRect/>
          </a:stretch>
        </p:blipFill>
        <p:spPr>
          <a:xfrm>
            <a:off x="8242412" y="4573175"/>
            <a:ext cx="572726" cy="572699"/>
          </a:xfrm>
          <a:prstGeom prst="rect">
            <a:avLst/>
          </a:prstGeom>
          <a:noFill/>
          <a:ln>
            <a:noFill/>
          </a:ln>
        </p:spPr>
      </p:pic>
      <p:sp>
        <p:nvSpPr>
          <p:cNvPr id="497" name="Google Shape;497;p66"/>
          <p:cNvSpPr txBox="1"/>
          <p:nvPr/>
        </p:nvSpPr>
        <p:spPr>
          <a:xfrm>
            <a:off x="455300" y="4650875"/>
            <a:ext cx="2874000" cy="41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FFFFFF"/>
                </a:solidFill>
                <a:latin typeface="Proxima Nova"/>
                <a:ea typeface="Proxima Nova"/>
                <a:cs typeface="Proxima Nova"/>
                <a:sym typeface="Proxima Nova"/>
              </a:rPr>
              <a:t>‹#›</a:t>
            </a:fld>
            <a:r>
              <a:rPr lang="en" sz="900">
                <a:solidFill>
                  <a:srgbClr val="FFFFFF"/>
                </a:solidFill>
                <a:latin typeface="Proxima Nova"/>
                <a:ea typeface="Proxima Nova"/>
                <a:cs typeface="Proxima Nova"/>
                <a:sym typeface="Proxima Nova"/>
              </a:rPr>
              <a:t> | © 2020 General Assembly</a:t>
            </a:r>
            <a:endParaRPr>
              <a:solidFill>
                <a:srgbClr val="FFFFFF"/>
              </a:solidFill>
              <a:latin typeface="Proxima Nova"/>
              <a:ea typeface="Proxima Nova"/>
              <a:cs typeface="Proxima Nova"/>
              <a:sym typeface="Proxima Nova"/>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Horizontal Color Block - Red">
  <p:cSld name="TITLE_AND_TWO_COLUMNS_1_1_1_1_1_1">
    <p:spTree>
      <p:nvGrpSpPr>
        <p:cNvPr id="498" name="Shape 498"/>
        <p:cNvGrpSpPr/>
        <p:nvPr/>
      </p:nvGrpSpPr>
      <p:grpSpPr>
        <a:xfrm>
          <a:off x="0" y="0"/>
          <a:ext cx="0" cy="0"/>
          <a:chOff x="0" y="0"/>
          <a:chExt cx="0" cy="0"/>
        </a:xfrm>
      </p:grpSpPr>
      <p:sp>
        <p:nvSpPr>
          <p:cNvPr id="499" name="Google Shape;499;p67"/>
          <p:cNvSpPr/>
          <p:nvPr/>
        </p:nvSpPr>
        <p:spPr>
          <a:xfrm>
            <a:off x="-49625" y="2920950"/>
            <a:ext cx="9191100" cy="22713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67"/>
          <p:cNvSpPr txBox="1"/>
          <p:nvPr>
            <p:ph type="title"/>
          </p:nvPr>
        </p:nvSpPr>
        <p:spPr>
          <a:xfrm>
            <a:off x="457200" y="280375"/>
            <a:ext cx="8229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1" name="Google Shape;501;p67"/>
          <p:cNvSpPr/>
          <p:nvPr/>
        </p:nvSpPr>
        <p:spPr>
          <a:xfrm>
            <a:off x="564165" y="223687"/>
            <a:ext cx="302700" cy="56700"/>
          </a:xfrm>
          <a:prstGeom prst="rect">
            <a:avLst/>
          </a:prstGeom>
          <a:solidFill>
            <a:srgbClr val="E51B24"/>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id="502" name="Google Shape;502;p67"/>
          <p:cNvPicPr preferRelativeResize="0"/>
          <p:nvPr/>
        </p:nvPicPr>
        <p:blipFill>
          <a:blip r:embed="rId2">
            <a:alphaModFix/>
          </a:blip>
          <a:stretch>
            <a:fillRect/>
          </a:stretch>
        </p:blipFill>
        <p:spPr>
          <a:xfrm>
            <a:off x="8242412" y="4573175"/>
            <a:ext cx="572726" cy="572699"/>
          </a:xfrm>
          <a:prstGeom prst="rect">
            <a:avLst/>
          </a:prstGeom>
          <a:noFill/>
          <a:ln>
            <a:noFill/>
          </a:ln>
        </p:spPr>
      </p:pic>
      <p:sp>
        <p:nvSpPr>
          <p:cNvPr id="503" name="Google Shape;503;p67"/>
          <p:cNvSpPr txBox="1"/>
          <p:nvPr/>
        </p:nvSpPr>
        <p:spPr>
          <a:xfrm>
            <a:off x="455300" y="4650875"/>
            <a:ext cx="2874000" cy="41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sz="900">
                <a:solidFill>
                  <a:srgbClr val="FFFFFF"/>
                </a:solidFill>
                <a:latin typeface="Proxima Nova"/>
                <a:ea typeface="Proxima Nova"/>
                <a:cs typeface="Proxima Nova"/>
                <a:sym typeface="Proxima Nova"/>
              </a:rPr>
              <a:t>‹#›</a:t>
            </a:fld>
            <a:r>
              <a:rPr lang="en" sz="900">
                <a:solidFill>
                  <a:srgbClr val="FFFFFF"/>
                </a:solidFill>
                <a:latin typeface="Proxima Nova"/>
                <a:ea typeface="Proxima Nova"/>
                <a:cs typeface="Proxima Nova"/>
                <a:sym typeface="Proxima Nova"/>
              </a:rPr>
              <a:t> | © 2020 General Assembly</a:t>
            </a:r>
            <a:endParaRPr>
              <a:solidFill>
                <a:srgbClr val="FFFFFF"/>
              </a:solidFill>
              <a:latin typeface="Proxima Nova"/>
              <a:ea typeface="Proxima Nova"/>
              <a:cs typeface="Proxima Nova"/>
              <a:sym typeface="Proxima Nova"/>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plit Layout with Text Block - Light Teal">
  <p:cSld name="SECTION_TITLE_AND_DESCRIPTION">
    <p:spTree>
      <p:nvGrpSpPr>
        <p:cNvPr id="504" name="Shape 504"/>
        <p:cNvGrpSpPr/>
        <p:nvPr/>
      </p:nvGrpSpPr>
      <p:grpSpPr>
        <a:xfrm>
          <a:off x="0" y="0"/>
          <a:ext cx="0" cy="0"/>
          <a:chOff x="0" y="0"/>
          <a:chExt cx="0" cy="0"/>
        </a:xfrm>
      </p:grpSpPr>
      <p:sp>
        <p:nvSpPr>
          <p:cNvPr id="505" name="Google Shape;505;p68"/>
          <p:cNvSpPr/>
          <p:nvPr/>
        </p:nvSpPr>
        <p:spPr>
          <a:xfrm>
            <a:off x="4572000" y="-125"/>
            <a:ext cx="4572000" cy="5143500"/>
          </a:xfrm>
          <a:prstGeom prst="rect">
            <a:avLst/>
          </a:prstGeom>
          <a:solidFill>
            <a:srgbClr val="22222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68"/>
          <p:cNvSpPr txBox="1"/>
          <p:nvPr>
            <p:ph type="title"/>
          </p:nvPr>
        </p:nvSpPr>
        <p:spPr>
          <a:xfrm>
            <a:off x="473700" y="280375"/>
            <a:ext cx="3837000" cy="15393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07" name="Google Shape;507;p68"/>
          <p:cNvSpPr txBox="1"/>
          <p:nvPr>
            <p:ph idx="1" type="body"/>
          </p:nvPr>
        </p:nvSpPr>
        <p:spPr>
          <a:xfrm>
            <a:off x="4939500" y="457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rgbClr val="FFFFFF"/>
              </a:buClr>
              <a:buSzPts val="1800"/>
              <a:buChar char="●"/>
              <a:defRPr>
                <a:solidFill>
                  <a:srgbClr val="FFFFFF"/>
                </a:solidFill>
              </a:defRPr>
            </a:lvl1pPr>
            <a:lvl2pPr indent="-317500" lvl="1" marL="914400" rtl="0">
              <a:spcBef>
                <a:spcPts val="1600"/>
              </a:spcBef>
              <a:spcAft>
                <a:spcPts val="0"/>
              </a:spcAft>
              <a:buClr>
                <a:srgbClr val="FFFFFF"/>
              </a:buClr>
              <a:buSzPts val="1400"/>
              <a:buChar char="○"/>
              <a:defRPr>
                <a:solidFill>
                  <a:srgbClr val="FFFFFF"/>
                </a:solidFill>
              </a:defRPr>
            </a:lvl2pPr>
            <a:lvl3pPr indent="-317500" lvl="2" marL="1371600" rtl="0">
              <a:spcBef>
                <a:spcPts val="1600"/>
              </a:spcBef>
              <a:spcAft>
                <a:spcPts val="0"/>
              </a:spcAft>
              <a:buClr>
                <a:srgbClr val="FFFFFF"/>
              </a:buClr>
              <a:buSzPts val="1400"/>
              <a:buChar char="■"/>
              <a:defRPr>
                <a:solidFill>
                  <a:srgbClr val="FFFFFF"/>
                </a:solidFill>
              </a:defRPr>
            </a:lvl3pPr>
            <a:lvl4pPr indent="-317500" lvl="3" marL="1828800" rtl="0">
              <a:spcBef>
                <a:spcPts val="1600"/>
              </a:spcBef>
              <a:spcAft>
                <a:spcPts val="0"/>
              </a:spcAft>
              <a:buClr>
                <a:srgbClr val="FFFFFF"/>
              </a:buClr>
              <a:buSzPts val="1400"/>
              <a:buChar char="●"/>
              <a:defRPr>
                <a:solidFill>
                  <a:srgbClr val="FFFFFF"/>
                </a:solidFill>
              </a:defRPr>
            </a:lvl4pPr>
            <a:lvl5pPr indent="-317500" lvl="4" marL="2286000" rtl="0">
              <a:spcBef>
                <a:spcPts val="1600"/>
              </a:spcBef>
              <a:spcAft>
                <a:spcPts val="0"/>
              </a:spcAft>
              <a:buClr>
                <a:srgbClr val="FFFFFF"/>
              </a:buClr>
              <a:buSzPts val="1400"/>
              <a:buChar char="○"/>
              <a:defRPr>
                <a:solidFill>
                  <a:srgbClr val="FFFFFF"/>
                </a:solidFill>
              </a:defRPr>
            </a:lvl5pPr>
            <a:lvl6pPr indent="-317500" lvl="5" marL="2743200" rtl="0">
              <a:spcBef>
                <a:spcPts val="1600"/>
              </a:spcBef>
              <a:spcAft>
                <a:spcPts val="0"/>
              </a:spcAft>
              <a:buClr>
                <a:srgbClr val="FFFFFF"/>
              </a:buClr>
              <a:buSzPts val="1400"/>
              <a:buChar char="■"/>
              <a:defRPr>
                <a:solidFill>
                  <a:srgbClr val="FFFFFF"/>
                </a:solidFill>
              </a:defRPr>
            </a:lvl6pPr>
            <a:lvl7pPr indent="-317500" lvl="6" marL="3200400" rtl="0">
              <a:spcBef>
                <a:spcPts val="1600"/>
              </a:spcBef>
              <a:spcAft>
                <a:spcPts val="0"/>
              </a:spcAft>
              <a:buClr>
                <a:srgbClr val="FFFFFF"/>
              </a:buClr>
              <a:buSzPts val="1400"/>
              <a:buChar char="●"/>
              <a:defRPr>
                <a:solidFill>
                  <a:srgbClr val="FFFFFF"/>
                </a:solidFill>
              </a:defRPr>
            </a:lvl7pPr>
            <a:lvl8pPr indent="-317500" lvl="7" marL="3657600" rtl="0">
              <a:spcBef>
                <a:spcPts val="1600"/>
              </a:spcBef>
              <a:spcAft>
                <a:spcPts val="0"/>
              </a:spcAft>
              <a:buClr>
                <a:srgbClr val="FFFFFF"/>
              </a:buClr>
              <a:buSzPts val="1400"/>
              <a:buChar char="○"/>
              <a:defRPr>
                <a:solidFill>
                  <a:srgbClr val="FFFFFF"/>
                </a:solidFill>
              </a:defRPr>
            </a:lvl8pPr>
            <a:lvl9pPr indent="-317500" lvl="8" marL="4114800" rtl="0">
              <a:spcBef>
                <a:spcPts val="1600"/>
              </a:spcBef>
              <a:spcAft>
                <a:spcPts val="1600"/>
              </a:spcAft>
              <a:buClr>
                <a:srgbClr val="FFFFFF"/>
              </a:buClr>
              <a:buSzPts val="1400"/>
              <a:buChar char="■"/>
              <a:defRPr>
                <a:solidFill>
                  <a:srgbClr val="FFFFFF"/>
                </a:solidFill>
              </a:defRPr>
            </a:lvl9pPr>
          </a:lstStyle>
          <a:p/>
        </p:txBody>
      </p:sp>
      <p:sp>
        <p:nvSpPr>
          <p:cNvPr id="508" name="Google Shape;508;p68"/>
          <p:cNvSpPr/>
          <p:nvPr/>
        </p:nvSpPr>
        <p:spPr>
          <a:xfrm>
            <a:off x="564165" y="223687"/>
            <a:ext cx="302700" cy="56700"/>
          </a:xfrm>
          <a:prstGeom prst="rect">
            <a:avLst/>
          </a:prstGeom>
          <a:solidFill>
            <a:srgbClr val="E51B24"/>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pic>
        <p:nvPicPr>
          <p:cNvPr descr="GA-Cog-900.png" id="509" name="Google Shape;509;p68"/>
          <p:cNvPicPr preferRelativeResize="0"/>
          <p:nvPr/>
        </p:nvPicPr>
        <p:blipFill>
          <a:blip r:embed="rId2">
            <a:alphaModFix/>
          </a:blip>
          <a:stretch>
            <a:fillRect/>
          </a:stretch>
        </p:blipFill>
        <p:spPr>
          <a:xfrm>
            <a:off x="8370750" y="4701500"/>
            <a:ext cx="316051" cy="316051"/>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Blank" type="blank">
  <p:cSld name="BLANK">
    <p:spTree>
      <p:nvGrpSpPr>
        <p:cNvPr id="510" name="Shape 510"/>
        <p:cNvGrpSpPr/>
        <p:nvPr/>
      </p:nvGrpSpPr>
      <p:grpSpPr>
        <a:xfrm>
          <a:off x="0" y="0"/>
          <a:ext cx="0" cy="0"/>
          <a:chOff x="0" y="0"/>
          <a:chExt cx="0" cy="0"/>
        </a:xfrm>
      </p:grpSpPr>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1">
    <p:spTree>
      <p:nvGrpSpPr>
        <p:cNvPr id="511" name="Shape 511"/>
        <p:cNvGrpSpPr/>
        <p:nvPr/>
      </p:nvGrpSpPr>
      <p:grpSpPr>
        <a:xfrm>
          <a:off x="0" y="0"/>
          <a:ext cx="0" cy="0"/>
          <a:chOff x="0" y="0"/>
          <a:chExt cx="0" cy="0"/>
        </a:xfrm>
      </p:grpSpPr>
      <p:sp>
        <p:nvSpPr>
          <p:cNvPr id="512" name="Google Shape;512;p70"/>
          <p:cNvSpPr/>
          <p:nvPr/>
        </p:nvSpPr>
        <p:spPr>
          <a:xfrm>
            <a:off x="0" y="0"/>
            <a:ext cx="9144000" cy="5154000"/>
          </a:xfrm>
          <a:prstGeom prst="rect">
            <a:avLst/>
          </a:prstGeom>
          <a:solidFill>
            <a:srgbClr val="E41A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3" name="Google Shape;513;p70"/>
          <p:cNvPicPr preferRelativeResize="0"/>
          <p:nvPr/>
        </p:nvPicPr>
        <p:blipFill>
          <a:blip r:embed="rId2">
            <a:alphaModFix/>
          </a:blip>
          <a:stretch>
            <a:fillRect/>
          </a:stretch>
        </p:blipFill>
        <p:spPr>
          <a:xfrm>
            <a:off x="6051849" y="4497576"/>
            <a:ext cx="2675924" cy="504775"/>
          </a:xfrm>
          <a:prstGeom prst="rect">
            <a:avLst/>
          </a:prstGeom>
          <a:noFill/>
          <a:ln>
            <a:noFill/>
          </a:ln>
        </p:spPr>
      </p:pic>
      <p:sp>
        <p:nvSpPr>
          <p:cNvPr id="514" name="Google Shape;514;p70"/>
          <p:cNvSpPr txBox="1"/>
          <p:nvPr/>
        </p:nvSpPr>
        <p:spPr>
          <a:xfrm>
            <a:off x="457200" y="259681"/>
            <a:ext cx="7018800" cy="86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FFFFFF"/>
                </a:solidFill>
                <a:latin typeface="Proxima Nova"/>
                <a:ea typeface="Proxima Nova"/>
                <a:cs typeface="Proxima Nova"/>
                <a:sym typeface="Proxima Nova"/>
              </a:rPr>
              <a:t>Thank you!</a:t>
            </a:r>
            <a:endParaRPr sz="3600">
              <a:solidFill>
                <a:srgbClr val="FFFFFF"/>
              </a:solidFill>
              <a:latin typeface="Proxima Nova"/>
              <a:ea typeface="Proxima Nova"/>
              <a:cs typeface="Proxima Nova"/>
              <a:sym typeface="Proxima Nova"/>
            </a:endParaRPr>
          </a:p>
          <a:p>
            <a:pPr indent="0" lvl="0" marL="0" rtl="0" algn="l">
              <a:spcBef>
                <a:spcPts val="0"/>
              </a:spcBef>
              <a:spcAft>
                <a:spcPts val="0"/>
              </a:spcAft>
              <a:buNone/>
            </a:pPr>
            <a:r>
              <a:t/>
            </a:r>
            <a:endParaRPr b="1" sz="3600">
              <a:solidFill>
                <a:srgbClr val="FFFFFF"/>
              </a:solidFill>
              <a:latin typeface="Proxima Nova"/>
              <a:ea typeface="Proxima Nova"/>
              <a:cs typeface="Proxima Nova"/>
              <a:sym typeface="Proxima Nova"/>
            </a:endParaRPr>
          </a:p>
        </p:txBody>
      </p:sp>
      <p:sp>
        <p:nvSpPr>
          <p:cNvPr id="515" name="Google Shape;515;p70"/>
          <p:cNvSpPr/>
          <p:nvPr/>
        </p:nvSpPr>
        <p:spPr>
          <a:xfrm>
            <a:off x="564165" y="223687"/>
            <a:ext cx="302700" cy="567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CUSTOM_2">
    <p:spTree>
      <p:nvGrpSpPr>
        <p:cNvPr id="516" name="Shape 516"/>
        <p:cNvGrpSpPr/>
        <p:nvPr/>
      </p:nvGrpSpPr>
      <p:grpSpPr>
        <a:xfrm>
          <a:off x="0" y="0"/>
          <a:ext cx="0" cy="0"/>
          <a:chOff x="0" y="0"/>
          <a:chExt cx="0" cy="0"/>
        </a:xfrm>
      </p:grpSpPr>
      <p:sp>
        <p:nvSpPr>
          <p:cNvPr id="517" name="Google Shape;517;p71"/>
          <p:cNvSpPr/>
          <p:nvPr/>
        </p:nvSpPr>
        <p:spPr>
          <a:xfrm>
            <a:off x="0" y="0"/>
            <a:ext cx="9144000" cy="5154000"/>
          </a:xfrm>
          <a:prstGeom prst="rect">
            <a:avLst/>
          </a:prstGeom>
          <a:solidFill>
            <a:srgbClr val="E41A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71"/>
          <p:cNvSpPr/>
          <p:nvPr/>
        </p:nvSpPr>
        <p:spPr>
          <a:xfrm>
            <a:off x="564450" y="2678475"/>
            <a:ext cx="8043300" cy="36000"/>
          </a:xfrm>
          <a:prstGeom prst="rect">
            <a:avLst/>
          </a:prstGeom>
          <a:solidFill>
            <a:srgbClr val="FFFFF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highlight>
                <a:srgbClr val="FFFFFF"/>
              </a:highlight>
            </a:endParaRPr>
          </a:p>
        </p:txBody>
      </p:sp>
      <p:sp>
        <p:nvSpPr>
          <p:cNvPr id="519" name="Google Shape;519;p71"/>
          <p:cNvSpPr txBox="1"/>
          <p:nvPr>
            <p:ph type="title"/>
          </p:nvPr>
        </p:nvSpPr>
        <p:spPr>
          <a:xfrm>
            <a:off x="474275" y="1957575"/>
            <a:ext cx="8043300" cy="720900"/>
          </a:xfrm>
          <a:prstGeom prst="rect">
            <a:avLst/>
          </a:prstGeom>
        </p:spPr>
        <p:txBody>
          <a:bodyPr anchorCtr="0" anchor="t" bIns="91425" lIns="91425" spcFirstLastPara="1" rIns="91425" wrap="square" tIns="91425">
            <a:noAutofit/>
          </a:bodyPr>
          <a:lstStyle>
            <a:lvl1pPr lvl="0" rtl="0">
              <a:spcBef>
                <a:spcPts val="0"/>
              </a:spcBef>
              <a:spcAft>
                <a:spcPts val="0"/>
              </a:spcAft>
              <a:buNone/>
              <a:defRPr b="0" sz="300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20" name="Google Shape;520;p71"/>
          <p:cNvPicPr preferRelativeResize="0"/>
          <p:nvPr/>
        </p:nvPicPr>
        <p:blipFill>
          <a:blip r:embed="rId2">
            <a:alphaModFix/>
          </a:blip>
          <a:stretch>
            <a:fillRect/>
          </a:stretch>
        </p:blipFill>
        <p:spPr>
          <a:xfrm>
            <a:off x="474275" y="2810250"/>
            <a:ext cx="2162237" cy="4078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Thank You Slide_1_1_1">
    <p:spTree>
      <p:nvGrpSpPr>
        <p:cNvPr id="104" name="Shape 104"/>
        <p:cNvGrpSpPr/>
        <p:nvPr/>
      </p:nvGrpSpPr>
      <p:grpSpPr>
        <a:xfrm>
          <a:off x="0" y="0"/>
          <a:ext cx="0" cy="0"/>
          <a:chOff x="0" y="0"/>
          <a:chExt cx="0" cy="0"/>
        </a:xfrm>
      </p:grpSpPr>
      <p:sp>
        <p:nvSpPr>
          <p:cNvPr id="105" name="Google Shape;105;p8"/>
          <p:cNvSpPr/>
          <p:nvPr/>
        </p:nvSpPr>
        <p:spPr>
          <a:xfrm>
            <a:off x="-54800" y="-29400"/>
            <a:ext cx="9252600" cy="5204700"/>
          </a:xfrm>
          <a:prstGeom prst="rect">
            <a:avLst/>
          </a:prstGeom>
          <a:solidFill>
            <a:srgbClr val="E51B24"/>
          </a:solidFill>
          <a:ln>
            <a:noFill/>
          </a:ln>
        </p:spPr>
        <p:txBody>
          <a:bodyPr anchorCtr="0" anchor="ctr" bIns="45725" lIns="45725" spcFirstLastPara="1" rIns="45725" wrap="square" tIns="457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6" name="Google Shape;106;p8"/>
          <p:cNvPicPr preferRelativeResize="0"/>
          <p:nvPr/>
        </p:nvPicPr>
        <p:blipFill>
          <a:blip r:embed="rId2">
            <a:alphaModFix/>
          </a:blip>
          <a:stretch>
            <a:fillRect/>
          </a:stretch>
        </p:blipFill>
        <p:spPr>
          <a:xfrm>
            <a:off x="3886400" y="1886175"/>
            <a:ext cx="1371199" cy="137115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Cog">
  <p:cSld name="CUSTOM_3">
    <p:spTree>
      <p:nvGrpSpPr>
        <p:cNvPr id="521" name="Shape 521"/>
        <p:cNvGrpSpPr/>
        <p:nvPr/>
      </p:nvGrpSpPr>
      <p:grpSpPr>
        <a:xfrm>
          <a:off x="0" y="0"/>
          <a:ext cx="0" cy="0"/>
          <a:chOff x="0" y="0"/>
          <a:chExt cx="0" cy="0"/>
        </a:xfrm>
      </p:grpSpPr>
      <p:sp>
        <p:nvSpPr>
          <p:cNvPr id="522" name="Google Shape;522;p72"/>
          <p:cNvSpPr/>
          <p:nvPr/>
        </p:nvSpPr>
        <p:spPr>
          <a:xfrm>
            <a:off x="0" y="0"/>
            <a:ext cx="9144000" cy="5154000"/>
          </a:xfrm>
          <a:prstGeom prst="rect">
            <a:avLst/>
          </a:prstGeom>
          <a:solidFill>
            <a:srgbClr val="E41A2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3" name="Google Shape;523;p72"/>
          <p:cNvPicPr preferRelativeResize="0"/>
          <p:nvPr/>
        </p:nvPicPr>
        <p:blipFill>
          <a:blip r:embed="rId2">
            <a:alphaModFix/>
          </a:blip>
          <a:stretch>
            <a:fillRect/>
          </a:stretch>
        </p:blipFill>
        <p:spPr>
          <a:xfrm>
            <a:off x="3704475" y="1704225"/>
            <a:ext cx="1735050" cy="173505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lor Palette">
  <p:cSld name="CUSTOM_13">
    <p:spTree>
      <p:nvGrpSpPr>
        <p:cNvPr id="524" name="Shape 524"/>
        <p:cNvGrpSpPr/>
        <p:nvPr/>
      </p:nvGrpSpPr>
      <p:grpSpPr>
        <a:xfrm>
          <a:off x="0" y="0"/>
          <a:ext cx="0" cy="0"/>
          <a:chOff x="0" y="0"/>
          <a:chExt cx="0" cy="0"/>
        </a:xfrm>
      </p:grpSpPr>
      <p:sp>
        <p:nvSpPr>
          <p:cNvPr id="525" name="Google Shape;525;p73"/>
          <p:cNvSpPr/>
          <p:nvPr/>
        </p:nvSpPr>
        <p:spPr>
          <a:xfrm>
            <a:off x="-20550" y="-31500"/>
            <a:ext cx="616500" cy="52065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3"/>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Proxima Nova"/>
                <a:ea typeface="Proxima Nova"/>
                <a:cs typeface="Proxima Nova"/>
                <a:sym typeface="Proxima Nova"/>
              </a:rPr>
              <a:t>FOR PRESENTER  USE ONLY </a:t>
            </a:r>
            <a:endParaRPr sz="2400">
              <a:solidFill>
                <a:srgbClr val="FFFFFF"/>
              </a:solidFill>
              <a:latin typeface="Proxima Nova"/>
              <a:ea typeface="Proxima Nova"/>
              <a:cs typeface="Proxima Nova"/>
              <a:sym typeface="Proxima Nova"/>
            </a:endParaRPr>
          </a:p>
        </p:txBody>
      </p:sp>
      <p:sp>
        <p:nvSpPr>
          <p:cNvPr id="527" name="Google Shape;527;p73"/>
          <p:cNvSpPr txBox="1"/>
          <p:nvPr/>
        </p:nvSpPr>
        <p:spPr>
          <a:xfrm>
            <a:off x="979500" y="91871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Primary Colors</a:t>
            </a:r>
            <a:endParaRPr b="1">
              <a:latin typeface="Proxima Nova"/>
              <a:ea typeface="Proxima Nova"/>
              <a:cs typeface="Proxima Nova"/>
              <a:sym typeface="Proxima Nova"/>
            </a:endParaRPr>
          </a:p>
        </p:txBody>
      </p:sp>
      <p:sp>
        <p:nvSpPr>
          <p:cNvPr id="528" name="Google Shape;528;p73"/>
          <p:cNvSpPr txBox="1"/>
          <p:nvPr/>
        </p:nvSpPr>
        <p:spPr>
          <a:xfrm>
            <a:off x="3108300" y="283325"/>
            <a:ext cx="5578500" cy="56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highlight>
                  <a:srgbClr val="FFFFFF"/>
                </a:highlight>
                <a:latin typeface="Proxima Nova"/>
                <a:ea typeface="Proxima Nova"/>
                <a:cs typeface="Proxima Nova"/>
                <a:sym typeface="Proxima Nova"/>
              </a:rPr>
              <a:t>On this slide you will find the GA color palette. These colors can be accessed under the shape, fill, and text palettes under the "Theme" section.</a:t>
            </a:r>
            <a:endParaRPr sz="1200">
              <a:latin typeface="Proxima Nova"/>
              <a:ea typeface="Proxima Nova"/>
              <a:cs typeface="Proxima Nova"/>
              <a:sym typeface="Proxima Nova"/>
            </a:endParaRPr>
          </a:p>
        </p:txBody>
      </p:sp>
      <p:sp>
        <p:nvSpPr>
          <p:cNvPr id="529" name="Google Shape;529;p73"/>
          <p:cNvSpPr txBox="1"/>
          <p:nvPr/>
        </p:nvSpPr>
        <p:spPr>
          <a:xfrm>
            <a:off x="979500" y="280375"/>
            <a:ext cx="2363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600">
                <a:solidFill>
                  <a:srgbClr val="222222"/>
                </a:solidFill>
                <a:latin typeface="Proxima Nova"/>
                <a:ea typeface="Proxima Nova"/>
                <a:cs typeface="Proxima Nova"/>
                <a:sym typeface="Proxima Nova"/>
              </a:rPr>
              <a:t>Color Palette</a:t>
            </a:r>
            <a:endParaRPr b="1" sz="2600">
              <a:latin typeface="Proxima Nova"/>
              <a:ea typeface="Proxima Nova"/>
              <a:cs typeface="Proxima Nova"/>
              <a:sym typeface="Proxima Nova"/>
            </a:endParaRPr>
          </a:p>
        </p:txBody>
      </p:sp>
      <p:sp>
        <p:nvSpPr>
          <p:cNvPr id="530" name="Google Shape;530;p73"/>
          <p:cNvSpPr/>
          <p:nvPr/>
        </p:nvSpPr>
        <p:spPr>
          <a:xfrm>
            <a:off x="1086475" y="1338944"/>
            <a:ext cx="1030500" cy="1030500"/>
          </a:xfrm>
          <a:prstGeom prst="ellipse">
            <a:avLst/>
          </a:prstGeom>
          <a:solidFill>
            <a:srgbClr val="E51B24"/>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RED</a:t>
            </a:r>
            <a:endParaRPr b="1" sz="12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solidFill>
                  <a:srgbClr val="FFFFFF"/>
                </a:solidFill>
                <a:latin typeface="Proxima Nova"/>
                <a:ea typeface="Proxima Nova"/>
                <a:cs typeface="Proxima Nova"/>
                <a:sym typeface="Proxima Nova"/>
              </a:rPr>
              <a:t>#E41A23</a:t>
            </a:r>
            <a:endParaRPr sz="1200">
              <a:solidFill>
                <a:srgbClr val="FFFFFF"/>
              </a:solidFill>
              <a:latin typeface="Proxima Nova"/>
              <a:ea typeface="Proxima Nova"/>
              <a:cs typeface="Proxima Nova"/>
              <a:sym typeface="Proxima Nova"/>
            </a:endParaRPr>
          </a:p>
        </p:txBody>
      </p:sp>
      <p:sp>
        <p:nvSpPr>
          <p:cNvPr id="531" name="Google Shape;531;p73"/>
          <p:cNvSpPr/>
          <p:nvPr/>
        </p:nvSpPr>
        <p:spPr>
          <a:xfrm>
            <a:off x="2345725" y="1338944"/>
            <a:ext cx="1030500" cy="1030500"/>
          </a:xfrm>
          <a:prstGeom prst="ellipse">
            <a:avLst/>
          </a:prstGeom>
          <a:solidFill>
            <a:srgbClr val="000000"/>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solidFill>
                  <a:srgbClr val="FFFFFF"/>
                </a:solidFill>
                <a:latin typeface="Proxima Nova"/>
                <a:ea typeface="Proxima Nova"/>
                <a:cs typeface="Proxima Nova"/>
                <a:sym typeface="Proxima Nova"/>
              </a:rPr>
              <a:t>BLACK</a:t>
            </a:r>
            <a:endParaRPr b="1" sz="12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solidFill>
                  <a:srgbClr val="FFFFFF"/>
                </a:solidFill>
                <a:latin typeface="Proxima Nova"/>
                <a:ea typeface="Proxima Nova"/>
                <a:cs typeface="Proxima Nova"/>
                <a:sym typeface="Proxima Nova"/>
              </a:rPr>
              <a:t>#000000</a:t>
            </a:r>
            <a:endParaRPr sz="1200">
              <a:solidFill>
                <a:srgbClr val="FFFFFF"/>
              </a:solidFill>
              <a:latin typeface="Proxima Nova"/>
              <a:ea typeface="Proxima Nova"/>
              <a:cs typeface="Proxima Nova"/>
              <a:sym typeface="Proxima Nova"/>
            </a:endParaRPr>
          </a:p>
        </p:txBody>
      </p:sp>
      <p:sp>
        <p:nvSpPr>
          <p:cNvPr id="532" name="Google Shape;532;p73"/>
          <p:cNvSpPr/>
          <p:nvPr/>
        </p:nvSpPr>
        <p:spPr>
          <a:xfrm>
            <a:off x="3604988" y="1338944"/>
            <a:ext cx="1030500" cy="10305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200">
                <a:latin typeface="Proxima Nova"/>
                <a:ea typeface="Proxima Nova"/>
                <a:cs typeface="Proxima Nova"/>
                <a:sym typeface="Proxima Nova"/>
              </a:rPr>
              <a:t>WHITE</a:t>
            </a:r>
            <a:endParaRPr b="1" sz="12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200">
                <a:latin typeface="Proxima Nova"/>
                <a:ea typeface="Proxima Nova"/>
                <a:cs typeface="Proxima Nova"/>
                <a:sym typeface="Proxima Nova"/>
              </a:rPr>
              <a:t>#FFFFFF</a:t>
            </a:r>
            <a:endParaRPr sz="1200">
              <a:latin typeface="Proxima Nova"/>
              <a:ea typeface="Proxima Nova"/>
              <a:cs typeface="Proxima Nova"/>
              <a:sym typeface="Proxima Nova"/>
            </a:endParaRPr>
          </a:p>
        </p:txBody>
      </p:sp>
      <p:sp>
        <p:nvSpPr>
          <p:cNvPr id="533" name="Google Shape;533;p73"/>
          <p:cNvSpPr txBox="1"/>
          <p:nvPr/>
        </p:nvSpPr>
        <p:spPr>
          <a:xfrm>
            <a:off x="979500" y="257036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Secondary Colors*</a:t>
            </a:r>
            <a:endParaRPr b="1">
              <a:latin typeface="Proxima Nova"/>
              <a:ea typeface="Proxima Nova"/>
              <a:cs typeface="Proxima Nova"/>
              <a:sym typeface="Proxima Nova"/>
            </a:endParaRPr>
          </a:p>
        </p:txBody>
      </p:sp>
      <p:sp>
        <p:nvSpPr>
          <p:cNvPr id="534" name="Google Shape;534;p73"/>
          <p:cNvSpPr/>
          <p:nvPr/>
        </p:nvSpPr>
        <p:spPr>
          <a:xfrm>
            <a:off x="2984925" y="3039674"/>
            <a:ext cx="874800" cy="874800"/>
          </a:xfrm>
          <a:prstGeom prst="ellipse">
            <a:avLst/>
          </a:prstGeom>
          <a:solidFill>
            <a:srgbClr val="FFDB00"/>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latin typeface="Proxima Nova"/>
                <a:ea typeface="Proxima Nova"/>
                <a:cs typeface="Proxima Nova"/>
                <a:sym typeface="Proxima Nova"/>
              </a:rPr>
              <a:t>YELLOW</a:t>
            </a:r>
            <a:endParaRPr b="1" sz="10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latin typeface="Proxima Nova"/>
                <a:ea typeface="Proxima Nova"/>
                <a:cs typeface="Proxima Nova"/>
                <a:sym typeface="Proxima Nova"/>
              </a:rPr>
              <a:t>#FFDA00</a:t>
            </a:r>
            <a:endParaRPr sz="1000">
              <a:latin typeface="Proxima Nova"/>
              <a:ea typeface="Proxima Nova"/>
              <a:cs typeface="Proxima Nova"/>
              <a:sym typeface="Proxima Nova"/>
            </a:endParaRPr>
          </a:p>
        </p:txBody>
      </p:sp>
      <p:sp>
        <p:nvSpPr>
          <p:cNvPr id="535" name="Google Shape;535;p73"/>
          <p:cNvSpPr/>
          <p:nvPr/>
        </p:nvSpPr>
        <p:spPr>
          <a:xfrm>
            <a:off x="2039631" y="3039674"/>
            <a:ext cx="874800" cy="874800"/>
          </a:xfrm>
          <a:prstGeom prst="ellipse">
            <a:avLst/>
          </a:prstGeom>
          <a:solidFill>
            <a:schemeClr val="lt2"/>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solidFill>
                  <a:srgbClr val="FFFFFF"/>
                </a:solidFill>
                <a:latin typeface="Proxima Nova"/>
                <a:ea typeface="Proxima Nova"/>
                <a:cs typeface="Proxima Nova"/>
                <a:sym typeface="Proxima Nova"/>
              </a:rPr>
              <a:t>TEAL</a:t>
            </a:r>
            <a:endParaRPr b="1" sz="10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solidFill>
                  <a:srgbClr val="FFFFFF"/>
                </a:solidFill>
                <a:latin typeface="Proxima Nova"/>
                <a:ea typeface="Proxima Nova"/>
                <a:cs typeface="Proxima Nova"/>
                <a:sym typeface="Proxima Nova"/>
              </a:rPr>
              <a:t>#017990</a:t>
            </a:r>
            <a:endParaRPr sz="1000">
              <a:solidFill>
                <a:srgbClr val="FFFFFF"/>
              </a:solidFill>
              <a:latin typeface="Proxima Nova"/>
              <a:ea typeface="Proxima Nova"/>
              <a:cs typeface="Proxima Nova"/>
              <a:sym typeface="Proxima Nova"/>
            </a:endParaRPr>
          </a:p>
        </p:txBody>
      </p:sp>
      <p:sp>
        <p:nvSpPr>
          <p:cNvPr id="536" name="Google Shape;536;p73"/>
          <p:cNvSpPr txBox="1"/>
          <p:nvPr/>
        </p:nvSpPr>
        <p:spPr>
          <a:xfrm>
            <a:off x="4148175" y="2570363"/>
            <a:ext cx="26076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Tertiary Colors*</a:t>
            </a:r>
            <a:endParaRPr b="1">
              <a:latin typeface="Proxima Nova"/>
              <a:ea typeface="Proxima Nova"/>
              <a:cs typeface="Proxima Nova"/>
              <a:sym typeface="Proxima Nova"/>
            </a:endParaRPr>
          </a:p>
        </p:txBody>
      </p:sp>
      <p:sp>
        <p:nvSpPr>
          <p:cNvPr id="537" name="Google Shape;537;p73"/>
          <p:cNvSpPr/>
          <p:nvPr/>
        </p:nvSpPr>
        <p:spPr>
          <a:xfrm>
            <a:off x="1086479" y="3039675"/>
            <a:ext cx="874800" cy="874800"/>
          </a:xfrm>
          <a:prstGeom prst="ellipse">
            <a:avLst/>
          </a:prstGeom>
          <a:solidFill>
            <a:srgbClr val="00A7BD"/>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br>
              <a:rPr b="1" lang="en" sz="1000">
                <a:latin typeface="Proxima Nova"/>
                <a:ea typeface="Proxima Nova"/>
                <a:cs typeface="Proxima Nova"/>
                <a:sym typeface="Proxima Nova"/>
              </a:rPr>
            </a:br>
            <a:r>
              <a:rPr lang="en" sz="1000">
                <a:latin typeface="Proxima Nova"/>
                <a:ea typeface="Proxima Nova"/>
                <a:cs typeface="Proxima Nova"/>
                <a:sym typeface="Proxima Nova"/>
              </a:rPr>
              <a:t>#00A6BC</a:t>
            </a:r>
            <a:endParaRPr sz="1000">
              <a:latin typeface="Proxima Nova"/>
              <a:ea typeface="Proxima Nova"/>
              <a:cs typeface="Proxima Nova"/>
              <a:sym typeface="Proxima Nova"/>
            </a:endParaRPr>
          </a:p>
        </p:txBody>
      </p:sp>
      <p:sp>
        <p:nvSpPr>
          <p:cNvPr id="538" name="Google Shape;538;p73"/>
          <p:cNvSpPr/>
          <p:nvPr/>
        </p:nvSpPr>
        <p:spPr>
          <a:xfrm>
            <a:off x="4275066" y="3039675"/>
            <a:ext cx="810600" cy="810600"/>
          </a:xfrm>
          <a:prstGeom prst="ellipse">
            <a:avLst/>
          </a:prstGeom>
          <a:solidFill>
            <a:srgbClr val="70B0FA"/>
          </a:solidFill>
          <a:ln>
            <a:noFill/>
          </a:ln>
        </p:spPr>
        <p:txBody>
          <a:bodyPr anchorCtr="0" anchor="ctr" bIns="91425" lIns="0" spcFirstLastPara="1" rIns="0" wrap="square" tIns="91425">
            <a:noAutofit/>
          </a:bodyPr>
          <a:lstStyle/>
          <a:p>
            <a:pPr indent="0" lvl="0" marL="0" rtl="0" algn="l">
              <a:lnSpc>
                <a:spcPct val="115000"/>
              </a:lnSpc>
              <a:spcBef>
                <a:spcPts val="0"/>
              </a:spcBef>
              <a:spcAft>
                <a:spcPts val="0"/>
              </a:spcAft>
              <a:buNone/>
            </a:pPr>
            <a:r>
              <a:t/>
            </a:r>
            <a:endParaRPr b="1" sz="1000">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latin typeface="Proxima Nova"/>
                <a:ea typeface="Proxima Nova"/>
                <a:cs typeface="Proxima Nova"/>
                <a:sym typeface="Proxima Nova"/>
              </a:rPr>
              <a:t>#70AFF9</a:t>
            </a:r>
            <a:endParaRPr sz="1000">
              <a:latin typeface="Proxima Nova"/>
              <a:ea typeface="Proxima Nova"/>
              <a:cs typeface="Proxima Nova"/>
              <a:sym typeface="Proxima Nova"/>
            </a:endParaRPr>
          </a:p>
        </p:txBody>
      </p:sp>
      <p:sp>
        <p:nvSpPr>
          <p:cNvPr id="539" name="Google Shape;539;p73"/>
          <p:cNvSpPr/>
          <p:nvPr/>
        </p:nvSpPr>
        <p:spPr>
          <a:xfrm>
            <a:off x="5214357" y="3039675"/>
            <a:ext cx="810600" cy="810600"/>
          </a:xfrm>
          <a:prstGeom prst="ellipse">
            <a:avLst/>
          </a:prstGeom>
          <a:solidFill>
            <a:srgbClr val="3D6BD4"/>
          </a:solidFill>
          <a:ln>
            <a:noFill/>
          </a:ln>
        </p:spPr>
        <p:txBody>
          <a:bodyPr anchorCtr="0" anchor="ctr" bIns="91425" lIns="0" spcFirstLastPara="1" rIns="0" wrap="square" tIns="91425">
            <a:noAutofit/>
          </a:bodyPr>
          <a:lstStyle/>
          <a:p>
            <a:pPr indent="0" lvl="0" marL="0" rtl="0" algn="ctr">
              <a:lnSpc>
                <a:spcPct val="115000"/>
              </a:lnSpc>
              <a:spcBef>
                <a:spcPts val="0"/>
              </a:spcBef>
              <a:spcAft>
                <a:spcPts val="0"/>
              </a:spcAft>
              <a:buNone/>
            </a:pPr>
            <a:r>
              <a:rPr b="1" lang="en" sz="1000">
                <a:solidFill>
                  <a:srgbClr val="FFFFFF"/>
                </a:solidFill>
                <a:latin typeface="Proxima Nova"/>
                <a:ea typeface="Proxima Nova"/>
                <a:cs typeface="Proxima Nova"/>
                <a:sym typeface="Proxima Nova"/>
              </a:rPr>
              <a:t>BLUE</a:t>
            </a:r>
            <a:endParaRPr b="1" sz="10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0"/>
              </a:spcAft>
              <a:buNone/>
            </a:pPr>
            <a:r>
              <a:rPr lang="en" sz="1000">
                <a:solidFill>
                  <a:srgbClr val="FFFFFF"/>
                </a:solidFill>
                <a:latin typeface="Proxima Nova"/>
                <a:ea typeface="Proxima Nova"/>
                <a:cs typeface="Proxima Nova"/>
                <a:sym typeface="Proxima Nova"/>
              </a:rPr>
              <a:t>#3D6BD3</a:t>
            </a:r>
            <a:endParaRPr sz="1000">
              <a:solidFill>
                <a:srgbClr val="FFFFFF"/>
              </a:solidFill>
              <a:latin typeface="Proxima Nova"/>
              <a:ea typeface="Proxima Nova"/>
              <a:cs typeface="Proxima Nova"/>
              <a:sym typeface="Proxima Nova"/>
            </a:endParaRPr>
          </a:p>
        </p:txBody>
      </p:sp>
      <p:sp>
        <p:nvSpPr>
          <p:cNvPr id="540" name="Google Shape;540;p73"/>
          <p:cNvSpPr txBox="1"/>
          <p:nvPr/>
        </p:nvSpPr>
        <p:spPr>
          <a:xfrm>
            <a:off x="831625" y="4237900"/>
            <a:ext cx="8011200" cy="47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latin typeface="Proxima Nova"/>
                <a:ea typeface="Proxima Nova"/>
                <a:cs typeface="Proxima Nova"/>
                <a:sym typeface="Proxima Nova"/>
              </a:rPr>
              <a:t>*When applying to charts and graphics, suggested color preference is to start from the left (Light Teal) and move over to the right (Blue). </a:t>
            </a:r>
            <a:endParaRPr b="1" sz="1000">
              <a:latin typeface="Proxima Nova"/>
              <a:ea typeface="Proxima Nova"/>
              <a:cs typeface="Proxima Nova"/>
              <a:sym typeface="Proxima Nova"/>
            </a:endParaRPr>
          </a:p>
        </p:txBody>
      </p:sp>
      <p:sp>
        <p:nvSpPr>
          <p:cNvPr id="541" name="Google Shape;541;p73"/>
          <p:cNvSpPr txBox="1"/>
          <p:nvPr/>
        </p:nvSpPr>
        <p:spPr>
          <a:xfrm>
            <a:off x="949526" y="3214344"/>
            <a:ext cx="1148700" cy="31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Proxima Nova"/>
                <a:ea typeface="Proxima Nova"/>
                <a:cs typeface="Proxima Nova"/>
                <a:sym typeface="Proxima Nova"/>
              </a:rPr>
              <a:t>LIGHT TEAL</a:t>
            </a:r>
            <a:endParaRPr b="1" sz="1000">
              <a:latin typeface="Proxima Nova"/>
              <a:ea typeface="Proxima Nova"/>
              <a:cs typeface="Proxima Nova"/>
              <a:sym typeface="Proxima Nova"/>
            </a:endParaRPr>
          </a:p>
        </p:txBody>
      </p:sp>
      <p:sp>
        <p:nvSpPr>
          <p:cNvPr id="542" name="Google Shape;542;p73"/>
          <p:cNvSpPr txBox="1"/>
          <p:nvPr/>
        </p:nvSpPr>
        <p:spPr>
          <a:xfrm>
            <a:off x="4148175" y="3201525"/>
            <a:ext cx="1064400" cy="29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Proxima Nova"/>
                <a:ea typeface="Proxima Nova"/>
                <a:cs typeface="Proxima Nova"/>
                <a:sym typeface="Proxima Nova"/>
              </a:rPr>
              <a:t>LIGHT BLUE</a:t>
            </a:r>
            <a:endParaRPr b="1" sz="1000">
              <a:latin typeface="Proxima Nova"/>
              <a:ea typeface="Proxima Nova"/>
              <a:cs typeface="Proxima Nova"/>
              <a:sym typeface="Proxima Nova"/>
            </a:endParaRPr>
          </a:p>
        </p:txBody>
      </p:sp>
      <p:sp>
        <p:nvSpPr>
          <p:cNvPr id="543" name="Google Shape;543;p73"/>
          <p:cNvSpPr/>
          <p:nvPr/>
        </p:nvSpPr>
        <p:spPr>
          <a:xfrm>
            <a:off x="6308725" y="1063850"/>
            <a:ext cx="2115000" cy="23523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73"/>
          <p:cNvSpPr txBox="1"/>
          <p:nvPr/>
        </p:nvSpPr>
        <p:spPr>
          <a:xfrm>
            <a:off x="6357624" y="1047525"/>
            <a:ext cx="1636800" cy="2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Proxima Nova"/>
                <a:ea typeface="Proxima Nova"/>
                <a:cs typeface="Proxima Nova"/>
                <a:sym typeface="Proxima Nova"/>
              </a:rPr>
              <a:t>Text Colors</a:t>
            </a:r>
            <a:endParaRPr b="1">
              <a:latin typeface="Proxima Nova"/>
              <a:ea typeface="Proxima Nova"/>
              <a:cs typeface="Proxima Nova"/>
              <a:sym typeface="Proxima Nova"/>
            </a:endParaRPr>
          </a:p>
        </p:txBody>
      </p:sp>
      <p:sp>
        <p:nvSpPr>
          <p:cNvPr id="545" name="Google Shape;545;p73"/>
          <p:cNvSpPr txBox="1"/>
          <p:nvPr/>
        </p:nvSpPr>
        <p:spPr>
          <a:xfrm>
            <a:off x="6357625" y="1403275"/>
            <a:ext cx="2017200" cy="163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Proxima Nova"/>
                <a:ea typeface="Proxima Nova"/>
                <a:cs typeface="Proxima Nova"/>
                <a:sym typeface="Proxima Nova"/>
              </a:rPr>
              <a:t>Text should ONLY appear in black or white. Use this page as a guide for which text color to use against a background color </a:t>
            </a:r>
            <a:r>
              <a:rPr i="1" lang="en" sz="1200">
                <a:latin typeface="Proxima Nova"/>
                <a:ea typeface="Proxima Nova"/>
                <a:cs typeface="Proxima Nova"/>
                <a:sym typeface="Proxima Nova"/>
              </a:rPr>
              <a:t>for accessibility purposes</a:t>
            </a:r>
            <a:r>
              <a:rPr lang="en" sz="1200">
                <a:latin typeface="Proxima Nova"/>
                <a:ea typeface="Proxima Nova"/>
                <a:cs typeface="Proxima Nova"/>
                <a:sym typeface="Proxima Nova"/>
              </a:rPr>
              <a:t> - i.e. use </a:t>
            </a:r>
            <a:r>
              <a:rPr b="1" lang="en" sz="1200">
                <a:solidFill>
                  <a:srgbClr val="FFFFFF"/>
                </a:solidFill>
                <a:highlight>
                  <a:schemeClr val="dk1"/>
                </a:highlight>
                <a:latin typeface="Proxima Nova"/>
                <a:ea typeface="Proxima Nova"/>
                <a:cs typeface="Proxima Nova"/>
                <a:sym typeface="Proxima Nova"/>
              </a:rPr>
              <a:t>white text</a:t>
            </a:r>
            <a:r>
              <a:rPr lang="en" sz="1200">
                <a:latin typeface="Proxima Nova"/>
                <a:ea typeface="Proxima Nova"/>
                <a:cs typeface="Proxima Nova"/>
                <a:sym typeface="Proxima Nova"/>
              </a:rPr>
              <a:t> on a black background or </a:t>
            </a:r>
            <a:r>
              <a:rPr b="1" lang="en" sz="1200">
                <a:highlight>
                  <a:srgbClr val="FFDB00"/>
                </a:highlight>
                <a:latin typeface="Proxima Nova"/>
                <a:ea typeface="Proxima Nova"/>
                <a:cs typeface="Proxima Nova"/>
                <a:sym typeface="Proxima Nova"/>
              </a:rPr>
              <a:t>black text</a:t>
            </a:r>
            <a:r>
              <a:rPr lang="en" sz="1200">
                <a:latin typeface="Proxima Nova"/>
                <a:ea typeface="Proxima Nova"/>
                <a:cs typeface="Proxima Nova"/>
                <a:sym typeface="Proxima Nova"/>
              </a:rPr>
              <a:t> on a yellow background. </a:t>
            </a:r>
            <a:endParaRPr sz="1200">
              <a:latin typeface="Proxima Nova"/>
              <a:ea typeface="Proxima Nova"/>
              <a:cs typeface="Proxima Nova"/>
              <a:sym typeface="Proxima Nova"/>
            </a:endParaRPr>
          </a:p>
        </p:txBody>
      </p:sp>
      <p:cxnSp>
        <p:nvCxnSpPr>
          <p:cNvPr id="546" name="Google Shape;546;p73"/>
          <p:cNvCxnSpPr/>
          <p:nvPr/>
        </p:nvCxnSpPr>
        <p:spPr>
          <a:xfrm>
            <a:off x="1080425" y="4157175"/>
            <a:ext cx="7665000" cy="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s">
  <p:cSld name="CUSTOM_14">
    <p:bg>
      <p:bgPr>
        <a:solidFill>
          <a:schemeClr val="lt1"/>
        </a:solidFill>
      </p:bgPr>
    </p:bg>
    <p:spTree>
      <p:nvGrpSpPr>
        <p:cNvPr id="547" name="Shape 547"/>
        <p:cNvGrpSpPr/>
        <p:nvPr/>
      </p:nvGrpSpPr>
      <p:grpSpPr>
        <a:xfrm>
          <a:off x="0" y="0"/>
          <a:ext cx="0" cy="0"/>
          <a:chOff x="0" y="0"/>
          <a:chExt cx="0" cy="0"/>
        </a:xfrm>
      </p:grpSpPr>
      <p:sp>
        <p:nvSpPr>
          <p:cNvPr id="548" name="Google Shape;548;p74"/>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49" name="Google Shape;549;p74"/>
          <p:cNvSpPr txBox="1"/>
          <p:nvPr>
            <p:ph idx="1" type="body"/>
          </p:nvPr>
        </p:nvSpPr>
        <p:spPr>
          <a:xfrm>
            <a:off x="979500" y="1078375"/>
            <a:ext cx="7099500" cy="29997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50" name="Google Shape;550;p74"/>
          <p:cNvSpPr/>
          <p:nvPr/>
        </p:nvSpPr>
        <p:spPr>
          <a:xfrm>
            <a:off x="8342625" y="4513775"/>
            <a:ext cx="534300" cy="572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74"/>
          <p:cNvSpPr/>
          <p:nvPr/>
        </p:nvSpPr>
        <p:spPr>
          <a:xfrm>
            <a:off x="-20550" y="-31500"/>
            <a:ext cx="616500" cy="5206500"/>
          </a:xfrm>
          <a:prstGeom prst="rect">
            <a:avLst/>
          </a:prstGeom>
          <a:solidFill>
            <a:srgbClr val="E51B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74"/>
          <p:cNvSpPr txBox="1"/>
          <p:nvPr/>
        </p:nvSpPr>
        <p:spPr>
          <a:xfrm rot="-5400000">
            <a:off x="-2186700" y="2323498"/>
            <a:ext cx="4948800" cy="49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solidFill>
                  <a:schemeClr val="lt1"/>
                </a:solidFill>
                <a:latin typeface="Proxima Nova"/>
                <a:ea typeface="Proxima Nova"/>
                <a:cs typeface="Proxima Nova"/>
                <a:sym typeface="Proxima Nova"/>
              </a:rPr>
              <a:t>FOR PRESENTER  USE ONLY </a:t>
            </a:r>
            <a:endParaRPr sz="2400">
              <a:solidFill>
                <a:schemeClr val="lt1"/>
              </a:solidFill>
              <a:latin typeface="Proxima Nova"/>
              <a:ea typeface="Proxima Nova"/>
              <a:cs typeface="Proxima Nova"/>
              <a:sym typeface="Proxima Nova"/>
            </a:endParaRPr>
          </a:p>
          <a:p>
            <a:pPr indent="0" lvl="0" marL="0" rtl="0" algn="ctr">
              <a:spcBef>
                <a:spcPts val="0"/>
              </a:spcBef>
              <a:spcAft>
                <a:spcPts val="0"/>
              </a:spcAft>
              <a:buNone/>
            </a:pPr>
            <a:r>
              <a:t/>
            </a:r>
            <a:endParaRPr sz="2400">
              <a:solidFill>
                <a:srgbClr val="FFFFFF"/>
              </a:solidFill>
              <a:latin typeface="Proxima Nova"/>
              <a:ea typeface="Proxima Nova"/>
              <a:cs typeface="Proxima Nova"/>
              <a:sym typeface="Proxima Nova"/>
            </a:endParaRPr>
          </a:p>
        </p:txBody>
      </p:sp>
      <p:pic>
        <p:nvPicPr>
          <p:cNvPr descr="GA-Cog-900.png" id="553" name="Google Shape;553;p74"/>
          <p:cNvPicPr preferRelativeResize="0"/>
          <p:nvPr/>
        </p:nvPicPr>
        <p:blipFill>
          <a:blip r:embed="rId2">
            <a:alphaModFix/>
          </a:blip>
          <a:stretch>
            <a:fillRect/>
          </a:stretch>
        </p:blipFill>
        <p:spPr>
          <a:xfrm>
            <a:off x="8370750" y="4701500"/>
            <a:ext cx="316051" cy="316051"/>
          </a:xfrm>
          <a:prstGeom prst="rect">
            <a:avLst/>
          </a:prstGeom>
          <a:noFill/>
          <a:ln>
            <a:noFill/>
          </a:ln>
        </p:spPr>
      </p:pic>
      <p:sp>
        <p:nvSpPr>
          <p:cNvPr id="554" name="Google Shape;554;p74"/>
          <p:cNvSpPr txBox="1"/>
          <p:nvPr>
            <p:ph idx="2" type="body"/>
          </p:nvPr>
        </p:nvSpPr>
        <p:spPr>
          <a:xfrm>
            <a:off x="4572000" y="4712925"/>
            <a:ext cx="3691800" cy="393600"/>
          </a:xfrm>
          <a:prstGeom prst="rect">
            <a:avLst/>
          </a:prstGeom>
        </p:spPr>
        <p:txBody>
          <a:bodyPr anchorCtr="0" anchor="t"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160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160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160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160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160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160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160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1600"/>
              </a:spcBef>
              <a:spcAft>
                <a:spcPts val="160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sic: Title + Text">
  <p:cSld name="CUSTOM_1">
    <p:spTree>
      <p:nvGrpSpPr>
        <p:cNvPr id="107" name="Shape 107"/>
        <p:cNvGrpSpPr/>
        <p:nvPr/>
      </p:nvGrpSpPr>
      <p:grpSpPr>
        <a:xfrm>
          <a:off x="0" y="0"/>
          <a:ext cx="0" cy="0"/>
          <a:chOff x="0" y="0"/>
          <a:chExt cx="0" cy="0"/>
        </a:xfrm>
      </p:grpSpPr>
      <p:sp>
        <p:nvSpPr>
          <p:cNvPr id="108" name="Google Shape;108;p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09" name="Google Shape;109;p9"/>
          <p:cNvSpPr/>
          <p:nvPr/>
        </p:nvSpPr>
        <p:spPr>
          <a:xfrm>
            <a:off x="564165" y="223687"/>
            <a:ext cx="302700" cy="56700"/>
          </a:xfrm>
          <a:prstGeom prst="rect">
            <a:avLst/>
          </a:prstGeom>
          <a:solidFill>
            <a:srgbClr val="ED332F"/>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10" name="Google Shape;110;p9"/>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30200" lvl="1" marL="914400" rtl="0">
              <a:spcBef>
                <a:spcPts val="1600"/>
              </a:spcBef>
              <a:spcAft>
                <a:spcPts val="0"/>
              </a:spcAft>
              <a:buSzPts val="1600"/>
              <a:buChar char="○"/>
              <a:defRPr/>
            </a:lvl2pPr>
            <a:lvl3pPr indent="-317500" lvl="2" marL="1371600" rtl="0">
              <a:spcBef>
                <a:spcPts val="1600"/>
              </a:spcBef>
              <a:spcAft>
                <a:spcPts val="0"/>
              </a:spcAft>
              <a:buSzPts val="1400"/>
              <a:buChar char="■"/>
              <a:defRPr/>
            </a:lvl3pPr>
            <a:lvl4pPr indent="-304800" lvl="3" marL="1828800" rtl="0">
              <a:spcBef>
                <a:spcPts val="1600"/>
              </a:spcBef>
              <a:spcAft>
                <a:spcPts val="0"/>
              </a:spcAft>
              <a:buSzPts val="1200"/>
              <a:buChar char="●"/>
              <a:defRPr/>
            </a:lvl4pPr>
            <a:lvl5pPr indent="-304800" lvl="4" marL="2286000" rtl="0">
              <a:spcBef>
                <a:spcPts val="1600"/>
              </a:spcBef>
              <a:spcAft>
                <a:spcPts val="0"/>
              </a:spcAft>
              <a:buSzPts val="1200"/>
              <a:buChar char="○"/>
              <a:defRPr/>
            </a:lvl5pPr>
            <a:lvl6pPr indent="-304800" lvl="5" marL="2743200" rtl="0">
              <a:spcBef>
                <a:spcPts val="1600"/>
              </a:spcBef>
              <a:spcAft>
                <a:spcPts val="0"/>
              </a:spcAft>
              <a:buSzPts val="1200"/>
              <a:buChar char="■"/>
              <a:defRPr/>
            </a:lvl6pPr>
            <a:lvl7pPr indent="-304800" lvl="6" marL="3200400" rtl="0">
              <a:spcBef>
                <a:spcPts val="1600"/>
              </a:spcBef>
              <a:spcAft>
                <a:spcPts val="0"/>
              </a:spcAft>
              <a:buSzPts val="1200"/>
              <a:buChar char="●"/>
              <a:defRPr/>
            </a:lvl7pPr>
            <a:lvl8pPr indent="-304800" lvl="7" marL="3657600" rtl="0">
              <a:spcBef>
                <a:spcPts val="1600"/>
              </a:spcBef>
              <a:spcAft>
                <a:spcPts val="0"/>
              </a:spcAft>
              <a:buSzPts val="1200"/>
              <a:buChar char="○"/>
              <a:defRPr/>
            </a:lvl8pPr>
            <a:lvl9pPr indent="-304800" lvl="8" marL="4114800" rtl="0">
              <a:spcBef>
                <a:spcPts val="1600"/>
              </a:spcBef>
              <a:spcAft>
                <a:spcPts val="1600"/>
              </a:spcAft>
              <a:buSzPts val="1200"/>
              <a:buChar char="■"/>
              <a:defRPr/>
            </a:lvl9pPr>
          </a:lstStyle>
          <a:p/>
        </p:txBody>
      </p:sp>
      <p:sp>
        <p:nvSpPr>
          <p:cNvPr id="111" name="Google Shape;111;p9"/>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
        <p:nvSpPr>
          <p:cNvPr id="112" name="Google Shape;112;p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Blank">
  <p:cSld name="CUSTOM_8_1">
    <p:spTree>
      <p:nvGrpSpPr>
        <p:cNvPr id="113" name="Shape 113"/>
        <p:cNvGrpSpPr/>
        <p:nvPr/>
      </p:nvGrpSpPr>
      <p:grpSpPr>
        <a:xfrm>
          <a:off x="0" y="0"/>
          <a:ext cx="0" cy="0"/>
          <a:chOff x="0" y="0"/>
          <a:chExt cx="0" cy="0"/>
        </a:xfrm>
      </p:grpSpPr>
      <p:sp>
        <p:nvSpPr>
          <p:cNvPr id="114" name="Google Shape;114;p1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15" name="Google Shape;115;p10"/>
          <p:cNvSpPr txBox="1"/>
          <p:nvPr>
            <p:ph idx="1" type="body"/>
          </p:nvPr>
        </p:nvSpPr>
        <p:spPr>
          <a:xfrm>
            <a:off x="4572000" y="4712925"/>
            <a:ext cx="3691800" cy="393600"/>
          </a:xfrm>
          <a:prstGeom prst="rect">
            <a:avLst/>
          </a:prstGeom>
        </p:spPr>
        <p:txBody>
          <a:bodyPr anchorCtr="0" anchor="ctr" bIns="91425" lIns="91425" spcFirstLastPara="1" rIns="91425" wrap="square" tIns="91425">
            <a:noAutofit/>
          </a:bodyPr>
          <a:lstStyle>
            <a:lvl1pPr indent="-285750" lvl="0" marL="457200" rtl="0">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9.xml"/><Relationship Id="rId20" Type="http://schemas.openxmlformats.org/officeDocument/2006/relationships/slideLayout" Target="../slideLayouts/slideLayout19.xml"/><Relationship Id="rId42" Type="http://schemas.openxmlformats.org/officeDocument/2006/relationships/slideLayout" Target="../slideLayouts/slideLayout41.xml"/><Relationship Id="rId41" Type="http://schemas.openxmlformats.org/officeDocument/2006/relationships/slideLayout" Target="../slideLayouts/slideLayout40.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43" Type="http://schemas.openxmlformats.org/officeDocument/2006/relationships/theme" Target="../theme/theme1.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8" Type="http://schemas.openxmlformats.org/officeDocument/2006/relationships/slideLayout" Target="../slideLayouts/slideLayout27.xml"/><Relationship Id="rId27" Type="http://schemas.openxmlformats.org/officeDocument/2006/relationships/slideLayout" Target="../slideLayouts/slideLayout26.xml"/><Relationship Id="rId5" Type="http://schemas.openxmlformats.org/officeDocument/2006/relationships/slideLayout" Target="../slideLayouts/slideLayout4.xml"/><Relationship Id="rId6" Type="http://schemas.openxmlformats.org/officeDocument/2006/relationships/slideLayout" Target="../slideLayouts/slideLayout5.xml"/><Relationship Id="rId29" Type="http://schemas.openxmlformats.org/officeDocument/2006/relationships/slideLayout" Target="../slideLayouts/slideLayout28.xml"/><Relationship Id="rId7" Type="http://schemas.openxmlformats.org/officeDocument/2006/relationships/slideLayout" Target="../slideLayouts/slideLayout6.xml"/><Relationship Id="rId8" Type="http://schemas.openxmlformats.org/officeDocument/2006/relationships/slideLayout" Target="../slideLayouts/slideLayout7.xml"/><Relationship Id="rId31" Type="http://schemas.openxmlformats.org/officeDocument/2006/relationships/slideLayout" Target="../slideLayouts/slideLayout30.xml"/><Relationship Id="rId30" Type="http://schemas.openxmlformats.org/officeDocument/2006/relationships/slideLayout" Target="../slideLayouts/slideLayout29.xml"/><Relationship Id="rId11" Type="http://schemas.openxmlformats.org/officeDocument/2006/relationships/slideLayout" Target="../slideLayouts/slideLayout10.xml"/><Relationship Id="rId33" Type="http://schemas.openxmlformats.org/officeDocument/2006/relationships/slideLayout" Target="../slideLayouts/slideLayout32.xml"/><Relationship Id="rId10" Type="http://schemas.openxmlformats.org/officeDocument/2006/relationships/slideLayout" Target="../slideLayouts/slideLayout9.xml"/><Relationship Id="rId32" Type="http://schemas.openxmlformats.org/officeDocument/2006/relationships/slideLayout" Target="../slideLayouts/slideLayout31.xml"/><Relationship Id="rId13" Type="http://schemas.openxmlformats.org/officeDocument/2006/relationships/slideLayout" Target="../slideLayouts/slideLayout12.xml"/><Relationship Id="rId35" Type="http://schemas.openxmlformats.org/officeDocument/2006/relationships/slideLayout" Target="../slideLayouts/slideLayout34.xml"/><Relationship Id="rId12" Type="http://schemas.openxmlformats.org/officeDocument/2006/relationships/slideLayout" Target="../slideLayouts/slideLayout11.xml"/><Relationship Id="rId34" Type="http://schemas.openxmlformats.org/officeDocument/2006/relationships/slideLayout" Target="../slideLayouts/slideLayout33.xml"/><Relationship Id="rId15" Type="http://schemas.openxmlformats.org/officeDocument/2006/relationships/slideLayout" Target="../slideLayouts/slideLayout14.xml"/><Relationship Id="rId37" Type="http://schemas.openxmlformats.org/officeDocument/2006/relationships/slideLayout" Target="../slideLayouts/slideLayout36.xml"/><Relationship Id="rId14" Type="http://schemas.openxmlformats.org/officeDocument/2006/relationships/slideLayout" Target="../slideLayouts/slideLayout13.xml"/><Relationship Id="rId36" Type="http://schemas.openxmlformats.org/officeDocument/2006/relationships/slideLayout" Target="../slideLayouts/slideLayout35.xml"/><Relationship Id="rId17" Type="http://schemas.openxmlformats.org/officeDocument/2006/relationships/slideLayout" Target="../slideLayouts/slideLayout16.xml"/><Relationship Id="rId39" Type="http://schemas.openxmlformats.org/officeDocument/2006/relationships/slideLayout" Target="../slideLayouts/slideLayout38.xml"/><Relationship Id="rId16" Type="http://schemas.openxmlformats.org/officeDocument/2006/relationships/slideLayout" Target="../slideLayouts/slideLayout15.xml"/><Relationship Id="rId38" Type="http://schemas.openxmlformats.org/officeDocument/2006/relationships/slideLayout" Target="../slideLayouts/slideLayout37.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60.xml"/><Relationship Id="rId22" Type="http://schemas.openxmlformats.org/officeDocument/2006/relationships/slideLayout" Target="../slideLayouts/slideLayout62.xml"/><Relationship Id="rId21" Type="http://schemas.openxmlformats.org/officeDocument/2006/relationships/slideLayout" Target="../slideLayouts/slideLayout61.xml"/><Relationship Id="rId24" Type="http://schemas.openxmlformats.org/officeDocument/2006/relationships/slideLayout" Target="../slideLayouts/slideLayout64.xml"/><Relationship Id="rId23" Type="http://schemas.openxmlformats.org/officeDocument/2006/relationships/slideLayout" Target="../slideLayouts/slideLayout63.xml"/><Relationship Id="rId1" Type="http://schemas.openxmlformats.org/officeDocument/2006/relationships/image" Target="../media/image22.png"/><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26" Type="http://schemas.openxmlformats.org/officeDocument/2006/relationships/slideLayout" Target="../slideLayouts/slideLayout66.xml"/><Relationship Id="rId25" Type="http://schemas.openxmlformats.org/officeDocument/2006/relationships/slideLayout" Target="../slideLayouts/slideLayout65.xml"/><Relationship Id="rId28" Type="http://schemas.openxmlformats.org/officeDocument/2006/relationships/slideLayout" Target="../slideLayouts/slideLayout68.xml"/><Relationship Id="rId27" Type="http://schemas.openxmlformats.org/officeDocument/2006/relationships/slideLayout" Target="../slideLayouts/slideLayout67.xml"/><Relationship Id="rId5" Type="http://schemas.openxmlformats.org/officeDocument/2006/relationships/slideLayout" Target="../slideLayouts/slideLayout45.xml"/><Relationship Id="rId6" Type="http://schemas.openxmlformats.org/officeDocument/2006/relationships/slideLayout" Target="../slideLayouts/slideLayout46.xml"/><Relationship Id="rId29" Type="http://schemas.openxmlformats.org/officeDocument/2006/relationships/slideLayout" Target="../slideLayouts/slideLayout69.xml"/><Relationship Id="rId7" Type="http://schemas.openxmlformats.org/officeDocument/2006/relationships/slideLayout" Target="../slideLayouts/slideLayout47.xml"/><Relationship Id="rId8" Type="http://schemas.openxmlformats.org/officeDocument/2006/relationships/slideLayout" Target="../slideLayouts/slideLayout48.xml"/><Relationship Id="rId31" Type="http://schemas.openxmlformats.org/officeDocument/2006/relationships/slideLayout" Target="../slideLayouts/slideLayout71.xml"/><Relationship Id="rId30" Type="http://schemas.openxmlformats.org/officeDocument/2006/relationships/slideLayout" Target="../slideLayouts/slideLayout70.xml"/><Relationship Id="rId11" Type="http://schemas.openxmlformats.org/officeDocument/2006/relationships/slideLayout" Target="../slideLayouts/slideLayout51.xml"/><Relationship Id="rId33" Type="http://schemas.openxmlformats.org/officeDocument/2006/relationships/theme" Target="../theme/theme3.xml"/><Relationship Id="rId10" Type="http://schemas.openxmlformats.org/officeDocument/2006/relationships/slideLayout" Target="../slideLayouts/slideLayout50.xml"/><Relationship Id="rId32" Type="http://schemas.openxmlformats.org/officeDocument/2006/relationships/slideLayout" Target="../slideLayouts/slideLayout72.xml"/><Relationship Id="rId13" Type="http://schemas.openxmlformats.org/officeDocument/2006/relationships/slideLayout" Target="../slideLayouts/slideLayout53.xml"/><Relationship Id="rId12" Type="http://schemas.openxmlformats.org/officeDocument/2006/relationships/slideLayout" Target="../slideLayouts/slideLayout52.xml"/><Relationship Id="rId15" Type="http://schemas.openxmlformats.org/officeDocument/2006/relationships/slideLayout" Target="../slideLayouts/slideLayout55.xml"/><Relationship Id="rId14" Type="http://schemas.openxmlformats.org/officeDocument/2006/relationships/slideLayout" Target="../slideLayouts/slideLayout54.xml"/><Relationship Id="rId17" Type="http://schemas.openxmlformats.org/officeDocument/2006/relationships/slideLayout" Target="../slideLayouts/slideLayout57.xml"/><Relationship Id="rId16" Type="http://schemas.openxmlformats.org/officeDocument/2006/relationships/slideLayout" Target="../slideLayouts/slideLayout56.xml"/><Relationship Id="rId19" Type="http://schemas.openxmlformats.org/officeDocument/2006/relationships/slideLayout" Target="../slideLayouts/slideLayout59.xml"/><Relationship Id="rId18" Type="http://schemas.openxmlformats.org/officeDocument/2006/relationships/slideLayout" Target="../slideLayouts/slideLayout5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16425"/>
            <a:ext cx="8229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Proxima Nova"/>
              <a:buNone/>
              <a:defRPr b="1" sz="26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600"/>
              <a:buNone/>
              <a:defRPr sz="2600">
                <a:solidFill>
                  <a:schemeClr val="dk1"/>
                </a:solidFill>
              </a:defRPr>
            </a:lvl2pPr>
            <a:lvl3pPr lvl="2" rtl="0">
              <a:spcBef>
                <a:spcPts val="0"/>
              </a:spcBef>
              <a:spcAft>
                <a:spcPts val="0"/>
              </a:spcAft>
              <a:buClr>
                <a:schemeClr val="dk1"/>
              </a:buClr>
              <a:buSzPts val="2600"/>
              <a:buNone/>
              <a:defRPr sz="2600">
                <a:solidFill>
                  <a:schemeClr val="dk1"/>
                </a:solidFill>
              </a:defRPr>
            </a:lvl3pPr>
            <a:lvl4pPr lvl="3" rtl="0">
              <a:spcBef>
                <a:spcPts val="0"/>
              </a:spcBef>
              <a:spcAft>
                <a:spcPts val="0"/>
              </a:spcAft>
              <a:buClr>
                <a:schemeClr val="dk1"/>
              </a:buClr>
              <a:buSzPts val="2600"/>
              <a:buNone/>
              <a:defRPr sz="2600">
                <a:solidFill>
                  <a:schemeClr val="dk1"/>
                </a:solidFill>
              </a:defRPr>
            </a:lvl4pPr>
            <a:lvl5pPr lvl="4" rtl="0">
              <a:spcBef>
                <a:spcPts val="0"/>
              </a:spcBef>
              <a:spcAft>
                <a:spcPts val="0"/>
              </a:spcAft>
              <a:buClr>
                <a:schemeClr val="dk1"/>
              </a:buClr>
              <a:buSzPts val="2600"/>
              <a:buNone/>
              <a:defRPr sz="2600">
                <a:solidFill>
                  <a:schemeClr val="dk1"/>
                </a:solidFill>
              </a:defRPr>
            </a:lvl5pPr>
            <a:lvl6pPr lvl="5" rtl="0">
              <a:spcBef>
                <a:spcPts val="0"/>
              </a:spcBef>
              <a:spcAft>
                <a:spcPts val="0"/>
              </a:spcAft>
              <a:buClr>
                <a:schemeClr val="dk1"/>
              </a:buClr>
              <a:buSzPts val="2600"/>
              <a:buNone/>
              <a:defRPr sz="2600">
                <a:solidFill>
                  <a:schemeClr val="dk1"/>
                </a:solidFill>
              </a:defRPr>
            </a:lvl6pPr>
            <a:lvl7pPr lvl="6" rtl="0">
              <a:spcBef>
                <a:spcPts val="0"/>
              </a:spcBef>
              <a:spcAft>
                <a:spcPts val="0"/>
              </a:spcAft>
              <a:buClr>
                <a:schemeClr val="dk1"/>
              </a:buClr>
              <a:buSzPts val="2600"/>
              <a:buNone/>
              <a:defRPr sz="2600">
                <a:solidFill>
                  <a:schemeClr val="dk1"/>
                </a:solidFill>
              </a:defRPr>
            </a:lvl7pPr>
            <a:lvl8pPr lvl="7" rtl="0">
              <a:spcBef>
                <a:spcPts val="0"/>
              </a:spcBef>
              <a:spcAft>
                <a:spcPts val="0"/>
              </a:spcAft>
              <a:buClr>
                <a:schemeClr val="dk1"/>
              </a:buClr>
              <a:buSzPts val="2600"/>
              <a:buNone/>
              <a:defRPr sz="2600">
                <a:solidFill>
                  <a:schemeClr val="dk1"/>
                </a:solidFill>
              </a:defRPr>
            </a:lvl8pPr>
            <a:lvl9pPr lvl="8" rtl="0">
              <a:spcBef>
                <a:spcPts val="0"/>
              </a:spcBef>
              <a:spcAft>
                <a:spcPts val="0"/>
              </a:spcAft>
              <a:buClr>
                <a:schemeClr val="dk1"/>
              </a:buClr>
              <a:buSzPts val="2600"/>
              <a:buNone/>
              <a:defRPr sz="2600">
                <a:solidFill>
                  <a:schemeClr val="dk1"/>
                </a:solidFill>
              </a:defRPr>
            </a:lvl9pPr>
          </a:lstStyle>
          <a:p/>
        </p:txBody>
      </p:sp>
      <p:sp>
        <p:nvSpPr>
          <p:cNvPr id="7" name="Google Shape;7;p1"/>
          <p:cNvSpPr txBox="1"/>
          <p:nvPr>
            <p:ph idx="1" type="body"/>
          </p:nvPr>
        </p:nvSpPr>
        <p:spPr>
          <a:xfrm>
            <a:off x="457200" y="1017725"/>
            <a:ext cx="8229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Font typeface="Proxima Nova"/>
              <a:buChar char="●"/>
              <a:defRPr sz="1800">
                <a:latin typeface="Proxima Nova"/>
                <a:ea typeface="Proxima Nova"/>
                <a:cs typeface="Proxima Nova"/>
                <a:sym typeface="Proxima Nova"/>
              </a:defRPr>
            </a:lvl1pPr>
            <a:lvl2pPr indent="-330200" lvl="1" marL="914400" rtl="0">
              <a:lnSpc>
                <a:spcPct val="115000"/>
              </a:lnSpc>
              <a:spcBef>
                <a:spcPts val="1600"/>
              </a:spcBef>
              <a:spcAft>
                <a:spcPts val="0"/>
              </a:spcAft>
              <a:buSzPts val="1600"/>
              <a:buFont typeface="Proxima Nova"/>
              <a:buChar char="○"/>
              <a:defRPr sz="1600">
                <a:latin typeface="Proxima Nova"/>
                <a:ea typeface="Proxima Nova"/>
                <a:cs typeface="Proxima Nova"/>
                <a:sym typeface="Proxima Nova"/>
              </a:defRPr>
            </a:lvl2pPr>
            <a:lvl3pPr indent="-317500" lvl="2" marL="1371600" rtl="0">
              <a:lnSpc>
                <a:spcPct val="115000"/>
              </a:lnSpc>
              <a:spcBef>
                <a:spcPts val="1600"/>
              </a:spcBef>
              <a:spcAft>
                <a:spcPts val="0"/>
              </a:spcAft>
              <a:buSzPts val="1400"/>
              <a:buFont typeface="Proxima Nova"/>
              <a:buChar char="■"/>
              <a:defRPr>
                <a:latin typeface="Proxima Nova"/>
                <a:ea typeface="Proxima Nova"/>
                <a:cs typeface="Proxima Nova"/>
                <a:sym typeface="Proxima Nova"/>
              </a:defRPr>
            </a:lvl3pPr>
            <a:lvl4pPr indent="-304800" lvl="3" marL="18288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4pPr>
            <a:lvl5pPr indent="-304800" lvl="4" marL="22860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5pPr>
            <a:lvl6pPr indent="-304800" lvl="5" marL="27432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6pPr>
            <a:lvl7pPr indent="-304800" lvl="6" marL="32004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7pPr>
            <a:lvl8pPr indent="-304800" lvl="7" marL="3657600" rtl="0">
              <a:lnSpc>
                <a:spcPct val="115000"/>
              </a:lnSpc>
              <a:spcBef>
                <a:spcPts val="1600"/>
              </a:spcBef>
              <a:spcAft>
                <a:spcPts val="0"/>
              </a:spcAft>
              <a:buSzPts val="1200"/>
              <a:buFont typeface="Proxima Nova"/>
              <a:buChar char="○"/>
              <a:defRPr sz="1200">
                <a:latin typeface="Proxima Nova"/>
                <a:ea typeface="Proxima Nova"/>
                <a:cs typeface="Proxima Nova"/>
                <a:sym typeface="Proxima Nova"/>
              </a:defRPr>
            </a:lvl8pPr>
            <a:lvl9pPr indent="-304800" lvl="8" marL="4114800" rtl="0">
              <a:lnSpc>
                <a:spcPct val="115000"/>
              </a:lnSpc>
              <a:spcBef>
                <a:spcPts val="1600"/>
              </a:spcBef>
              <a:spcAft>
                <a:spcPts val="1600"/>
              </a:spcAft>
              <a:buSzPts val="1200"/>
              <a:buFont typeface="Proxima Nova"/>
              <a:buChar char="■"/>
              <a:defRPr sz="1200">
                <a:latin typeface="Proxima Nova"/>
                <a:ea typeface="Proxima Nova"/>
                <a:cs typeface="Proxima Nova"/>
                <a:sym typeface="Proxima Nova"/>
              </a:defRPr>
            </a:lvl9pPr>
          </a:lstStyle>
          <a:p/>
        </p:txBody>
      </p:sp>
      <p:pic>
        <p:nvPicPr>
          <p:cNvPr descr="GA-Cog-900.png" id="8" name="Google Shape;8;p1"/>
          <p:cNvPicPr preferRelativeResize="0"/>
          <p:nvPr/>
        </p:nvPicPr>
        <p:blipFill>
          <a:blip r:embed="rId1">
            <a:alphaModFix/>
          </a:blip>
          <a:stretch>
            <a:fillRect/>
          </a:stretch>
        </p:blipFill>
        <p:spPr>
          <a:xfrm>
            <a:off x="8370750" y="4701500"/>
            <a:ext cx="316051" cy="316051"/>
          </a:xfrm>
          <a:prstGeom prst="rect">
            <a:avLst/>
          </a:prstGeom>
          <a:noFill/>
          <a:ln>
            <a:noFill/>
          </a:ln>
        </p:spPr>
      </p:pic>
      <p:sp>
        <p:nvSpPr>
          <p:cNvPr id="9" name="Google Shape;9;p1"/>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lvl1pPr lvl="0" rtl="0">
              <a:buNone/>
              <a:defRPr sz="900">
                <a:solidFill>
                  <a:schemeClr val="dk1"/>
                </a:solidFill>
                <a:latin typeface="Proxima Nova"/>
                <a:ea typeface="Proxima Nova"/>
                <a:cs typeface="Proxima Nova"/>
                <a:sym typeface="Proxima Nova"/>
              </a:defRPr>
            </a:lvl1pPr>
            <a:lvl2pPr lvl="1" rtl="0">
              <a:buNone/>
              <a:defRPr sz="900">
                <a:solidFill>
                  <a:schemeClr val="dk1"/>
                </a:solidFill>
                <a:latin typeface="Proxima Nova"/>
                <a:ea typeface="Proxima Nova"/>
                <a:cs typeface="Proxima Nova"/>
                <a:sym typeface="Proxima Nova"/>
              </a:defRPr>
            </a:lvl2pPr>
            <a:lvl3pPr lvl="2" rtl="0">
              <a:buNone/>
              <a:defRPr sz="900">
                <a:solidFill>
                  <a:schemeClr val="dk1"/>
                </a:solidFill>
                <a:latin typeface="Proxima Nova"/>
                <a:ea typeface="Proxima Nova"/>
                <a:cs typeface="Proxima Nova"/>
                <a:sym typeface="Proxima Nova"/>
              </a:defRPr>
            </a:lvl3pPr>
            <a:lvl4pPr lvl="3" rtl="0">
              <a:buNone/>
              <a:defRPr sz="900">
                <a:solidFill>
                  <a:schemeClr val="dk1"/>
                </a:solidFill>
                <a:latin typeface="Proxima Nova"/>
                <a:ea typeface="Proxima Nova"/>
                <a:cs typeface="Proxima Nova"/>
                <a:sym typeface="Proxima Nova"/>
              </a:defRPr>
            </a:lvl4pPr>
            <a:lvl5pPr lvl="4" rtl="0">
              <a:buNone/>
              <a:defRPr sz="900">
                <a:solidFill>
                  <a:schemeClr val="dk1"/>
                </a:solidFill>
                <a:latin typeface="Proxima Nova"/>
                <a:ea typeface="Proxima Nova"/>
                <a:cs typeface="Proxima Nova"/>
                <a:sym typeface="Proxima Nova"/>
              </a:defRPr>
            </a:lvl5pPr>
            <a:lvl6pPr lvl="5" rtl="0">
              <a:buNone/>
              <a:defRPr sz="900">
                <a:solidFill>
                  <a:schemeClr val="dk1"/>
                </a:solidFill>
                <a:latin typeface="Proxima Nova"/>
                <a:ea typeface="Proxima Nova"/>
                <a:cs typeface="Proxima Nova"/>
                <a:sym typeface="Proxima Nova"/>
              </a:defRPr>
            </a:lvl6pPr>
            <a:lvl7pPr lvl="6" rtl="0">
              <a:buNone/>
              <a:defRPr sz="900">
                <a:solidFill>
                  <a:schemeClr val="dk1"/>
                </a:solidFill>
                <a:latin typeface="Proxima Nova"/>
                <a:ea typeface="Proxima Nova"/>
                <a:cs typeface="Proxima Nova"/>
                <a:sym typeface="Proxima Nova"/>
              </a:defRPr>
            </a:lvl7pPr>
            <a:lvl8pPr lvl="7" rtl="0">
              <a:buNone/>
              <a:defRPr sz="900">
                <a:solidFill>
                  <a:schemeClr val="dk1"/>
                </a:solidFill>
                <a:latin typeface="Proxima Nova"/>
                <a:ea typeface="Proxima Nova"/>
                <a:cs typeface="Proxima Nova"/>
                <a:sym typeface="Proxima Nova"/>
              </a:defRPr>
            </a:lvl8pPr>
            <a:lvl9pPr lvl="8" rtl="0">
              <a:buNone/>
              <a:defRPr sz="900">
                <a:solidFill>
                  <a:schemeClr val="dk1"/>
                </a:solidFill>
                <a:latin typeface="Proxima Nova"/>
                <a:ea typeface="Proxima Nova"/>
                <a:cs typeface="Proxima Nova"/>
                <a:sym typeface="Proxima Nova"/>
              </a:defRPr>
            </a:lvl9pPr>
          </a:lstStyle>
          <a:p>
            <a:pPr indent="0" lvl="0" marL="0" rtl="0" algn="l">
              <a:spcBef>
                <a:spcPts val="0"/>
              </a:spcBef>
              <a:spcAft>
                <a:spcPts val="0"/>
              </a:spcAft>
              <a:buNone/>
            </a:pPr>
            <a:fld id="{00000000-1234-1234-1234-123412341234}" type="slidenum">
              <a:rPr lang="en"/>
              <a:t>‹#›</a:t>
            </a:fld>
            <a:r>
              <a:rPr lang="en"/>
              <a:t> | © 2020 General Assembly</a:t>
            </a:r>
            <a:endParaRPr>
              <a:solidFill>
                <a:srgbClr val="000000"/>
              </a:solidFill>
            </a:endParaRPr>
          </a:p>
        </p:txBody>
      </p:sp>
      <p:sp>
        <p:nvSpPr>
          <p:cNvPr id="10" name="Google Shape;10;p1"/>
          <p:cNvSpPr txBox="1"/>
          <p:nvPr>
            <p:ph idx="2" type="body"/>
          </p:nvPr>
        </p:nvSpPr>
        <p:spPr>
          <a:xfrm>
            <a:off x="4572000" y="4712925"/>
            <a:ext cx="3691800" cy="393600"/>
          </a:xfrm>
          <a:prstGeom prst="rect">
            <a:avLst/>
          </a:prstGeom>
          <a:noFill/>
          <a:ln>
            <a:noFill/>
          </a:ln>
        </p:spPr>
        <p:txBody>
          <a:bodyPr anchorCtr="0" anchor="ctr" bIns="91425" lIns="91425" spcFirstLastPara="1" rIns="91425" wrap="square" tIns="91425">
            <a:noAutofit/>
          </a:bodyPr>
          <a:lstStyle>
            <a:lvl1pPr indent="-285750" lvl="0" marL="457200" rtl="0" algn="r">
              <a:spcBef>
                <a:spcPts val="0"/>
              </a:spcBef>
              <a:spcAft>
                <a:spcPts val="0"/>
              </a:spcAft>
              <a:buSzPts val="900"/>
              <a:buFont typeface="Proxima Nova"/>
              <a:buChar char="●"/>
              <a:defRPr sz="900">
                <a:latin typeface="Proxima Nova"/>
                <a:ea typeface="Proxima Nova"/>
                <a:cs typeface="Proxima Nova"/>
                <a:sym typeface="Proxima Nova"/>
              </a:defRPr>
            </a:lvl1pPr>
            <a:lvl2pPr indent="-285750" lvl="1" marL="914400" rtl="0" algn="r">
              <a:spcBef>
                <a:spcPts val="0"/>
              </a:spcBef>
              <a:spcAft>
                <a:spcPts val="0"/>
              </a:spcAft>
              <a:buSzPts val="900"/>
              <a:buFont typeface="Proxima Nova"/>
              <a:buChar char="○"/>
              <a:defRPr sz="900">
                <a:latin typeface="Proxima Nova"/>
                <a:ea typeface="Proxima Nova"/>
                <a:cs typeface="Proxima Nova"/>
                <a:sym typeface="Proxima Nova"/>
              </a:defRPr>
            </a:lvl2pPr>
            <a:lvl3pPr indent="-285750" lvl="2" marL="1371600" rtl="0" algn="r">
              <a:spcBef>
                <a:spcPts val="0"/>
              </a:spcBef>
              <a:spcAft>
                <a:spcPts val="0"/>
              </a:spcAft>
              <a:buSzPts val="900"/>
              <a:buFont typeface="Proxima Nova"/>
              <a:buChar char="■"/>
              <a:defRPr sz="900">
                <a:latin typeface="Proxima Nova"/>
                <a:ea typeface="Proxima Nova"/>
                <a:cs typeface="Proxima Nova"/>
                <a:sym typeface="Proxima Nova"/>
              </a:defRPr>
            </a:lvl3pPr>
            <a:lvl4pPr indent="-285750" lvl="3" marL="1828800" rtl="0" algn="r">
              <a:spcBef>
                <a:spcPts val="0"/>
              </a:spcBef>
              <a:spcAft>
                <a:spcPts val="0"/>
              </a:spcAft>
              <a:buSzPts val="900"/>
              <a:buFont typeface="Proxima Nova"/>
              <a:buChar char="●"/>
              <a:defRPr sz="900">
                <a:latin typeface="Proxima Nova"/>
                <a:ea typeface="Proxima Nova"/>
                <a:cs typeface="Proxima Nova"/>
                <a:sym typeface="Proxima Nova"/>
              </a:defRPr>
            </a:lvl4pPr>
            <a:lvl5pPr indent="-285750" lvl="4" marL="2286000" rtl="0" algn="r">
              <a:spcBef>
                <a:spcPts val="0"/>
              </a:spcBef>
              <a:spcAft>
                <a:spcPts val="0"/>
              </a:spcAft>
              <a:buSzPts val="900"/>
              <a:buFont typeface="Proxima Nova"/>
              <a:buChar char="○"/>
              <a:defRPr sz="900">
                <a:latin typeface="Proxima Nova"/>
                <a:ea typeface="Proxima Nova"/>
                <a:cs typeface="Proxima Nova"/>
                <a:sym typeface="Proxima Nova"/>
              </a:defRPr>
            </a:lvl5pPr>
            <a:lvl6pPr indent="-285750" lvl="5" marL="2743200" rtl="0" algn="r">
              <a:spcBef>
                <a:spcPts val="0"/>
              </a:spcBef>
              <a:spcAft>
                <a:spcPts val="0"/>
              </a:spcAft>
              <a:buSzPts val="900"/>
              <a:buFont typeface="Proxima Nova"/>
              <a:buChar char="■"/>
              <a:defRPr sz="900">
                <a:latin typeface="Proxima Nova"/>
                <a:ea typeface="Proxima Nova"/>
                <a:cs typeface="Proxima Nova"/>
                <a:sym typeface="Proxima Nova"/>
              </a:defRPr>
            </a:lvl6pPr>
            <a:lvl7pPr indent="-285750" lvl="6" marL="3200400" rtl="0" algn="r">
              <a:spcBef>
                <a:spcPts val="0"/>
              </a:spcBef>
              <a:spcAft>
                <a:spcPts val="0"/>
              </a:spcAft>
              <a:buSzPts val="900"/>
              <a:buFont typeface="Proxima Nova"/>
              <a:buChar char="●"/>
              <a:defRPr sz="900">
                <a:latin typeface="Proxima Nova"/>
                <a:ea typeface="Proxima Nova"/>
                <a:cs typeface="Proxima Nova"/>
                <a:sym typeface="Proxima Nova"/>
              </a:defRPr>
            </a:lvl7pPr>
            <a:lvl8pPr indent="-285750" lvl="7" marL="3657600" rtl="0" algn="r">
              <a:spcBef>
                <a:spcPts val="0"/>
              </a:spcBef>
              <a:spcAft>
                <a:spcPts val="0"/>
              </a:spcAft>
              <a:buSzPts val="900"/>
              <a:buFont typeface="Proxima Nova"/>
              <a:buChar char="○"/>
              <a:defRPr sz="900">
                <a:latin typeface="Proxima Nova"/>
                <a:ea typeface="Proxima Nova"/>
                <a:cs typeface="Proxima Nova"/>
                <a:sym typeface="Proxima Nova"/>
              </a:defRPr>
            </a:lvl8pPr>
            <a:lvl9pPr indent="-285750" lvl="8" marL="4114800" rtl="0" algn="r">
              <a:spcBef>
                <a:spcPts val="0"/>
              </a:spcBef>
              <a:spcAft>
                <a:spcPts val="0"/>
              </a:spcAft>
              <a:buSzPts val="900"/>
              <a:buFont typeface="Proxima Nova"/>
              <a:buChar char="■"/>
              <a:defRPr sz="900">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0">
          <p15:clr>
            <a:srgbClr val="F06B4A"/>
          </p15:clr>
        </p15:guide>
        <p15:guide id="2" pos="288">
          <p15:clr>
            <a:srgbClr val="F06B4A"/>
          </p15:clr>
        </p15:guide>
        <p15:guide id="3" pos="5472">
          <p15:clr>
            <a:srgbClr val="F06B4A"/>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83" name="Shape 383"/>
        <p:cNvGrpSpPr/>
        <p:nvPr/>
      </p:nvGrpSpPr>
      <p:grpSpPr>
        <a:xfrm>
          <a:off x="0" y="0"/>
          <a:ext cx="0" cy="0"/>
          <a:chOff x="0" y="0"/>
          <a:chExt cx="0" cy="0"/>
        </a:xfrm>
      </p:grpSpPr>
      <p:sp>
        <p:nvSpPr>
          <p:cNvPr id="384" name="Google Shape;384;p43"/>
          <p:cNvSpPr txBox="1"/>
          <p:nvPr>
            <p:ph type="title"/>
          </p:nvPr>
        </p:nvSpPr>
        <p:spPr>
          <a:xfrm>
            <a:off x="457200" y="280375"/>
            <a:ext cx="8229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400"/>
              <a:buFont typeface="Proxima Nova"/>
              <a:buNone/>
              <a:defRPr b="1" sz="24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1"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1"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1"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1"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1"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1"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1"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1" sz="2800">
                <a:solidFill>
                  <a:schemeClr val="dk1"/>
                </a:solidFill>
                <a:latin typeface="Proxima Nova"/>
                <a:ea typeface="Proxima Nova"/>
                <a:cs typeface="Proxima Nova"/>
                <a:sym typeface="Proxima Nova"/>
              </a:defRPr>
            </a:lvl9pPr>
          </a:lstStyle>
          <a:p/>
        </p:txBody>
      </p:sp>
      <p:sp>
        <p:nvSpPr>
          <p:cNvPr id="385" name="Google Shape;385;p43"/>
          <p:cNvSpPr txBox="1"/>
          <p:nvPr>
            <p:ph idx="1" type="body"/>
          </p:nvPr>
        </p:nvSpPr>
        <p:spPr>
          <a:xfrm>
            <a:off x="457200" y="923750"/>
            <a:ext cx="8229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00000"/>
              </a:lnSpc>
              <a:spcBef>
                <a:spcPts val="0"/>
              </a:spcBef>
              <a:spcAft>
                <a:spcPts val="0"/>
              </a:spcAft>
              <a:buClr>
                <a:schemeClr val="dk1"/>
              </a:buClr>
              <a:buSzPts val="1800"/>
              <a:buFont typeface="Proxima Nova"/>
              <a:buChar char="●"/>
              <a:defRPr sz="1800">
                <a:solidFill>
                  <a:schemeClr val="dk1"/>
                </a:solidFill>
                <a:latin typeface="Proxima Nova"/>
                <a:ea typeface="Proxima Nova"/>
                <a:cs typeface="Proxima Nova"/>
                <a:sym typeface="Proxima Nova"/>
              </a:defRPr>
            </a:lvl1pPr>
            <a:lvl2pPr indent="-317500" lvl="1" marL="914400" rtl="0">
              <a:lnSpc>
                <a:spcPct val="100000"/>
              </a:lnSpc>
              <a:spcBef>
                <a:spcPts val="16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00000"/>
              </a:lnSpc>
              <a:spcBef>
                <a:spcPts val="16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00000"/>
              </a:lnSpc>
              <a:spcBef>
                <a:spcPts val="16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00000"/>
              </a:lnSpc>
              <a:spcBef>
                <a:spcPts val="16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00000"/>
              </a:lnSpc>
              <a:spcBef>
                <a:spcPts val="16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00000"/>
              </a:lnSpc>
              <a:spcBef>
                <a:spcPts val="16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00000"/>
              </a:lnSpc>
              <a:spcBef>
                <a:spcPts val="16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00000"/>
              </a:lnSpc>
              <a:spcBef>
                <a:spcPts val="1600"/>
              </a:spcBef>
              <a:spcAft>
                <a:spcPts val="160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pic>
        <p:nvPicPr>
          <p:cNvPr descr="GA-Cog-900.png" id="386" name="Google Shape;386;p43"/>
          <p:cNvPicPr preferRelativeResize="0"/>
          <p:nvPr/>
        </p:nvPicPr>
        <p:blipFill>
          <a:blip r:embed="rId1">
            <a:alphaModFix/>
          </a:blip>
          <a:stretch>
            <a:fillRect/>
          </a:stretch>
        </p:blipFill>
        <p:spPr>
          <a:xfrm>
            <a:off x="8370750" y="4701500"/>
            <a:ext cx="316051" cy="31605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 id="2147483704" r:id="rId17"/>
    <p:sldLayoutId id="2147483705" r:id="rId18"/>
    <p:sldLayoutId id="2147483706" r:id="rId19"/>
    <p:sldLayoutId id="2147483707" r:id="rId20"/>
    <p:sldLayoutId id="2147483708" r:id="rId21"/>
    <p:sldLayoutId id="2147483709" r:id="rId22"/>
    <p:sldLayoutId id="2147483710" r:id="rId23"/>
    <p:sldLayoutId id="2147483711" r:id="rId24"/>
    <p:sldLayoutId id="2147483712" r:id="rId25"/>
    <p:sldLayoutId id="2147483713" r:id="rId26"/>
    <p:sldLayoutId id="2147483714" r:id="rId27"/>
    <p:sldLayoutId id="2147483715" r:id="rId28"/>
    <p:sldLayoutId id="2147483716" r:id="rId29"/>
    <p:sldLayoutId id="2147483717" r:id="rId30"/>
    <p:sldLayoutId id="2147483718" r:id="rId31"/>
    <p:sldLayoutId id="214748371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pos="5472">
          <p15:clr>
            <a:srgbClr val="EA4335"/>
          </p15:clr>
        </p15:guide>
        <p15:guide id="3" orient="horz" pos="28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3.png"/><Relationship Id="rId6" Type="http://schemas.openxmlformats.org/officeDocument/2006/relationships/image" Target="../media/image52.png"/><Relationship Id="rId7" Type="http://schemas.openxmlformats.org/officeDocument/2006/relationships/image" Target="../media/image3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0.xml"/><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3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1.xml"/><Relationship Id="rId3" Type="http://schemas.openxmlformats.org/officeDocument/2006/relationships/image" Target="../media/image37.png"/><Relationship Id="rId4" Type="http://schemas.openxmlformats.org/officeDocument/2006/relationships/image" Target="../media/image120.gif"/></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2.xml"/><Relationship Id="rId3" Type="http://schemas.openxmlformats.org/officeDocument/2006/relationships/image" Target="../media/image118.png"/><Relationship Id="rId4" Type="http://schemas.openxmlformats.org/officeDocument/2006/relationships/image" Target="../media/image3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5.xml"/><Relationship Id="rId3" Type="http://schemas.openxmlformats.org/officeDocument/2006/relationships/image" Target="../media/image48.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6.xml"/><Relationship Id="rId3" Type="http://schemas.openxmlformats.org/officeDocument/2006/relationships/image" Target="../media/image4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3.xml"/><Relationship Id="rId3" Type="http://schemas.openxmlformats.org/officeDocument/2006/relationships/hyperlink" Target="https://www.nike.com/" TargetMode="Externa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 Id="rId3" Type="http://schemas.openxmlformats.org/officeDocument/2006/relationships/hyperlink" Target="https://www.nike.com/" TargetMode="Externa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s://drive.google.com/file/d/18XnNJyUYH4ysSTz15CJx79qbUEFTYiYV/view?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xml"/><Relationship Id="rId3" Type="http://schemas.openxmlformats.org/officeDocument/2006/relationships/slide" Target="/ppt/slides/slide6.xml"/><Relationship Id="rId4" Type="http://schemas.openxmlformats.org/officeDocument/2006/relationships/slide" Target="/ppt/slides/slide27.xml"/><Relationship Id="rId9" Type="http://schemas.openxmlformats.org/officeDocument/2006/relationships/slide" Target="/ppt/slides/slide88.xml"/><Relationship Id="rId5" Type="http://schemas.openxmlformats.org/officeDocument/2006/relationships/slide" Target="/ppt/slides/slide27.xml"/><Relationship Id="rId6" Type="http://schemas.openxmlformats.org/officeDocument/2006/relationships/slide" Target="/ppt/slides/slide57.xml"/><Relationship Id="rId7" Type="http://schemas.openxmlformats.org/officeDocument/2006/relationships/slide" Target="/ppt/slides/slide57.xml"/><Relationship Id="rId8" Type="http://schemas.openxmlformats.org/officeDocument/2006/relationships/slide" Target="/ppt/slides/slide88.xml"/><Relationship Id="rId10" Type="http://schemas.openxmlformats.org/officeDocument/2006/relationships/slide" Target="/ppt/slides/slide8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45.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s://drive.google.com/file/d/1kBERkGJqhY1JpcnbVbND6xJgtHJetrNJ/view?usp=shar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3.xml"/><Relationship Id="rId3" Type="http://schemas.openxmlformats.org/officeDocument/2006/relationships/hyperlink" Target="https://drive.google.com/file/d/18XnNJyUYH4ysSTz15CJx79qbUEFTYiYV/view?usp=sharing" TargetMode="External"/><Relationship Id="rId4" Type="http://schemas.openxmlformats.org/officeDocument/2006/relationships/hyperlink" Target="https://drive.google.com/file/d/1kBERkGJqhY1JpcnbVbND6xJgtHJetrNJ/view?usp=sharing" TargetMode="External"/><Relationship Id="rId5" Type="http://schemas.openxmlformats.org/officeDocument/2006/relationships/image" Target="../media/image3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3.xml"/><Relationship Id="rId3" Type="http://schemas.openxmlformats.org/officeDocument/2006/relationships/image" Target="../media/image54.png"/><Relationship Id="rId4" Type="http://schemas.openxmlformats.org/officeDocument/2006/relationships/image" Target="../media/image78.png"/><Relationship Id="rId5" Type="http://schemas.openxmlformats.org/officeDocument/2006/relationships/image" Target="../media/image57.png"/><Relationship Id="rId6"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5.xml"/><Relationship Id="rId3"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6.xml"/><Relationship Id="rId3" Type="http://schemas.openxmlformats.org/officeDocument/2006/relationships/image" Target="../media/image60.png"/><Relationship Id="rId4" Type="http://schemas.openxmlformats.org/officeDocument/2006/relationships/image" Target="../media/image63.png"/><Relationship Id="rId5" Type="http://schemas.openxmlformats.org/officeDocument/2006/relationships/image" Target="../media/image61.png"/><Relationship Id="rId6" Type="http://schemas.openxmlformats.org/officeDocument/2006/relationships/image" Target="../media/image59.png"/><Relationship Id="rId7" Type="http://schemas.openxmlformats.org/officeDocument/2006/relationships/hyperlink" Target="https://www.facebook.com/ads/library/?active_status=all&amp;ad_type=political_and_issue_ads&amp;country=US&amp;impression_search_field=has_impressions_lifetime" TargetMode="External"/><Relationship Id="rId8"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7.xml"/><Relationship Id="rId3" Type="http://schemas.openxmlformats.org/officeDocument/2006/relationships/image" Target="../media/image62.png"/><Relationship Id="rId4" Type="http://schemas.openxmlformats.org/officeDocument/2006/relationships/image" Target="../media/image59.png"/><Relationship Id="rId5" Type="http://schemas.openxmlformats.org/officeDocument/2006/relationships/hyperlink" Target="https://www.facebook.com/business/news/audience-insights" TargetMode="External"/><Relationship Id="rId6"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0.xml"/><Relationship Id="rId3" Type="http://schemas.openxmlformats.org/officeDocument/2006/relationships/image" Target="../media/image10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2.xml"/><Relationship Id="rId3" Type="http://schemas.openxmlformats.org/officeDocument/2006/relationships/image" Target="../media/image64.png"/><Relationship Id="rId4" Type="http://schemas.openxmlformats.org/officeDocument/2006/relationships/image" Target="../media/image73.png"/><Relationship Id="rId5" Type="http://schemas.openxmlformats.org/officeDocument/2006/relationships/image" Target="../media/image6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 Id="rId3" Type="http://schemas.openxmlformats.org/officeDocument/2006/relationships/image" Target="../media/image72.png"/><Relationship Id="rId4" Type="http://schemas.openxmlformats.org/officeDocument/2006/relationships/image" Target="../media/image68.png"/><Relationship Id="rId5" Type="http://schemas.openxmlformats.org/officeDocument/2006/relationships/image" Target="../media/image7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4.xml"/><Relationship Id="rId3" Type="http://schemas.openxmlformats.org/officeDocument/2006/relationships/image" Target="../media/image71.png"/><Relationship Id="rId4" Type="http://schemas.openxmlformats.org/officeDocument/2006/relationships/image" Target="../media/image66.png"/><Relationship Id="rId5" Type="http://schemas.openxmlformats.org/officeDocument/2006/relationships/image" Target="../media/image69.png"/><Relationship Id="rId6" Type="http://schemas.openxmlformats.org/officeDocument/2006/relationships/image" Target="../media/image7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5.xml"/><Relationship Id="rId3" Type="http://schemas.openxmlformats.org/officeDocument/2006/relationships/image" Target="../media/image71.png"/><Relationship Id="rId4" Type="http://schemas.openxmlformats.org/officeDocument/2006/relationships/image" Target="../media/image66.png"/><Relationship Id="rId5" Type="http://schemas.openxmlformats.org/officeDocument/2006/relationships/image" Target="../media/image69.png"/><Relationship Id="rId6"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6.xml"/><Relationship Id="rId3" Type="http://schemas.openxmlformats.org/officeDocument/2006/relationships/image" Target="../media/image7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8.xml"/><Relationship Id="rId3" Type="http://schemas.openxmlformats.org/officeDocument/2006/relationships/image" Target="../media/image93.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9.xml"/><Relationship Id="rId3" Type="http://schemas.openxmlformats.org/officeDocument/2006/relationships/image" Target="../media/image9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xml"/><Relationship Id="rId3" Type="http://schemas.openxmlformats.org/officeDocument/2006/relationships/image" Target="../media/image94.png"/><Relationship Id="rId4" Type="http://schemas.openxmlformats.org/officeDocument/2006/relationships/image" Target="../media/image38.png"/><Relationship Id="rId9" Type="http://schemas.openxmlformats.org/officeDocument/2006/relationships/image" Target="../media/image42.png"/><Relationship Id="rId5" Type="http://schemas.openxmlformats.org/officeDocument/2006/relationships/image" Target="../media/image83.png"/><Relationship Id="rId6" Type="http://schemas.openxmlformats.org/officeDocument/2006/relationships/image" Target="../media/image41.png"/><Relationship Id="rId7" Type="http://schemas.openxmlformats.org/officeDocument/2006/relationships/image" Target="../media/image40.png"/><Relationship Id="rId8" Type="http://schemas.openxmlformats.org/officeDocument/2006/relationships/image" Target="../media/image4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0.xml"/><Relationship Id="rId3" Type="http://schemas.openxmlformats.org/officeDocument/2006/relationships/image" Target="../media/image9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1.xml"/><Relationship Id="rId3" Type="http://schemas.openxmlformats.org/officeDocument/2006/relationships/image" Target="../media/image9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2.xml"/><Relationship Id="rId3" Type="http://schemas.openxmlformats.org/officeDocument/2006/relationships/image" Target="../media/image8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 Id="rId3" Type="http://schemas.openxmlformats.org/officeDocument/2006/relationships/image" Target="../media/image84.png"/><Relationship Id="rId4" Type="http://schemas.openxmlformats.org/officeDocument/2006/relationships/image" Target="../media/image81.png"/><Relationship Id="rId5" Type="http://schemas.openxmlformats.org/officeDocument/2006/relationships/image" Target="../media/image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5.xml"/><Relationship Id="rId3" Type="http://schemas.openxmlformats.org/officeDocument/2006/relationships/image" Target="../media/image8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6.xml"/><Relationship Id="rId3"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58.xml"/><Relationship Id="rId3" Type="http://schemas.openxmlformats.org/officeDocument/2006/relationships/image" Target="../media/image5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 Id="rId3" Type="http://schemas.openxmlformats.org/officeDocument/2006/relationships/image" Target="../media/image80.png"/><Relationship Id="rId4" Type="http://schemas.openxmlformats.org/officeDocument/2006/relationships/image" Target="../media/image75.png"/><Relationship Id="rId5" Type="http://schemas.openxmlformats.org/officeDocument/2006/relationships/image" Target="../media/image76.png"/><Relationship Id="rId6" Type="http://schemas.openxmlformats.org/officeDocument/2006/relationships/image" Target="../media/image7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 Id="rId3" Type="http://schemas.openxmlformats.org/officeDocument/2006/relationships/image" Target="../media/image8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3.xml"/><Relationship Id="rId3" Type="http://schemas.openxmlformats.org/officeDocument/2006/relationships/image" Target="../media/image82.png"/><Relationship Id="rId4" Type="http://schemas.openxmlformats.org/officeDocument/2006/relationships/image" Target="../media/image3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4.xml"/><Relationship Id="rId3" Type="http://schemas.openxmlformats.org/officeDocument/2006/relationships/image" Target="../media/image37.png"/><Relationship Id="rId4" Type="http://schemas.openxmlformats.org/officeDocument/2006/relationships/image" Target="../media/image12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6.xml"/><Relationship Id="rId3" Type="http://schemas.openxmlformats.org/officeDocument/2006/relationships/image" Target="../media/image3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7.xml"/><Relationship Id="rId3" Type="http://schemas.openxmlformats.org/officeDocument/2006/relationships/image" Target="../media/image87.png"/><Relationship Id="rId4" Type="http://schemas.openxmlformats.org/officeDocument/2006/relationships/image" Target="../media/image86.png"/><Relationship Id="rId5" Type="http://schemas.openxmlformats.org/officeDocument/2006/relationships/image" Target="../media/image3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8.xml"/><Relationship Id="rId3" Type="http://schemas.openxmlformats.org/officeDocument/2006/relationships/image" Target="../media/image86.png"/><Relationship Id="rId4" Type="http://schemas.openxmlformats.org/officeDocument/2006/relationships/image" Target="../media/image8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9.xml"/><Relationship Id="rId3" Type="http://schemas.openxmlformats.org/officeDocument/2006/relationships/image" Target="../media/image86.png"/><Relationship Id="rId4" Type="http://schemas.openxmlformats.org/officeDocument/2006/relationships/image" Target="../media/image8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5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0.xml"/><Relationship Id="rId3" Type="http://schemas.openxmlformats.org/officeDocument/2006/relationships/image" Target="../media/image98.png"/><Relationship Id="rId4" Type="http://schemas.openxmlformats.org/officeDocument/2006/relationships/image" Target="../media/image8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2.xml"/><Relationship Id="rId3" Type="http://schemas.openxmlformats.org/officeDocument/2006/relationships/image" Target="../media/image8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5.xml"/><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00.jpg"/><Relationship Id="rId6" Type="http://schemas.openxmlformats.org/officeDocument/2006/relationships/image" Target="../media/image3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7.xml"/><Relationship Id="rId3" Type="http://schemas.openxmlformats.org/officeDocument/2006/relationships/image" Target="../media/image3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9.xml"/><Relationship Id="rId3" Type="http://schemas.openxmlformats.org/officeDocument/2006/relationships/hyperlink" Target="https://blog.apruve.com/what-is-aov-average-order-value-and-why-is-it-important" TargetMode="External"/><Relationship Id="rId4" Type="http://schemas.openxmlformats.org/officeDocument/2006/relationships/image" Target="../media/image95.png"/><Relationship Id="rId5"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0.xml"/><Relationship Id="rId3" Type="http://schemas.openxmlformats.org/officeDocument/2006/relationships/image" Target="../media/image92.png"/><Relationship Id="rId4" Type="http://schemas.openxmlformats.org/officeDocument/2006/relationships/image" Target="../media/image102.png"/><Relationship Id="rId5" Type="http://schemas.openxmlformats.org/officeDocument/2006/relationships/image" Target="../media/image10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9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 Id="rId3" Type="http://schemas.openxmlformats.org/officeDocument/2006/relationships/image" Target="../media/image97.png"/><Relationship Id="rId4" Type="http://schemas.openxmlformats.org/officeDocument/2006/relationships/image" Target="../media/image37.png"/><Relationship Id="rId5" Type="http://schemas.openxmlformats.org/officeDocument/2006/relationships/image" Target="../media/image10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3.xml"/><Relationship Id="rId3" Type="http://schemas.openxmlformats.org/officeDocument/2006/relationships/image" Target="../media/image108.png"/><Relationship Id="rId4" Type="http://schemas.openxmlformats.org/officeDocument/2006/relationships/image" Target="../media/image109.png"/><Relationship Id="rId5" Type="http://schemas.openxmlformats.org/officeDocument/2006/relationships/image" Target="../media/image106.png"/><Relationship Id="rId6" Type="http://schemas.openxmlformats.org/officeDocument/2006/relationships/image" Target="../media/image3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4.xml"/><Relationship Id="rId3" Type="http://schemas.openxmlformats.org/officeDocument/2006/relationships/image" Target="../media/image105.png"/><Relationship Id="rId4" Type="http://schemas.openxmlformats.org/officeDocument/2006/relationships/image" Target="../media/image111.png"/><Relationship Id="rId5" Type="http://schemas.openxmlformats.org/officeDocument/2006/relationships/image" Target="../media/image3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 Id="rId3" Type="http://schemas.openxmlformats.org/officeDocument/2006/relationships/image" Target="../media/image127.png"/><Relationship Id="rId4" Type="http://schemas.openxmlformats.org/officeDocument/2006/relationships/image" Target="../media/image3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7.xml"/><Relationship Id="rId3" Type="http://schemas.openxmlformats.org/officeDocument/2006/relationships/image" Target="../media/image4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9.xml"/><Relationship Id="rId3" Type="http://schemas.openxmlformats.org/officeDocument/2006/relationships/image" Target="../media/image5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0.xml"/><Relationship Id="rId3" Type="http://schemas.openxmlformats.org/officeDocument/2006/relationships/hyperlink" Target="https://www.bigcommerce.com/blog/word-of-mouth-marketing/#why-care-about-word-of-mouth-marketing" TargetMode="External"/><Relationship Id="rId4" Type="http://schemas.openxmlformats.org/officeDocument/2006/relationships/image" Target="../media/image12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3.xml"/><Relationship Id="rId3" Type="http://schemas.openxmlformats.org/officeDocument/2006/relationships/image" Target="../media/image115.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4.xml"/><Relationship Id="rId3" Type="http://schemas.openxmlformats.org/officeDocument/2006/relationships/image" Target="../media/image112.png"/><Relationship Id="rId4" Type="http://schemas.openxmlformats.org/officeDocument/2006/relationships/hyperlink" Target="https://www.listrak.com/blog/email-engagement-increases-12-7-in-q1-2016" TargetMode="Externa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5.xml"/><Relationship Id="rId3" Type="http://schemas.openxmlformats.org/officeDocument/2006/relationships/image" Target="../media/image107.png"/><Relationship Id="rId4" Type="http://schemas.openxmlformats.org/officeDocument/2006/relationships/image" Target="../media/image37.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6.xml"/><Relationship Id="rId3" Type="http://schemas.openxmlformats.org/officeDocument/2006/relationships/image" Target="../media/image110.png"/><Relationship Id="rId4" Type="http://schemas.openxmlformats.org/officeDocument/2006/relationships/image" Target="../media/image114.jpg"/><Relationship Id="rId5" Type="http://schemas.openxmlformats.org/officeDocument/2006/relationships/image" Target="../media/image3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7.xml"/><Relationship Id="rId3" Type="http://schemas.openxmlformats.org/officeDocument/2006/relationships/image" Target="../media/image122.png"/><Relationship Id="rId4" Type="http://schemas.openxmlformats.org/officeDocument/2006/relationships/image" Target="../media/image3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8.xml"/><Relationship Id="rId3" Type="http://schemas.openxmlformats.org/officeDocument/2006/relationships/image" Target="../media/image119.png"/><Relationship Id="rId4" Type="http://schemas.openxmlformats.org/officeDocument/2006/relationships/image" Target="../media/image113.png"/><Relationship Id="rId5" Type="http://schemas.openxmlformats.org/officeDocument/2006/relationships/image" Target="../media/image37.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9.xml"/><Relationship Id="rId3" Type="http://schemas.openxmlformats.org/officeDocument/2006/relationships/image" Target="../media/image12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8" name="Shape 558"/>
        <p:cNvGrpSpPr/>
        <p:nvPr/>
      </p:nvGrpSpPr>
      <p:grpSpPr>
        <a:xfrm>
          <a:off x="0" y="0"/>
          <a:ext cx="0" cy="0"/>
          <a:chOff x="0" y="0"/>
          <a:chExt cx="0" cy="0"/>
        </a:xfrm>
      </p:grpSpPr>
      <p:sp>
        <p:nvSpPr>
          <p:cNvPr id="559" name="Google Shape;559;p75"/>
          <p:cNvSpPr/>
          <p:nvPr/>
        </p:nvSpPr>
        <p:spPr>
          <a:xfrm>
            <a:off x="457200" y="1758275"/>
            <a:ext cx="4744800" cy="2853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chemeClr val="dk1"/>
                </a:solidFill>
                <a:highlight>
                  <a:srgbClr val="FFD800"/>
                </a:highlight>
                <a:latin typeface="Proxima Nova"/>
                <a:ea typeface="Proxima Nova"/>
                <a:cs typeface="Proxima Nova"/>
                <a:sym typeface="Proxima Nova"/>
              </a:rPr>
              <a:t>Overview</a:t>
            </a:r>
            <a:r>
              <a:rPr b="1" lang="en" sz="1200">
                <a:solidFill>
                  <a:schemeClr val="dk1"/>
                </a:solidFill>
                <a:highlight>
                  <a:srgbClr val="FFD800"/>
                </a:highlight>
                <a:latin typeface="Proxima Nova"/>
                <a:ea typeface="Proxima Nova"/>
                <a:cs typeface="Proxima Nova"/>
                <a:sym typeface="Proxima Nova"/>
              </a:rPr>
              <a:t>:</a:t>
            </a:r>
            <a:endParaRPr b="1" sz="1200">
              <a:solidFill>
                <a:schemeClr val="dk1"/>
              </a:solidFill>
              <a:highlight>
                <a:srgbClr val="FFD800"/>
              </a:highlight>
              <a:latin typeface="Proxima Nova"/>
              <a:ea typeface="Proxima Nova"/>
              <a:cs typeface="Proxima Nova"/>
              <a:sym typeface="Proxima Nova"/>
            </a:endParaRPr>
          </a:p>
          <a:p>
            <a:pPr indent="0" lvl="0" marL="0" rtl="0" algn="l">
              <a:lnSpc>
                <a:spcPct val="115000"/>
              </a:lnSpc>
              <a:spcBef>
                <a:spcPts val="0"/>
              </a:spcBef>
              <a:spcAft>
                <a:spcPts val="0"/>
              </a:spcAft>
              <a:buNone/>
            </a:pPr>
            <a:r>
              <a:rPr lang="en" sz="1200">
                <a:solidFill>
                  <a:schemeClr val="dk1"/>
                </a:solidFill>
                <a:latin typeface="Proxima Nova"/>
                <a:ea typeface="Proxima Nova"/>
                <a:cs typeface="Proxima Nova"/>
                <a:sym typeface="Proxima Nova"/>
              </a:rPr>
              <a:t>Meeting the evolving expectations of today’s retail customer can be challenging. Many companies can benefit from delivering a more customer-centric purchasing experience </a:t>
            </a:r>
            <a:r>
              <a:rPr lang="en" sz="1200">
                <a:solidFill>
                  <a:schemeClr val="dk1"/>
                </a:solidFill>
                <a:latin typeface="Proxima Nova"/>
                <a:ea typeface="Proxima Nova"/>
                <a:cs typeface="Proxima Nova"/>
                <a:sym typeface="Proxima Nova"/>
              </a:rPr>
              <a:t>—</a:t>
            </a:r>
            <a:r>
              <a:rPr lang="en" sz="1200">
                <a:solidFill>
                  <a:schemeClr val="dk1"/>
                </a:solidFill>
                <a:latin typeface="Proxima Nova"/>
                <a:ea typeface="Proxima Nova"/>
                <a:cs typeface="Proxima Nova"/>
                <a:sym typeface="Proxima Nova"/>
              </a:rPr>
              <a:t> from legacy brands to </a:t>
            </a:r>
            <a:r>
              <a:rPr lang="en" sz="1200">
                <a:solidFill>
                  <a:schemeClr val="dk1"/>
                </a:solidFill>
                <a:latin typeface="Proxima Nova"/>
                <a:ea typeface="Proxima Nova"/>
                <a:cs typeface="Proxima Nova"/>
                <a:sym typeface="Proxima Nova"/>
              </a:rPr>
              <a:t>direct-to-consumer </a:t>
            </a:r>
            <a:r>
              <a:rPr lang="en" sz="1200">
                <a:solidFill>
                  <a:schemeClr val="dk1"/>
                </a:solidFill>
                <a:latin typeface="Proxima Nova"/>
                <a:ea typeface="Proxima Nova"/>
                <a:cs typeface="Proxima Nova"/>
                <a:sym typeface="Proxima Nova"/>
              </a:rPr>
              <a:t>challengers.</a:t>
            </a:r>
            <a:br>
              <a:rPr lang="en" sz="1200">
                <a:solidFill>
                  <a:schemeClr val="dk1"/>
                </a:solidFill>
                <a:latin typeface="Proxima Nova"/>
                <a:ea typeface="Proxima Nova"/>
                <a:cs typeface="Proxima Nova"/>
                <a:sym typeface="Proxima Nova"/>
              </a:rPr>
            </a:br>
            <a:endParaRPr sz="12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sz="1200">
                <a:solidFill>
                  <a:schemeClr val="dk1"/>
                </a:solidFill>
                <a:highlight>
                  <a:srgbClr val="FFD800"/>
                </a:highlight>
                <a:latin typeface="Proxima Nova"/>
                <a:ea typeface="Proxima Nova"/>
                <a:cs typeface="Proxima Nova"/>
                <a:sym typeface="Proxima Nova"/>
              </a:rPr>
              <a:t>Business Outcomes</a:t>
            </a:r>
            <a:r>
              <a:rPr b="1" lang="en" sz="1200">
                <a:solidFill>
                  <a:schemeClr val="dk1"/>
                </a:solidFill>
                <a:highlight>
                  <a:srgbClr val="FFD800"/>
                </a:highlight>
                <a:latin typeface="Proxima Nova"/>
                <a:ea typeface="Proxima Nova"/>
                <a:cs typeface="Proxima Nova"/>
                <a:sym typeface="Proxima Nova"/>
              </a:rPr>
              <a:t>:</a:t>
            </a:r>
            <a:endParaRPr b="1" sz="1200">
              <a:solidFill>
                <a:schemeClr val="dk1"/>
              </a:solidFill>
              <a:highlight>
                <a:srgbClr val="FFD800"/>
              </a:highlight>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Boost online and in-store sales.</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Improve </a:t>
            </a:r>
            <a:r>
              <a:rPr lang="en" sz="1200">
                <a:solidFill>
                  <a:schemeClr val="dk1"/>
                </a:solidFill>
                <a:latin typeface="Proxima Nova"/>
                <a:ea typeface="Proxima Nova"/>
                <a:cs typeface="Proxima Nova"/>
                <a:sym typeface="Proxima Nova"/>
              </a:rPr>
              <a:t>time-to-market </a:t>
            </a:r>
            <a:r>
              <a:rPr lang="en" sz="1200">
                <a:solidFill>
                  <a:schemeClr val="dk1"/>
                </a:solidFill>
                <a:latin typeface="Proxima Nova"/>
                <a:ea typeface="Proxima Nova"/>
                <a:cs typeface="Proxima Nova"/>
                <a:sym typeface="Proxima Nova"/>
              </a:rPr>
              <a:t>for new products.</a:t>
            </a:r>
            <a:endParaRPr sz="1200">
              <a:solidFill>
                <a:schemeClr val="dk1"/>
              </a:solidFill>
              <a:latin typeface="Proxima Nova"/>
              <a:ea typeface="Proxima Nova"/>
              <a:cs typeface="Proxima Nova"/>
              <a:sym typeface="Proxima Nova"/>
            </a:endParaRPr>
          </a:p>
          <a:p>
            <a:pPr indent="-304800" lvl="0" marL="457200" rtl="0" algn="l">
              <a:lnSpc>
                <a:spcPct val="115000"/>
              </a:lnSpc>
              <a:spcBef>
                <a:spcPts val="0"/>
              </a:spcBef>
              <a:spcAft>
                <a:spcPts val="0"/>
              </a:spcAft>
              <a:buClr>
                <a:schemeClr val="dk1"/>
              </a:buClr>
              <a:buSzPts val="1200"/>
              <a:buFont typeface="Proxima Nova"/>
              <a:buChar char="●"/>
            </a:pPr>
            <a:r>
              <a:rPr lang="en" sz="1200">
                <a:solidFill>
                  <a:schemeClr val="dk1"/>
                </a:solidFill>
                <a:latin typeface="Proxima Nova"/>
                <a:ea typeface="Proxima Nova"/>
                <a:cs typeface="Proxima Nova"/>
                <a:sym typeface="Proxima Nova"/>
              </a:rPr>
              <a:t>Get ahead of digital-first competitor brands.</a:t>
            </a:r>
            <a:endParaRPr b="1" sz="1200">
              <a:solidFill>
                <a:schemeClr val="dk1"/>
              </a:solidFill>
              <a:highlight>
                <a:srgbClr val="FFD800"/>
              </a:highlight>
              <a:latin typeface="Proxima Nova"/>
              <a:ea typeface="Proxima Nova"/>
              <a:cs typeface="Proxima Nova"/>
              <a:sym typeface="Proxima Nova"/>
            </a:endParaRPr>
          </a:p>
        </p:txBody>
      </p:sp>
      <p:sp>
        <p:nvSpPr>
          <p:cNvPr id="560" name="Google Shape;560;p75"/>
          <p:cNvSpPr txBox="1"/>
          <p:nvPr>
            <p:ph type="title"/>
          </p:nvPr>
        </p:nvSpPr>
        <p:spPr>
          <a:xfrm>
            <a:off x="457200" y="6768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Accelerating Growth Through eCommerce</a:t>
            </a:r>
            <a:endParaRPr sz="2400"/>
          </a:p>
        </p:txBody>
      </p:sp>
      <p:sp>
        <p:nvSpPr>
          <p:cNvPr id="561" name="Google Shape;561;p75"/>
          <p:cNvSpPr/>
          <p:nvPr/>
        </p:nvSpPr>
        <p:spPr>
          <a:xfrm>
            <a:off x="581325" y="401100"/>
            <a:ext cx="1228500" cy="258900"/>
          </a:xfrm>
          <a:prstGeom prst="roundRect">
            <a:avLst>
              <a:gd fmla="val 11487" name="adj"/>
            </a:avLst>
          </a:prstGeom>
          <a:solidFill>
            <a:srgbClr val="E51B24"/>
          </a:solidFill>
          <a:ln cap="flat" cmpd="sng" w="38100">
            <a:solidFill>
              <a:srgbClr val="E51B24"/>
            </a:solidFill>
            <a:prstDash val="solid"/>
            <a:miter lim="400000"/>
            <a:headEnd len="sm" w="sm" type="none"/>
            <a:tailEnd len="sm" w="sm" type="none"/>
          </a:ln>
        </p:spPr>
        <p:txBody>
          <a:bodyPr anchorCtr="0" anchor="ctr" bIns="35725" lIns="35725" spcFirstLastPara="1" rIns="35725" wrap="square" tIns="35725">
            <a:noAutofit/>
          </a:bodyPr>
          <a:lstStyle/>
          <a:p>
            <a:pPr indent="0" lvl="0" marL="0" marR="0" rtl="0" algn="l">
              <a:lnSpc>
                <a:spcPct val="100000"/>
              </a:lnSpc>
              <a:spcBef>
                <a:spcPts val="0"/>
              </a:spcBef>
              <a:spcAft>
                <a:spcPts val="0"/>
              </a:spcAft>
              <a:buClr>
                <a:srgbClr val="FFFFFF"/>
              </a:buClr>
              <a:buSzPts val="3600"/>
              <a:buFont typeface="Helvetica Neue"/>
              <a:buNone/>
            </a:pPr>
            <a:r>
              <a:rPr b="1" lang="en" sz="1000">
                <a:solidFill>
                  <a:srgbClr val="FFFFFF"/>
                </a:solidFill>
                <a:latin typeface="Proxima Nova"/>
                <a:ea typeface="Proxima Nova"/>
                <a:cs typeface="Proxima Nova"/>
                <a:sym typeface="Proxima Nova"/>
              </a:rPr>
              <a:t>Workshop Add-Ons</a:t>
            </a:r>
            <a:endParaRPr b="1" i="0" sz="1000" u="none" cap="none" strike="noStrike">
              <a:solidFill>
                <a:srgbClr val="FFFFFF"/>
              </a:solidFill>
              <a:latin typeface="Proxima Nova"/>
              <a:ea typeface="Proxima Nova"/>
              <a:cs typeface="Proxima Nova"/>
              <a:sym typeface="Proxima Nova"/>
            </a:endParaRPr>
          </a:p>
        </p:txBody>
      </p:sp>
      <p:pic>
        <p:nvPicPr>
          <p:cNvPr id="562" name="Google Shape;562;p75"/>
          <p:cNvPicPr preferRelativeResize="0"/>
          <p:nvPr/>
        </p:nvPicPr>
        <p:blipFill>
          <a:blip r:embed="rId3">
            <a:alphaModFix/>
          </a:blip>
          <a:stretch>
            <a:fillRect/>
          </a:stretch>
        </p:blipFill>
        <p:spPr>
          <a:xfrm>
            <a:off x="581329" y="1266302"/>
            <a:ext cx="137224" cy="155823"/>
          </a:xfrm>
          <a:prstGeom prst="rect">
            <a:avLst/>
          </a:prstGeom>
          <a:noFill/>
          <a:ln>
            <a:noFill/>
          </a:ln>
        </p:spPr>
      </p:pic>
      <p:pic>
        <p:nvPicPr>
          <p:cNvPr id="563" name="Google Shape;563;p75"/>
          <p:cNvPicPr preferRelativeResize="0"/>
          <p:nvPr/>
        </p:nvPicPr>
        <p:blipFill>
          <a:blip r:embed="rId4">
            <a:alphaModFix/>
          </a:blip>
          <a:stretch>
            <a:fillRect/>
          </a:stretch>
        </p:blipFill>
        <p:spPr>
          <a:xfrm>
            <a:off x="1907893" y="1266300"/>
            <a:ext cx="137214" cy="180247"/>
          </a:xfrm>
          <a:prstGeom prst="rect">
            <a:avLst/>
          </a:prstGeom>
          <a:noFill/>
          <a:ln>
            <a:noFill/>
          </a:ln>
        </p:spPr>
      </p:pic>
      <p:pic>
        <p:nvPicPr>
          <p:cNvPr id="564" name="Google Shape;564;p75"/>
          <p:cNvPicPr preferRelativeResize="0"/>
          <p:nvPr/>
        </p:nvPicPr>
        <p:blipFill>
          <a:blip r:embed="rId5">
            <a:alphaModFix/>
          </a:blip>
          <a:stretch>
            <a:fillRect/>
          </a:stretch>
        </p:blipFill>
        <p:spPr>
          <a:xfrm>
            <a:off x="3596978" y="1266298"/>
            <a:ext cx="177613" cy="180251"/>
          </a:xfrm>
          <a:prstGeom prst="rect">
            <a:avLst/>
          </a:prstGeom>
          <a:noFill/>
          <a:ln>
            <a:noFill/>
          </a:ln>
        </p:spPr>
      </p:pic>
      <p:sp>
        <p:nvSpPr>
          <p:cNvPr id="565" name="Google Shape;565;p75"/>
          <p:cNvSpPr txBox="1"/>
          <p:nvPr/>
        </p:nvSpPr>
        <p:spPr>
          <a:xfrm>
            <a:off x="735000" y="1165725"/>
            <a:ext cx="1310100" cy="3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Proxima Nova"/>
                <a:ea typeface="Proxima Nova"/>
                <a:cs typeface="Proxima Nova"/>
                <a:sym typeface="Proxima Nova"/>
              </a:rPr>
              <a:t>Instructor-led</a:t>
            </a:r>
            <a:endParaRPr/>
          </a:p>
        </p:txBody>
      </p:sp>
      <p:sp>
        <p:nvSpPr>
          <p:cNvPr id="566" name="Google Shape;566;p75"/>
          <p:cNvSpPr txBox="1"/>
          <p:nvPr/>
        </p:nvSpPr>
        <p:spPr>
          <a:xfrm>
            <a:off x="2078750" y="1165725"/>
            <a:ext cx="1450200" cy="3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Proxima Nova"/>
                <a:ea typeface="Proxima Nova"/>
                <a:cs typeface="Proxima Nova"/>
                <a:sym typeface="Proxima Nova"/>
              </a:rPr>
              <a:t>Onsite or Remote</a:t>
            </a:r>
            <a:endParaRPr/>
          </a:p>
        </p:txBody>
      </p:sp>
      <p:sp>
        <p:nvSpPr>
          <p:cNvPr id="567" name="Google Shape;567;p75"/>
          <p:cNvSpPr txBox="1"/>
          <p:nvPr/>
        </p:nvSpPr>
        <p:spPr>
          <a:xfrm>
            <a:off x="3768700" y="1165725"/>
            <a:ext cx="898200" cy="357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dk1"/>
                </a:solidFill>
                <a:latin typeface="Proxima Nova"/>
                <a:ea typeface="Proxima Nova"/>
                <a:cs typeface="Proxima Nova"/>
                <a:sym typeface="Proxima Nova"/>
              </a:rPr>
              <a:t>~7 hours</a:t>
            </a:r>
            <a:endParaRPr/>
          </a:p>
        </p:txBody>
      </p:sp>
      <p:graphicFrame>
        <p:nvGraphicFramePr>
          <p:cNvPr id="568" name="Google Shape;568;p75"/>
          <p:cNvGraphicFramePr/>
          <p:nvPr/>
        </p:nvGraphicFramePr>
        <p:xfrm>
          <a:off x="5680350" y="1758275"/>
          <a:ext cx="3000000" cy="3000000"/>
        </p:xfrm>
        <a:graphic>
          <a:graphicData uri="http://schemas.openxmlformats.org/drawingml/2006/table">
            <a:tbl>
              <a:tblPr>
                <a:noFill/>
                <a:tableStyleId>{6424626C-F5A3-4C84-AF0E-E83021F879A7}</a:tableStyleId>
              </a:tblPr>
              <a:tblGrid>
                <a:gridCol w="2882350"/>
              </a:tblGrid>
              <a:tr h="515325">
                <a:tc>
                  <a:txBody>
                    <a:bodyPr/>
                    <a:lstStyle/>
                    <a:p>
                      <a:pPr indent="0" lvl="0" marL="0" rtl="0" algn="ctr">
                        <a:spcBef>
                          <a:spcPts val="0"/>
                        </a:spcBef>
                        <a:spcAft>
                          <a:spcPts val="0"/>
                        </a:spcAft>
                        <a:buNone/>
                      </a:pPr>
                      <a:r>
                        <a:rPr lang="en" sz="1100">
                          <a:latin typeface="Proxima Nova"/>
                          <a:ea typeface="Proxima Nova"/>
                          <a:cs typeface="Proxima Nova"/>
                          <a:sym typeface="Proxima Nova"/>
                        </a:rPr>
                        <a:t>DAY 1</a:t>
                      </a:r>
                      <a:endParaRPr sz="1100">
                        <a:latin typeface="Proxima Nova"/>
                        <a:ea typeface="Proxima Nova"/>
                        <a:cs typeface="Proxima Nova"/>
                        <a:sym typeface="Proxima Nova"/>
                      </a:endParaRPr>
                    </a:p>
                    <a:p>
                      <a:pPr indent="0" lvl="0" marL="0" rtl="0" algn="ctr">
                        <a:spcBef>
                          <a:spcPts val="0"/>
                        </a:spcBef>
                        <a:spcAft>
                          <a:spcPts val="0"/>
                        </a:spcAft>
                        <a:buNone/>
                      </a:pPr>
                      <a:r>
                        <a:rPr b="1" lang="en" sz="1200">
                          <a:solidFill>
                            <a:schemeClr val="dk1"/>
                          </a:solidFill>
                          <a:latin typeface="Proxima Nova"/>
                          <a:ea typeface="Proxima Nova"/>
                          <a:cs typeface="Proxima Nova"/>
                          <a:sym typeface="Proxima Nova"/>
                        </a:rPr>
                        <a:t>eCommerce</a:t>
                      </a:r>
                      <a:endParaRPr b="1" sz="1200">
                        <a:latin typeface="Proxima Nova"/>
                        <a:ea typeface="Proxima Nova"/>
                        <a:cs typeface="Proxima Nova"/>
                        <a:sym typeface="Proxima Nova"/>
                      </a:endParaRPr>
                    </a:p>
                  </a:txBody>
                  <a:tcPr marT="91425" marB="91425" marR="91425" marL="91425" anchor="ctr">
                    <a:lnL cap="flat" cmpd="sng" w="19050">
                      <a:solidFill>
                        <a:srgbClr val="ED332F"/>
                      </a:solidFill>
                      <a:prstDash val="solid"/>
                      <a:round/>
                      <a:headEnd len="sm" w="sm" type="none"/>
                      <a:tailEnd len="sm" w="sm" type="none"/>
                    </a:lnL>
                    <a:lnR cap="flat" cmpd="sng" w="19050">
                      <a:solidFill>
                        <a:srgbClr val="ED332F"/>
                      </a:solidFill>
                      <a:prstDash val="solid"/>
                      <a:round/>
                      <a:headEnd len="sm" w="sm" type="none"/>
                      <a:tailEnd len="sm" w="sm" type="none"/>
                    </a:lnR>
                    <a:lnT cap="flat" cmpd="sng" w="19050">
                      <a:solidFill>
                        <a:srgbClr val="ED332F"/>
                      </a:solidFill>
                      <a:prstDash val="solid"/>
                      <a:round/>
                      <a:headEnd len="sm" w="sm" type="none"/>
                      <a:tailEnd len="sm" w="sm" type="none"/>
                    </a:lnT>
                    <a:lnB cap="flat" cmpd="sng" w="19050">
                      <a:solidFill>
                        <a:srgbClr val="ED332F"/>
                      </a:solidFill>
                      <a:prstDash val="solid"/>
                      <a:round/>
                      <a:headEnd len="sm" w="sm" type="none"/>
                      <a:tailEnd len="sm" w="sm" type="none"/>
                    </a:lnB>
                    <a:solidFill>
                      <a:srgbClr val="F6F6F6"/>
                    </a:solidFill>
                  </a:tcPr>
                </a:tc>
              </a:tr>
              <a:tr h="1871250">
                <a:tc>
                  <a:txBody>
                    <a:bodyPr/>
                    <a:lstStyle/>
                    <a:p>
                      <a:pPr indent="0" lvl="0" marL="0" rtl="0" algn="l">
                        <a:spcBef>
                          <a:spcPts val="0"/>
                        </a:spcBef>
                        <a:spcAft>
                          <a:spcPts val="0"/>
                        </a:spcAft>
                        <a:buClr>
                          <a:schemeClr val="dk1"/>
                        </a:buClr>
                        <a:buSzPts val="1100"/>
                        <a:buFont typeface="Arial"/>
                        <a:buNone/>
                      </a:pPr>
                      <a:r>
                        <a:rPr lang="en" sz="1100">
                          <a:solidFill>
                            <a:schemeClr val="dk1"/>
                          </a:solidFill>
                          <a:latin typeface="Proxima Nova"/>
                          <a:ea typeface="Proxima Nova"/>
                          <a:cs typeface="Proxima Nova"/>
                          <a:sym typeface="Proxima Nova"/>
                        </a:rPr>
                        <a:t>Delve into the ecosystem of eCommerce models and retail customer insights.</a:t>
                      </a:r>
                      <a:endParaRPr sz="1100">
                        <a:solidFill>
                          <a:schemeClr val="dk1"/>
                        </a:solidFill>
                        <a:latin typeface="Proxima Nova"/>
                        <a:ea typeface="Proxima Nova"/>
                        <a:cs typeface="Proxima Nova"/>
                        <a:sym typeface="Proxima Nova"/>
                      </a:endParaRPr>
                    </a:p>
                    <a:p>
                      <a:pPr indent="0" lvl="0" marL="0" rtl="0" algn="l">
                        <a:spcBef>
                          <a:spcPts val="1600"/>
                        </a:spcBef>
                        <a:spcAft>
                          <a:spcPts val="0"/>
                        </a:spcAft>
                        <a:buClr>
                          <a:schemeClr val="dk1"/>
                        </a:buClr>
                        <a:buSzPts val="1100"/>
                        <a:buFont typeface="Arial"/>
                        <a:buNone/>
                      </a:pPr>
                      <a:r>
                        <a:rPr lang="en" sz="1100">
                          <a:solidFill>
                            <a:schemeClr val="dk1"/>
                          </a:solidFill>
                          <a:latin typeface="Proxima Nova"/>
                          <a:ea typeface="Proxima Nova"/>
                          <a:cs typeface="Proxima Nova"/>
                          <a:sym typeface="Proxima Nova"/>
                        </a:rPr>
                        <a:t>Choose the strategies that best serve your acquisition, conversion, and retention goals.</a:t>
                      </a:r>
                      <a:endParaRPr sz="1100">
                        <a:solidFill>
                          <a:schemeClr val="dk1"/>
                        </a:solidFill>
                        <a:latin typeface="Proxima Nova"/>
                        <a:ea typeface="Proxima Nova"/>
                        <a:cs typeface="Proxima Nova"/>
                        <a:sym typeface="Proxima Nova"/>
                      </a:endParaRPr>
                    </a:p>
                    <a:p>
                      <a:pPr indent="0" lvl="0" marL="0" rtl="0" algn="l">
                        <a:spcBef>
                          <a:spcPts val="1600"/>
                        </a:spcBef>
                        <a:spcAft>
                          <a:spcPts val="1600"/>
                        </a:spcAft>
                        <a:buNone/>
                      </a:pPr>
                      <a:r>
                        <a:rPr lang="en" sz="1100">
                          <a:solidFill>
                            <a:schemeClr val="dk1"/>
                          </a:solidFill>
                          <a:latin typeface="Proxima Nova"/>
                          <a:ea typeface="Proxima Nova"/>
                          <a:cs typeface="Proxima Nova"/>
                          <a:sym typeface="Proxima Nova"/>
                        </a:rPr>
                        <a:t>Develop a clear understanding of a successful eCommerce experience for your brand.</a:t>
                      </a:r>
                      <a:endParaRPr sz="1100">
                        <a:solidFill>
                          <a:schemeClr val="dk1"/>
                        </a:solidFill>
                        <a:latin typeface="Proxima Nova"/>
                        <a:ea typeface="Proxima Nova"/>
                        <a:cs typeface="Proxima Nova"/>
                        <a:sym typeface="Proxima Nova"/>
                      </a:endParaRPr>
                    </a:p>
                  </a:txBody>
                  <a:tcPr marT="91425" marB="91425" marR="91425" marL="91425">
                    <a:lnL cap="flat" cmpd="sng" w="19050">
                      <a:solidFill>
                        <a:srgbClr val="9E9E9E"/>
                      </a:solidFill>
                      <a:prstDash val="solid"/>
                      <a:round/>
                      <a:headEnd len="sm" w="sm" type="none"/>
                      <a:tailEnd len="sm" w="sm" type="none"/>
                    </a:lnL>
                    <a:lnR cap="flat" cmpd="sng" w="19050">
                      <a:solidFill>
                        <a:srgbClr val="9E9E9E"/>
                      </a:solidFill>
                      <a:prstDash val="solid"/>
                      <a:round/>
                      <a:headEnd len="sm" w="sm" type="none"/>
                      <a:tailEnd len="sm" w="sm" type="none"/>
                    </a:lnR>
                    <a:lnT cap="flat" cmpd="sng" w="19050">
                      <a:solidFill>
                        <a:srgbClr val="ED332F"/>
                      </a:solidFill>
                      <a:prstDash val="solid"/>
                      <a:round/>
                      <a:headEnd len="sm" w="sm" type="none"/>
                      <a:tailEnd len="sm" w="sm" type="none"/>
                    </a:lnT>
                    <a:lnB cap="flat" cmpd="sng" w="19050">
                      <a:solidFill>
                        <a:srgbClr val="9E9E9E"/>
                      </a:solidFill>
                      <a:prstDash val="solid"/>
                      <a:round/>
                      <a:headEnd len="sm" w="sm" type="none"/>
                      <a:tailEnd len="sm" w="sm" type="none"/>
                    </a:lnB>
                    <a:solidFill>
                      <a:srgbClr val="000000">
                        <a:alpha val="0"/>
                      </a:srgbClr>
                    </a:solidFill>
                  </a:tcPr>
                </a:tc>
              </a:tr>
            </a:tbl>
          </a:graphicData>
        </a:graphic>
      </p:graphicFrame>
      <p:sp>
        <p:nvSpPr>
          <p:cNvPr id="569" name="Google Shape;569;p75"/>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84"/>
          <p:cNvSpPr txBox="1"/>
          <p:nvPr>
            <p:ph type="title"/>
          </p:nvPr>
        </p:nvSpPr>
        <p:spPr>
          <a:xfrm>
            <a:off x="457200" y="280375"/>
            <a:ext cx="7014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Do </a:t>
            </a:r>
            <a:r>
              <a:rPr lang="en"/>
              <a:t>eCommerce </a:t>
            </a:r>
            <a:endParaRPr/>
          </a:p>
        </p:txBody>
      </p:sp>
      <p:sp>
        <p:nvSpPr>
          <p:cNvPr id="667" name="Google Shape;667;p8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668" name="Google Shape;668;p84"/>
          <p:cNvSpPr txBox="1"/>
          <p:nvPr/>
        </p:nvSpPr>
        <p:spPr>
          <a:xfrm>
            <a:off x="678900" y="1160100"/>
            <a:ext cx="1928700" cy="54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highlight>
                  <a:schemeClr val="accent2"/>
                </a:highlight>
                <a:latin typeface="Proxima Nova"/>
                <a:ea typeface="Proxima Nova"/>
                <a:cs typeface="Proxima Nova"/>
                <a:sym typeface="Proxima Nova"/>
              </a:rPr>
              <a:t>Direct to Consumer (DTC)</a:t>
            </a:r>
            <a:endParaRPr b="1" sz="1800">
              <a:highlight>
                <a:schemeClr val="accent2"/>
              </a:highlight>
              <a:latin typeface="Proxima Nova"/>
              <a:ea typeface="Proxima Nova"/>
              <a:cs typeface="Proxima Nova"/>
              <a:sym typeface="Proxima Nova"/>
            </a:endParaRPr>
          </a:p>
        </p:txBody>
      </p:sp>
      <p:sp>
        <p:nvSpPr>
          <p:cNvPr id="669" name="Google Shape;669;p84"/>
          <p:cNvSpPr txBox="1"/>
          <p:nvPr/>
        </p:nvSpPr>
        <p:spPr>
          <a:xfrm>
            <a:off x="3996598" y="1160100"/>
            <a:ext cx="1150800" cy="54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highlight>
                  <a:schemeClr val="accent2"/>
                </a:highlight>
                <a:latin typeface="Proxima Nova"/>
                <a:ea typeface="Proxima Nova"/>
                <a:cs typeface="Proxima Nova"/>
                <a:sym typeface="Proxima Nova"/>
              </a:rPr>
              <a:t>e</a:t>
            </a:r>
            <a:r>
              <a:rPr b="1" lang="en" sz="1800">
                <a:highlight>
                  <a:schemeClr val="accent2"/>
                </a:highlight>
                <a:latin typeface="Proxima Nova"/>
                <a:ea typeface="Proxima Nova"/>
                <a:cs typeface="Proxima Nova"/>
                <a:sym typeface="Proxima Nova"/>
              </a:rPr>
              <a:t>Retail</a:t>
            </a:r>
            <a:endParaRPr b="1" sz="1800">
              <a:highlight>
                <a:schemeClr val="accent2"/>
              </a:highlight>
              <a:latin typeface="Proxima Nova"/>
              <a:ea typeface="Proxima Nova"/>
              <a:cs typeface="Proxima Nova"/>
              <a:sym typeface="Proxima Nova"/>
            </a:endParaRPr>
          </a:p>
        </p:txBody>
      </p:sp>
      <p:sp>
        <p:nvSpPr>
          <p:cNvPr id="670" name="Google Shape;670;p84"/>
          <p:cNvSpPr txBox="1"/>
          <p:nvPr/>
        </p:nvSpPr>
        <p:spPr>
          <a:xfrm>
            <a:off x="6726049" y="1160100"/>
            <a:ext cx="1570800" cy="54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highlight>
                  <a:schemeClr val="accent2"/>
                </a:highlight>
                <a:latin typeface="Proxima Nova"/>
                <a:ea typeface="Proxima Nova"/>
                <a:cs typeface="Proxima Nova"/>
                <a:sym typeface="Proxima Nova"/>
              </a:rPr>
              <a:t>Amazon </a:t>
            </a:r>
            <a:endParaRPr b="1" sz="1800">
              <a:highlight>
                <a:schemeClr val="accent2"/>
              </a:highlight>
              <a:latin typeface="Proxima Nova"/>
              <a:ea typeface="Proxima Nova"/>
              <a:cs typeface="Proxima Nova"/>
              <a:sym typeface="Proxima Nova"/>
            </a:endParaRPr>
          </a:p>
        </p:txBody>
      </p:sp>
      <p:grpSp>
        <p:nvGrpSpPr>
          <p:cNvPr id="671" name="Google Shape;671;p84"/>
          <p:cNvGrpSpPr/>
          <p:nvPr/>
        </p:nvGrpSpPr>
        <p:grpSpPr>
          <a:xfrm>
            <a:off x="442475" y="1912450"/>
            <a:ext cx="2380174" cy="1865400"/>
            <a:chOff x="442475" y="1760050"/>
            <a:chExt cx="2380174" cy="1865400"/>
          </a:xfrm>
        </p:grpSpPr>
        <p:pic>
          <p:nvPicPr>
            <p:cNvPr id="672" name="Google Shape;672;p84"/>
            <p:cNvPicPr preferRelativeResize="0"/>
            <p:nvPr/>
          </p:nvPicPr>
          <p:blipFill rotWithShape="1">
            <a:blip r:embed="rId3">
              <a:alphaModFix/>
            </a:blip>
            <a:srcRect b="8676" l="0" r="0" t="12947"/>
            <a:stretch/>
          </p:blipFill>
          <p:spPr>
            <a:xfrm>
              <a:off x="442475" y="1760050"/>
              <a:ext cx="2380174" cy="1865400"/>
            </a:xfrm>
            <a:prstGeom prst="rect">
              <a:avLst/>
            </a:prstGeom>
            <a:noFill/>
            <a:ln>
              <a:noFill/>
            </a:ln>
          </p:spPr>
        </p:pic>
        <p:pic>
          <p:nvPicPr>
            <p:cNvPr id="673" name="Google Shape;673;p84"/>
            <p:cNvPicPr preferRelativeResize="0"/>
            <p:nvPr/>
          </p:nvPicPr>
          <p:blipFill>
            <a:blip r:embed="rId4">
              <a:alphaModFix/>
            </a:blip>
            <a:stretch>
              <a:fillRect/>
            </a:stretch>
          </p:blipFill>
          <p:spPr>
            <a:xfrm>
              <a:off x="638509" y="1859463"/>
              <a:ext cx="1988118" cy="1183113"/>
            </a:xfrm>
            <a:prstGeom prst="rect">
              <a:avLst/>
            </a:prstGeom>
            <a:noFill/>
            <a:ln>
              <a:noFill/>
            </a:ln>
          </p:spPr>
        </p:pic>
      </p:grpSp>
      <p:grpSp>
        <p:nvGrpSpPr>
          <p:cNvPr id="674" name="Google Shape;674;p84"/>
          <p:cNvGrpSpPr/>
          <p:nvPr/>
        </p:nvGrpSpPr>
        <p:grpSpPr>
          <a:xfrm>
            <a:off x="3381913" y="1912450"/>
            <a:ext cx="2380174" cy="1865400"/>
            <a:chOff x="3381913" y="1760050"/>
            <a:chExt cx="2380174" cy="1865400"/>
          </a:xfrm>
        </p:grpSpPr>
        <p:pic>
          <p:nvPicPr>
            <p:cNvPr id="675" name="Google Shape;675;p84"/>
            <p:cNvPicPr preferRelativeResize="0"/>
            <p:nvPr/>
          </p:nvPicPr>
          <p:blipFill rotWithShape="1">
            <a:blip r:embed="rId3">
              <a:alphaModFix/>
            </a:blip>
            <a:srcRect b="8676" l="0" r="0" t="12947"/>
            <a:stretch/>
          </p:blipFill>
          <p:spPr>
            <a:xfrm>
              <a:off x="3381913" y="1760050"/>
              <a:ext cx="2380174" cy="1865400"/>
            </a:xfrm>
            <a:prstGeom prst="rect">
              <a:avLst/>
            </a:prstGeom>
            <a:noFill/>
            <a:ln>
              <a:noFill/>
            </a:ln>
          </p:spPr>
        </p:pic>
        <p:pic>
          <p:nvPicPr>
            <p:cNvPr id="676" name="Google Shape;676;p84"/>
            <p:cNvPicPr preferRelativeResize="0"/>
            <p:nvPr/>
          </p:nvPicPr>
          <p:blipFill rotWithShape="1">
            <a:blip r:embed="rId5">
              <a:alphaModFix/>
            </a:blip>
            <a:srcRect b="0" l="947" r="2321" t="0"/>
            <a:stretch/>
          </p:blipFill>
          <p:spPr>
            <a:xfrm>
              <a:off x="3577975" y="1875450"/>
              <a:ext cx="1988125" cy="1183100"/>
            </a:xfrm>
            <a:prstGeom prst="rect">
              <a:avLst/>
            </a:prstGeom>
            <a:noFill/>
            <a:ln>
              <a:noFill/>
            </a:ln>
          </p:spPr>
        </p:pic>
      </p:grpSp>
      <p:grpSp>
        <p:nvGrpSpPr>
          <p:cNvPr id="677" name="Google Shape;677;p84"/>
          <p:cNvGrpSpPr/>
          <p:nvPr/>
        </p:nvGrpSpPr>
        <p:grpSpPr>
          <a:xfrm>
            <a:off x="6321350" y="1912450"/>
            <a:ext cx="2380174" cy="1865400"/>
            <a:chOff x="6321350" y="1760050"/>
            <a:chExt cx="2380174" cy="1865400"/>
          </a:xfrm>
        </p:grpSpPr>
        <p:pic>
          <p:nvPicPr>
            <p:cNvPr id="678" name="Google Shape;678;p84"/>
            <p:cNvPicPr preferRelativeResize="0"/>
            <p:nvPr/>
          </p:nvPicPr>
          <p:blipFill rotWithShape="1">
            <a:blip r:embed="rId3">
              <a:alphaModFix/>
            </a:blip>
            <a:srcRect b="8676" l="0" r="0" t="12947"/>
            <a:stretch/>
          </p:blipFill>
          <p:spPr>
            <a:xfrm>
              <a:off x="6321350" y="1760050"/>
              <a:ext cx="2380174" cy="1865400"/>
            </a:xfrm>
            <a:prstGeom prst="rect">
              <a:avLst/>
            </a:prstGeom>
            <a:noFill/>
            <a:ln>
              <a:noFill/>
            </a:ln>
          </p:spPr>
        </p:pic>
        <p:pic>
          <p:nvPicPr>
            <p:cNvPr id="679" name="Google Shape;679;p84"/>
            <p:cNvPicPr preferRelativeResize="0"/>
            <p:nvPr/>
          </p:nvPicPr>
          <p:blipFill rotWithShape="1">
            <a:blip r:embed="rId6">
              <a:alphaModFix/>
            </a:blip>
            <a:srcRect b="0" l="0" r="29483" t="0"/>
            <a:stretch/>
          </p:blipFill>
          <p:spPr>
            <a:xfrm>
              <a:off x="6517375" y="1875450"/>
              <a:ext cx="1988126" cy="1183100"/>
            </a:xfrm>
            <a:prstGeom prst="rect">
              <a:avLst/>
            </a:prstGeom>
            <a:noFill/>
            <a:ln>
              <a:noFill/>
            </a:ln>
          </p:spPr>
        </p:pic>
      </p:grpSp>
      <p:pic>
        <p:nvPicPr>
          <p:cNvPr id="680" name="Google Shape;680;p84"/>
          <p:cNvPicPr preferRelativeResize="0"/>
          <p:nvPr/>
        </p:nvPicPr>
        <p:blipFill>
          <a:blip r:embed="rId7">
            <a:alphaModFix/>
          </a:blip>
          <a:stretch>
            <a:fillRect/>
          </a:stretch>
        </p:blipFill>
        <p:spPr>
          <a:xfrm>
            <a:off x="7815845" y="36175"/>
            <a:ext cx="1209330" cy="994200"/>
          </a:xfrm>
          <a:prstGeom prst="rect">
            <a:avLst/>
          </a:prstGeom>
          <a:noFill/>
          <a:ln>
            <a:noFill/>
          </a:ln>
          <a:effectLst>
            <a:outerShdw blurRad="57150" rotWithShape="0" algn="bl" dir="5400000" dist="19050">
              <a:srgbClr val="000000">
                <a:alpha val="50000"/>
              </a:srgbClr>
            </a:outerShdw>
          </a:effectLst>
        </p:spPr>
      </p:pic>
      <p:sp>
        <p:nvSpPr>
          <p:cNvPr id="681" name="Google Shape;681;p84"/>
          <p:cNvSpPr txBox="1"/>
          <p:nvPr/>
        </p:nvSpPr>
        <p:spPr>
          <a:xfrm>
            <a:off x="7815850" y="36175"/>
            <a:ext cx="1328100" cy="10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Proxima Nova"/>
                <a:ea typeface="Proxima Nova"/>
                <a:cs typeface="Proxima Nova"/>
                <a:sym typeface="Proxima Nova"/>
              </a:rPr>
              <a:t>LXA note</a:t>
            </a:r>
            <a:endParaRPr b="1" sz="1100">
              <a:latin typeface="Proxima Nova"/>
              <a:ea typeface="Proxima Nova"/>
              <a:cs typeface="Proxima Nova"/>
              <a:sym typeface="Proxima Nova"/>
            </a:endParaRPr>
          </a:p>
          <a:p>
            <a:pPr indent="0" lvl="0" marL="0" rtl="0" algn="l">
              <a:spcBef>
                <a:spcPts val="1000"/>
              </a:spcBef>
              <a:spcAft>
                <a:spcPts val="0"/>
              </a:spcAft>
              <a:buNone/>
            </a:pPr>
            <a:r>
              <a:rPr lang="en" sz="1000">
                <a:latin typeface="Proxima Nova"/>
                <a:ea typeface="Proxima Nova"/>
                <a:cs typeface="Proxima Nova"/>
                <a:sym typeface="Proxima Nova"/>
              </a:rPr>
              <a:t>Swap out images to represent clients’ products.</a:t>
            </a:r>
            <a:endParaRPr sz="1000">
              <a:latin typeface="Proxima Nova"/>
              <a:ea typeface="Proxima Nova"/>
              <a:cs typeface="Proxima Nova"/>
              <a:sym typeface="Proxima Nova"/>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1" name="Shape 1801"/>
        <p:cNvGrpSpPr/>
        <p:nvPr/>
      </p:nvGrpSpPr>
      <p:grpSpPr>
        <a:xfrm>
          <a:off x="0" y="0"/>
          <a:ext cx="0" cy="0"/>
          <a:chOff x="0" y="0"/>
          <a:chExt cx="0" cy="0"/>
        </a:xfrm>
      </p:grpSpPr>
      <p:sp>
        <p:nvSpPr>
          <p:cNvPr id="1802" name="Google Shape;1802;p174"/>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600"/>
              <a:buFont typeface="Proxima Nova"/>
              <a:buNone/>
            </a:pPr>
            <a:r>
              <a:rPr lang="en">
                <a:solidFill>
                  <a:srgbClr val="000000"/>
                </a:solidFill>
              </a:rPr>
              <a:t>Offer Incentives</a:t>
            </a:r>
            <a:endParaRPr b="1" i="0" u="none" cap="none" strike="noStrike">
              <a:solidFill>
                <a:srgbClr val="000000"/>
              </a:solidFill>
              <a:latin typeface="Proxima Nova"/>
              <a:ea typeface="Proxima Nova"/>
              <a:cs typeface="Proxima Nova"/>
              <a:sym typeface="Proxima Nova"/>
            </a:endParaRPr>
          </a:p>
        </p:txBody>
      </p:sp>
      <p:sp>
        <p:nvSpPr>
          <p:cNvPr id="1803" name="Google Shape;1803;p174"/>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descr="Screen Shot 2017-09-14 at 9.58.57 pm.png" id="1804" name="Google Shape;1804;p174"/>
          <p:cNvPicPr preferRelativeResize="0"/>
          <p:nvPr/>
        </p:nvPicPr>
        <p:blipFill rotWithShape="1">
          <a:blip r:embed="rId3">
            <a:alphaModFix/>
          </a:blip>
          <a:srcRect b="0" l="1602" r="1844" t="1224"/>
          <a:stretch/>
        </p:blipFill>
        <p:spPr>
          <a:xfrm>
            <a:off x="550925" y="1129223"/>
            <a:ext cx="4826475" cy="2885050"/>
          </a:xfrm>
          <a:prstGeom prst="rect">
            <a:avLst/>
          </a:prstGeom>
          <a:noFill/>
          <a:ln cap="flat" cmpd="sng" w="9525">
            <a:solidFill>
              <a:srgbClr val="B7B7B7"/>
            </a:solidFill>
            <a:prstDash val="solid"/>
            <a:round/>
            <a:headEnd len="sm" w="sm" type="none"/>
            <a:tailEnd len="sm" w="sm" type="none"/>
          </a:ln>
        </p:spPr>
      </p:pic>
      <p:pic>
        <p:nvPicPr>
          <p:cNvPr id="1805" name="Google Shape;1805;p174"/>
          <p:cNvPicPr preferRelativeResize="0"/>
          <p:nvPr/>
        </p:nvPicPr>
        <p:blipFill rotWithShape="1">
          <a:blip r:embed="rId4">
            <a:alphaModFix/>
          </a:blip>
          <a:srcRect b="51714" l="0" r="0" t="0"/>
          <a:stretch/>
        </p:blipFill>
        <p:spPr>
          <a:xfrm>
            <a:off x="5721950" y="811425"/>
            <a:ext cx="2755975" cy="3520652"/>
          </a:xfrm>
          <a:prstGeom prst="rect">
            <a:avLst/>
          </a:prstGeom>
          <a:noFill/>
          <a:ln cap="flat" cmpd="sng" w="9525">
            <a:solidFill>
              <a:srgbClr val="B7B7B7"/>
            </a:solidFill>
            <a:prstDash val="solid"/>
            <a:round/>
            <a:headEnd len="sm" w="sm" type="none"/>
            <a:tailEnd len="sm" w="sm" type="none"/>
          </a:ln>
        </p:spPr>
      </p:pic>
      <p:pic>
        <p:nvPicPr>
          <p:cNvPr id="1806" name="Google Shape;1806;p174"/>
          <p:cNvPicPr preferRelativeResize="0"/>
          <p:nvPr/>
        </p:nvPicPr>
        <p:blipFill>
          <a:blip r:embed="rId5">
            <a:alphaModFix/>
          </a:blip>
          <a:stretch>
            <a:fillRect/>
          </a:stretch>
        </p:blipFill>
        <p:spPr>
          <a:xfrm>
            <a:off x="7815895" y="34675"/>
            <a:ext cx="1209330" cy="994200"/>
          </a:xfrm>
          <a:prstGeom prst="rect">
            <a:avLst/>
          </a:prstGeom>
          <a:noFill/>
          <a:ln>
            <a:noFill/>
          </a:ln>
          <a:effectLst>
            <a:outerShdw blurRad="57150" rotWithShape="0" algn="bl" dir="5400000" dist="19050">
              <a:srgbClr val="000000">
                <a:alpha val="50000"/>
              </a:srgbClr>
            </a:outerShdw>
          </a:effectLst>
        </p:spPr>
      </p:pic>
      <p:sp>
        <p:nvSpPr>
          <p:cNvPr id="1807" name="Google Shape;1807;p174"/>
          <p:cNvSpPr txBox="1"/>
          <p:nvPr/>
        </p:nvSpPr>
        <p:spPr>
          <a:xfrm>
            <a:off x="7815900" y="34675"/>
            <a:ext cx="1328100" cy="10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Proxima Nova"/>
                <a:ea typeface="Proxima Nova"/>
                <a:cs typeface="Proxima Nova"/>
                <a:sym typeface="Proxima Nova"/>
              </a:rPr>
              <a:t>LXA note</a:t>
            </a:r>
            <a:endParaRPr b="1" sz="1100">
              <a:latin typeface="Proxima Nova"/>
              <a:ea typeface="Proxima Nova"/>
              <a:cs typeface="Proxima Nova"/>
              <a:sym typeface="Proxima Nova"/>
            </a:endParaRPr>
          </a:p>
          <a:p>
            <a:pPr indent="0" lvl="0" marL="0" rtl="0" algn="l">
              <a:spcBef>
                <a:spcPts val="1000"/>
              </a:spcBef>
              <a:spcAft>
                <a:spcPts val="0"/>
              </a:spcAft>
              <a:buNone/>
            </a:pPr>
            <a:r>
              <a:rPr lang="en" sz="1000">
                <a:latin typeface="Proxima Nova"/>
                <a:ea typeface="Proxima Nova"/>
                <a:cs typeface="Proxima Nova"/>
                <a:sym typeface="Proxima Nova"/>
              </a:rPr>
              <a:t>Swap out example with one more relevant to client.</a:t>
            </a:r>
            <a:endParaRPr sz="1000">
              <a:latin typeface="Proxima Nova"/>
              <a:ea typeface="Proxima Nova"/>
              <a:cs typeface="Proxima Nova"/>
              <a:sym typeface="Proxima Nova"/>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sp>
        <p:nvSpPr>
          <p:cNvPr id="1812" name="Google Shape;1812;p17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 What’s New</a:t>
            </a:r>
            <a:endParaRPr/>
          </a:p>
        </p:txBody>
      </p:sp>
      <p:sp>
        <p:nvSpPr>
          <p:cNvPr id="1813" name="Google Shape;1813;p17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1814" name="Google Shape;1814;p175"/>
          <p:cNvPicPr preferRelativeResize="0"/>
          <p:nvPr/>
        </p:nvPicPr>
        <p:blipFill>
          <a:blip r:embed="rId3">
            <a:alphaModFix/>
          </a:blip>
          <a:stretch>
            <a:fillRect/>
          </a:stretch>
        </p:blipFill>
        <p:spPr>
          <a:xfrm>
            <a:off x="7815895" y="787800"/>
            <a:ext cx="1209330" cy="994200"/>
          </a:xfrm>
          <a:prstGeom prst="rect">
            <a:avLst/>
          </a:prstGeom>
          <a:noFill/>
          <a:ln>
            <a:noFill/>
          </a:ln>
          <a:effectLst>
            <a:outerShdw blurRad="57150" rotWithShape="0" algn="bl" dir="5400000" dist="19050">
              <a:srgbClr val="000000">
                <a:alpha val="50000"/>
              </a:srgbClr>
            </a:outerShdw>
          </a:effectLst>
        </p:spPr>
      </p:pic>
      <p:sp>
        <p:nvSpPr>
          <p:cNvPr id="1815" name="Google Shape;1815;p175"/>
          <p:cNvSpPr txBox="1"/>
          <p:nvPr/>
        </p:nvSpPr>
        <p:spPr>
          <a:xfrm>
            <a:off x="7815900" y="787800"/>
            <a:ext cx="1328100" cy="10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Proxima Nova"/>
                <a:ea typeface="Proxima Nova"/>
                <a:cs typeface="Proxima Nova"/>
                <a:sym typeface="Proxima Nova"/>
              </a:rPr>
              <a:t>LXA note</a:t>
            </a:r>
            <a:endParaRPr b="1" sz="1100">
              <a:latin typeface="Proxima Nova"/>
              <a:ea typeface="Proxima Nova"/>
              <a:cs typeface="Proxima Nova"/>
              <a:sym typeface="Proxima Nova"/>
            </a:endParaRPr>
          </a:p>
          <a:p>
            <a:pPr indent="0" lvl="0" marL="0" rtl="0" algn="l">
              <a:spcBef>
                <a:spcPts val="1000"/>
              </a:spcBef>
              <a:spcAft>
                <a:spcPts val="0"/>
              </a:spcAft>
              <a:buNone/>
            </a:pPr>
            <a:r>
              <a:rPr lang="en" sz="1000">
                <a:latin typeface="Proxima Nova"/>
                <a:ea typeface="Proxima Nova"/>
                <a:cs typeface="Proxima Nova"/>
                <a:sym typeface="Proxima Nova"/>
              </a:rPr>
              <a:t>Swap out example with one more relevant to client.</a:t>
            </a:r>
            <a:endParaRPr sz="1000">
              <a:latin typeface="Proxima Nova"/>
              <a:ea typeface="Proxima Nova"/>
              <a:cs typeface="Proxima Nova"/>
              <a:sym typeface="Proxima Nova"/>
            </a:endParaRPr>
          </a:p>
        </p:txBody>
      </p:sp>
      <p:pic>
        <p:nvPicPr>
          <p:cNvPr id="1816" name="Google Shape;1816;p175"/>
          <p:cNvPicPr preferRelativeResize="0"/>
          <p:nvPr/>
        </p:nvPicPr>
        <p:blipFill rotWithShape="1">
          <a:blip r:embed="rId4">
            <a:alphaModFix/>
          </a:blip>
          <a:srcRect b="19586" l="0" r="0" t="4054"/>
          <a:stretch/>
        </p:blipFill>
        <p:spPr>
          <a:xfrm>
            <a:off x="3038319" y="853075"/>
            <a:ext cx="3067356" cy="3809649"/>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0" name="Shape 1820"/>
        <p:cNvGrpSpPr/>
        <p:nvPr/>
      </p:nvGrpSpPr>
      <p:grpSpPr>
        <a:xfrm>
          <a:off x="0" y="0"/>
          <a:ext cx="0" cy="0"/>
          <a:chOff x="0" y="0"/>
          <a:chExt cx="0" cy="0"/>
        </a:xfrm>
      </p:grpSpPr>
      <p:sp>
        <p:nvSpPr>
          <p:cNvPr id="1821" name="Google Shape;1821;p17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 Creative With Refunds</a:t>
            </a:r>
            <a:endParaRPr/>
          </a:p>
        </p:txBody>
      </p:sp>
      <p:sp>
        <p:nvSpPr>
          <p:cNvPr id="1822" name="Google Shape;1822;p17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1823" name="Google Shape;1823;p176"/>
          <p:cNvPicPr preferRelativeResize="0"/>
          <p:nvPr/>
        </p:nvPicPr>
        <p:blipFill rotWithShape="1">
          <a:blip r:embed="rId3">
            <a:alphaModFix/>
          </a:blip>
          <a:srcRect b="0" l="0" r="0" t="14646"/>
          <a:stretch/>
        </p:blipFill>
        <p:spPr>
          <a:xfrm>
            <a:off x="2764040" y="853075"/>
            <a:ext cx="3615921" cy="3705501"/>
          </a:xfrm>
          <a:prstGeom prst="rect">
            <a:avLst/>
          </a:prstGeom>
          <a:noFill/>
          <a:ln cap="flat" cmpd="sng" w="9525">
            <a:solidFill>
              <a:srgbClr val="B7B7B7"/>
            </a:solidFill>
            <a:prstDash val="solid"/>
            <a:round/>
            <a:headEnd len="sm" w="sm" type="none"/>
            <a:tailEnd len="sm" w="sm" type="none"/>
          </a:ln>
        </p:spPr>
      </p:pic>
      <p:pic>
        <p:nvPicPr>
          <p:cNvPr id="1824" name="Google Shape;1824;p176"/>
          <p:cNvPicPr preferRelativeResize="0"/>
          <p:nvPr/>
        </p:nvPicPr>
        <p:blipFill>
          <a:blip r:embed="rId4">
            <a:alphaModFix/>
          </a:blip>
          <a:stretch>
            <a:fillRect/>
          </a:stretch>
        </p:blipFill>
        <p:spPr>
          <a:xfrm>
            <a:off x="7815895" y="787800"/>
            <a:ext cx="1209330" cy="994200"/>
          </a:xfrm>
          <a:prstGeom prst="rect">
            <a:avLst/>
          </a:prstGeom>
          <a:noFill/>
          <a:ln>
            <a:noFill/>
          </a:ln>
          <a:effectLst>
            <a:outerShdw blurRad="57150" rotWithShape="0" algn="bl" dir="5400000" dist="19050">
              <a:srgbClr val="000000">
                <a:alpha val="50000"/>
              </a:srgbClr>
            </a:outerShdw>
          </a:effectLst>
        </p:spPr>
      </p:pic>
      <p:sp>
        <p:nvSpPr>
          <p:cNvPr id="1825" name="Google Shape;1825;p176"/>
          <p:cNvSpPr txBox="1"/>
          <p:nvPr/>
        </p:nvSpPr>
        <p:spPr>
          <a:xfrm>
            <a:off x="7815900" y="787800"/>
            <a:ext cx="1328100" cy="10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Proxima Nova"/>
                <a:ea typeface="Proxima Nova"/>
                <a:cs typeface="Proxima Nova"/>
                <a:sym typeface="Proxima Nova"/>
              </a:rPr>
              <a:t>LXA note</a:t>
            </a:r>
            <a:endParaRPr b="1" sz="1100">
              <a:latin typeface="Proxima Nova"/>
              <a:ea typeface="Proxima Nova"/>
              <a:cs typeface="Proxima Nova"/>
              <a:sym typeface="Proxima Nova"/>
            </a:endParaRPr>
          </a:p>
          <a:p>
            <a:pPr indent="0" lvl="0" marL="0" rtl="0" algn="l">
              <a:spcBef>
                <a:spcPts val="1000"/>
              </a:spcBef>
              <a:spcAft>
                <a:spcPts val="0"/>
              </a:spcAft>
              <a:buNone/>
            </a:pPr>
            <a:r>
              <a:rPr lang="en" sz="1000">
                <a:latin typeface="Proxima Nova"/>
                <a:ea typeface="Proxima Nova"/>
                <a:cs typeface="Proxima Nova"/>
                <a:sym typeface="Proxima Nova"/>
              </a:rPr>
              <a:t>Swap out example with one more relevant to client.</a:t>
            </a:r>
            <a:endParaRPr sz="1000">
              <a:latin typeface="Proxima Nova"/>
              <a:ea typeface="Proxima Nova"/>
              <a:cs typeface="Proxima Nova"/>
              <a:sym typeface="Proxima Nova"/>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9" name="Shape 1829"/>
        <p:cNvGrpSpPr/>
        <p:nvPr/>
      </p:nvGrpSpPr>
      <p:grpSpPr>
        <a:xfrm>
          <a:off x="0" y="0"/>
          <a:ext cx="0" cy="0"/>
          <a:chOff x="0" y="0"/>
          <a:chExt cx="0" cy="0"/>
        </a:xfrm>
      </p:grpSpPr>
      <p:sp>
        <p:nvSpPr>
          <p:cNvPr id="1830" name="Google Shape;1830;p177"/>
          <p:cNvSpPr txBox="1"/>
          <p:nvPr>
            <p:ph idx="1" type="body"/>
          </p:nvPr>
        </p:nvSpPr>
        <p:spPr>
          <a:xfrm>
            <a:off x="317250" y="1736250"/>
            <a:ext cx="8509500" cy="1671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100"/>
              <a:t>From the examples we saw, what </a:t>
            </a:r>
            <a:r>
              <a:rPr b="1" lang="en" sz="2100">
                <a:highlight>
                  <a:schemeClr val="accent2"/>
                </a:highlight>
              </a:rPr>
              <a:t>email techniques and</a:t>
            </a:r>
            <a:br>
              <a:rPr b="1" lang="en" sz="2100">
                <a:highlight>
                  <a:schemeClr val="accent2"/>
                </a:highlight>
              </a:rPr>
            </a:br>
            <a:r>
              <a:rPr b="1" lang="en" sz="2100">
                <a:highlight>
                  <a:schemeClr val="accent2"/>
                </a:highlight>
              </a:rPr>
              <a:t>best practices</a:t>
            </a:r>
            <a:r>
              <a:rPr lang="en" sz="2100"/>
              <a:t> can we apply to our work? </a:t>
            </a:r>
            <a:endParaRPr sz="2100"/>
          </a:p>
          <a:p>
            <a:pPr indent="0" lvl="0" marL="0" rtl="0" algn="ctr">
              <a:spcBef>
                <a:spcPts val="1600"/>
              </a:spcBef>
              <a:spcAft>
                <a:spcPts val="1600"/>
              </a:spcAft>
              <a:buNone/>
            </a:pPr>
            <a:r>
              <a:rPr lang="en" sz="2100"/>
              <a:t>Where is our </a:t>
            </a:r>
            <a:r>
              <a:rPr b="1" lang="en" sz="2100">
                <a:highlight>
                  <a:schemeClr val="accent2"/>
                </a:highlight>
              </a:rPr>
              <a:t>greatest opportunity</a:t>
            </a:r>
            <a:r>
              <a:rPr lang="en" sz="2100"/>
              <a:t> for improvement?</a:t>
            </a:r>
            <a:endParaRPr sz="2100"/>
          </a:p>
        </p:txBody>
      </p:sp>
      <p:sp>
        <p:nvSpPr>
          <p:cNvPr id="1831" name="Google Shape;1831;p17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It Real</a:t>
            </a:r>
            <a:endParaRPr/>
          </a:p>
        </p:txBody>
      </p:sp>
      <p:sp>
        <p:nvSpPr>
          <p:cNvPr id="1832" name="Google Shape;1832;p17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sp>
        <p:nvSpPr>
          <p:cNvPr id="1837" name="Google Shape;1837;p17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Reengagement Beyond Email</a:t>
            </a:r>
            <a:endParaRPr/>
          </a:p>
        </p:txBody>
      </p:sp>
      <p:sp>
        <p:nvSpPr>
          <p:cNvPr id="1838" name="Google Shape;1838;p178"/>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graphicFrame>
        <p:nvGraphicFramePr>
          <p:cNvPr id="1839" name="Google Shape;1839;p178"/>
          <p:cNvGraphicFramePr/>
          <p:nvPr/>
        </p:nvGraphicFramePr>
        <p:xfrm>
          <a:off x="457213" y="892014"/>
          <a:ext cx="3000000" cy="3000000"/>
        </p:xfrm>
        <a:graphic>
          <a:graphicData uri="http://schemas.openxmlformats.org/drawingml/2006/table">
            <a:tbl>
              <a:tblPr>
                <a:noFill/>
                <a:tableStyleId>{6424626C-F5A3-4C84-AF0E-E83021F879A7}</a:tableStyleId>
              </a:tblPr>
              <a:tblGrid>
                <a:gridCol w="1449325"/>
                <a:gridCol w="3390125"/>
                <a:gridCol w="3390125"/>
              </a:tblGrid>
              <a:tr h="173175">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How to Use It</a:t>
                      </a:r>
                      <a:endParaRPr/>
                    </a:p>
                  </a:txBody>
                  <a:tcPr marT="91425" marB="91425" marR="91425" marL="91425" anchor="ctr">
                    <a:lnL cap="flat" cmpd="sng" w="9525">
                      <a:solidFill>
                        <a:srgbClr val="9E9E9E"/>
                      </a:solidFill>
                      <a:prstDash val="solid"/>
                      <a:round/>
                      <a:headEnd len="sm" w="sm" type="none"/>
                      <a:tailEnd len="sm" w="sm" type="none"/>
                    </a:lnL>
                    <a:solidFill>
                      <a:srgbClr val="017991"/>
                    </a:solidFill>
                  </a:tcPr>
                </a:tc>
                <a:tc>
                  <a:txBody>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In Practice… </a:t>
                      </a:r>
                      <a:endParaRPr b="1">
                        <a:solidFill>
                          <a:srgbClr val="FFFFFF"/>
                        </a:solidFill>
                        <a:latin typeface="Proxima Nova"/>
                        <a:ea typeface="Proxima Nova"/>
                        <a:cs typeface="Proxima Nova"/>
                        <a:sym typeface="Proxima Nova"/>
                      </a:endParaRPr>
                    </a:p>
                  </a:txBody>
                  <a:tcPr marT="91425" marB="91425" marR="91425" marL="91425" anchor="ctr">
                    <a:solidFill>
                      <a:srgbClr val="017991"/>
                    </a:solidFill>
                  </a:tcPr>
                </a:tc>
              </a:tr>
              <a:tr h="621100">
                <a:tc>
                  <a:txBody>
                    <a:bodyPr/>
                    <a:lstStyle/>
                    <a:p>
                      <a:pPr indent="0" lvl="0" marL="0" rtl="0" algn="l">
                        <a:spcBef>
                          <a:spcPts val="0"/>
                        </a:spcBef>
                        <a:spcAft>
                          <a:spcPts val="0"/>
                        </a:spcAft>
                        <a:buNone/>
                      </a:pPr>
                      <a:r>
                        <a:rPr b="1" lang="en">
                          <a:latin typeface="Proxima Nova"/>
                          <a:ea typeface="Proxima Nova"/>
                          <a:cs typeface="Proxima Nova"/>
                          <a:sym typeface="Proxima Nova"/>
                        </a:rPr>
                        <a:t>Social media</a:t>
                      </a:r>
                      <a:endParaRPr b="1">
                        <a:latin typeface="Proxima Nova"/>
                        <a:ea typeface="Proxima Nova"/>
                        <a:cs typeface="Proxima Nova"/>
                        <a:sym typeface="Proxima Nova"/>
                      </a:endParaRPr>
                    </a:p>
                  </a:txBody>
                  <a:tcPr marT="91425" marB="91425" marR="91425" marL="91425" anchor="ctr">
                    <a:lnT cap="flat" cmpd="sng" w="9525">
                      <a:solidFill>
                        <a:srgbClr val="9E9E9E"/>
                      </a:solidFill>
                      <a:prstDash val="solid"/>
                      <a:round/>
                      <a:headEnd len="sm" w="sm" type="none"/>
                      <a:tailEnd len="sm" w="sm" type="none"/>
                    </a:lnT>
                    <a:solidFill>
                      <a:srgbClr val="EFEFEF"/>
                    </a:solidFill>
                  </a:tcPr>
                </a:tc>
                <a:tc>
                  <a:txBody>
                    <a:bodyPr/>
                    <a:lstStyle/>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Announce new features and products. </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Share service announcements.</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Promote content (“fans-only events”).</a:t>
                      </a:r>
                      <a:endParaRPr>
                        <a:latin typeface="Proxima Nova"/>
                        <a:ea typeface="Proxima Nova"/>
                        <a:cs typeface="Proxima Nova"/>
                        <a:sym typeface="Proxima Nova"/>
                      </a:endParaRPr>
                    </a:p>
                  </a:txBody>
                  <a:tcPr marT="91425" marB="91425" marR="91425" marL="91425"/>
                </a:tc>
                <a:tc>
                  <a:txBody>
                    <a:bodyPr/>
                    <a:lstStyle/>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Set up targeted campaigns on Facebook.</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Add</a:t>
                      </a:r>
                      <a:r>
                        <a:rPr lang="en">
                          <a:solidFill>
                            <a:schemeClr val="dk1"/>
                          </a:solidFill>
                          <a:latin typeface="Proxima Nova"/>
                          <a:ea typeface="Proxima Nova"/>
                          <a:cs typeface="Proxima Nova"/>
                          <a:sym typeface="Proxima Nova"/>
                        </a:rPr>
                        <a:t> a custom audience</a:t>
                      </a:r>
                      <a:r>
                        <a:rPr lang="en">
                          <a:solidFill>
                            <a:schemeClr val="dk1"/>
                          </a:solidFill>
                          <a:latin typeface="Proxima Nova"/>
                          <a:ea typeface="Proxima Nova"/>
                          <a:cs typeface="Proxima Nova"/>
                          <a:sym typeface="Proxima Nova"/>
                        </a:rPr>
                        <a:t> to YouTube.</a:t>
                      </a:r>
                      <a:endParaRPr>
                        <a:latin typeface="Proxima Nova"/>
                        <a:ea typeface="Proxima Nova"/>
                        <a:cs typeface="Proxima Nova"/>
                        <a:sym typeface="Proxima Nova"/>
                      </a:endParaRPr>
                    </a:p>
                  </a:txBody>
                  <a:tcPr marT="91425" marB="91425" marR="91425" marL="91425"/>
                </a:tc>
              </a:tr>
              <a:tr h="512875">
                <a:tc>
                  <a:txBody>
                    <a:bodyPr/>
                    <a:lstStyle/>
                    <a:p>
                      <a:pPr indent="0" lvl="0" marL="0" rtl="0" algn="l">
                        <a:spcBef>
                          <a:spcPts val="0"/>
                        </a:spcBef>
                        <a:spcAft>
                          <a:spcPts val="0"/>
                        </a:spcAft>
                        <a:buNone/>
                      </a:pPr>
                      <a:r>
                        <a:rPr b="1" lang="en">
                          <a:latin typeface="Proxima Nova"/>
                          <a:ea typeface="Proxima Nova"/>
                          <a:cs typeface="Proxima Nova"/>
                          <a:sym typeface="Proxima Nova"/>
                        </a:rPr>
                        <a:t>Retargeting</a:t>
                      </a:r>
                      <a:endParaRPr b="1">
                        <a:latin typeface="Proxima Nova"/>
                        <a:ea typeface="Proxima Nova"/>
                        <a:cs typeface="Proxima Nova"/>
                        <a:sym typeface="Proxima Nova"/>
                      </a:endParaRPr>
                    </a:p>
                  </a:txBody>
                  <a:tcPr marT="91425" marB="91425" marR="91425" marL="91425" anchor="ctr">
                    <a:solidFill>
                      <a:srgbClr val="EFEFEF"/>
                    </a:solidFill>
                  </a:tcPr>
                </a:tc>
                <a:tc>
                  <a:txBody>
                    <a:bodyPr/>
                    <a:lstStyle/>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Sales events, targeting all traffic </a:t>
                      </a:r>
                      <a:br>
                        <a:rPr lang="en">
                          <a:solidFill>
                            <a:schemeClr val="dk1"/>
                          </a:solidFill>
                          <a:latin typeface="Proxima Nova"/>
                          <a:ea typeface="Proxima Nova"/>
                          <a:cs typeface="Proxima Nova"/>
                          <a:sym typeface="Proxima Nova"/>
                        </a:rPr>
                      </a:br>
                      <a:r>
                        <a:rPr lang="en">
                          <a:solidFill>
                            <a:schemeClr val="dk1"/>
                          </a:solidFill>
                          <a:latin typeface="Proxima Nova"/>
                          <a:ea typeface="Proxima Nova"/>
                          <a:cs typeface="Proxima Nova"/>
                          <a:sym typeface="Proxima Nova"/>
                        </a:rPr>
                        <a:t>or customers only.</a:t>
                      </a:r>
                      <a:endParaRPr>
                        <a:solidFill>
                          <a:schemeClr val="dk1"/>
                        </a:solidFill>
                        <a:latin typeface="Proxima Nova"/>
                        <a:ea typeface="Proxima Nova"/>
                        <a:cs typeface="Proxima Nova"/>
                        <a:sym typeface="Proxima Nova"/>
                      </a:endParaRPr>
                    </a:p>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Announce new features and products.</a:t>
                      </a:r>
                      <a:endParaRPr>
                        <a:solidFill>
                          <a:schemeClr val="dk1"/>
                        </a:solidFill>
                        <a:latin typeface="Proxima Nova"/>
                        <a:ea typeface="Proxima Nova"/>
                        <a:cs typeface="Proxima Nova"/>
                        <a:sym typeface="Proxima Nova"/>
                      </a:endParaRPr>
                    </a:p>
                  </a:txBody>
                  <a:tcPr marT="91425" marB="91425" marR="91425" marL="91425"/>
                </a:tc>
                <a:tc>
                  <a:txBody>
                    <a:bodyPr/>
                    <a:lstStyle/>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Use retargeting display ads to re-engage customers.</a:t>
                      </a:r>
                      <a:endParaRPr>
                        <a:latin typeface="Proxima Nova"/>
                        <a:ea typeface="Proxima Nova"/>
                        <a:cs typeface="Proxima Nova"/>
                        <a:sym typeface="Proxima Nova"/>
                      </a:endParaRPr>
                    </a:p>
                  </a:txBody>
                  <a:tcPr marT="91425" marB="91425" marR="91425" marL="91425"/>
                </a:tc>
              </a:tr>
              <a:tr h="296400">
                <a:tc>
                  <a:txBody>
                    <a:bodyPr/>
                    <a:lstStyle/>
                    <a:p>
                      <a:pPr indent="0" lvl="0" marL="0" rtl="0" algn="l">
                        <a:spcBef>
                          <a:spcPts val="0"/>
                        </a:spcBef>
                        <a:spcAft>
                          <a:spcPts val="0"/>
                        </a:spcAft>
                        <a:buNone/>
                      </a:pPr>
                      <a:r>
                        <a:rPr b="1" lang="en">
                          <a:latin typeface="Proxima Nova"/>
                          <a:ea typeface="Proxima Nova"/>
                          <a:cs typeface="Proxima Nova"/>
                          <a:sym typeface="Proxima Nova"/>
                        </a:rPr>
                        <a:t>Personalization</a:t>
                      </a:r>
                      <a:endParaRPr b="1">
                        <a:latin typeface="Proxima Nova"/>
                        <a:ea typeface="Proxima Nova"/>
                        <a:cs typeface="Proxima Nova"/>
                        <a:sym typeface="Proxima Nova"/>
                      </a:endParaRPr>
                    </a:p>
                  </a:txBody>
                  <a:tcPr marT="91425" marB="91425" marR="91425" marL="91425" anchor="ctr">
                    <a:solidFill>
                      <a:srgbClr val="EFEFEF"/>
                    </a:solidFill>
                  </a:tcPr>
                </a:tc>
                <a:tc>
                  <a:txBody>
                    <a:bodyPr/>
                    <a:lstStyle/>
                    <a:p>
                      <a:pPr indent="-317500" lvl="0" marL="457200" rtl="0" algn="l">
                        <a:lnSpc>
                          <a:spcPct val="115000"/>
                        </a:lnSpc>
                        <a:spcBef>
                          <a:spcPts val="0"/>
                        </a:spcBef>
                        <a:spcAft>
                          <a:spcPts val="0"/>
                        </a:spcAft>
                        <a:buClr>
                          <a:schemeClr val="dk1"/>
                        </a:buClr>
                        <a:buSzPts val="1400"/>
                        <a:buFont typeface="Proxima Nova"/>
                        <a:buChar char="●"/>
                      </a:pPr>
                      <a:r>
                        <a:rPr lang="en">
                          <a:solidFill>
                            <a:schemeClr val="dk1"/>
                          </a:solidFill>
                          <a:latin typeface="Proxima Nova"/>
                          <a:ea typeface="Proxima Nova"/>
                          <a:cs typeface="Proxima Nova"/>
                          <a:sym typeface="Proxima Nova"/>
                        </a:rPr>
                        <a:t>Customize content based on purchase or browsing history.</a:t>
                      </a:r>
                      <a:endParaRPr>
                        <a:latin typeface="Proxima Nova"/>
                        <a:ea typeface="Proxima Nova"/>
                        <a:cs typeface="Proxima Nova"/>
                        <a:sym typeface="Proxima Nova"/>
                      </a:endParaRPr>
                    </a:p>
                  </a:txBody>
                  <a:tcPr marT="91425" marB="91425" marR="91425" marL="91425"/>
                </a:tc>
                <a:tc>
                  <a:txBody>
                    <a:bodyPr/>
                    <a:lstStyle/>
                    <a:p>
                      <a:pPr indent="-317500" lvl="0" marL="457200" rtl="0" algn="l">
                        <a:lnSpc>
                          <a:spcPct val="115000"/>
                        </a:lnSpc>
                        <a:spcBef>
                          <a:spcPts val="0"/>
                        </a:spcBef>
                        <a:spcAft>
                          <a:spcPts val="0"/>
                        </a:spcAft>
                        <a:buSzPts val="1400"/>
                        <a:buFont typeface="Proxima Nova"/>
                        <a:buChar char="●"/>
                      </a:pPr>
                      <a:r>
                        <a:rPr lang="en">
                          <a:latin typeface="Proxima Nova"/>
                          <a:ea typeface="Proxima Nova"/>
                          <a:cs typeface="Proxima Nova"/>
                          <a:sym typeface="Proxima Nova"/>
                        </a:rPr>
                        <a:t>Display products the customer recently viewed on the homepage.</a:t>
                      </a:r>
                      <a:endParaRPr>
                        <a:latin typeface="Proxima Nova"/>
                        <a:ea typeface="Proxima Nova"/>
                        <a:cs typeface="Proxima Nova"/>
                        <a:sym typeface="Proxima Nova"/>
                      </a:endParaRPr>
                    </a:p>
                  </a:txBody>
                  <a:tcPr marT="91425" marB="91425" marR="91425" marL="91425"/>
                </a:tc>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3" name="Shape 1843"/>
        <p:cNvGrpSpPr/>
        <p:nvPr/>
      </p:nvGrpSpPr>
      <p:grpSpPr>
        <a:xfrm>
          <a:off x="0" y="0"/>
          <a:ext cx="0" cy="0"/>
          <a:chOff x="0" y="0"/>
          <a:chExt cx="0" cy="0"/>
        </a:xfrm>
      </p:grpSpPr>
      <p:sp>
        <p:nvSpPr>
          <p:cNvPr id="1844" name="Google Shape;1844;p179"/>
          <p:cNvSpPr txBox="1"/>
          <p:nvPr/>
        </p:nvSpPr>
        <p:spPr>
          <a:xfrm>
            <a:off x="457200" y="973475"/>
            <a:ext cx="5884500" cy="2738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Driving retention and combating churn take place across the entire customer life cycle.</a:t>
            </a:r>
            <a:endParaRPr sz="1800">
              <a:latin typeface="Proxima Nova"/>
              <a:ea typeface="Proxima Nova"/>
              <a:cs typeface="Proxima Nova"/>
              <a:sym typeface="Proxima Nova"/>
            </a:endParaRPr>
          </a:p>
          <a:p>
            <a:pPr indent="-342900" lvl="0" marL="457200" rtl="0" algn="l">
              <a:lnSpc>
                <a:spcPct val="115000"/>
              </a:lnSpc>
              <a:spcBef>
                <a:spcPts val="1000"/>
              </a:spcBef>
              <a:spcAft>
                <a:spcPts val="0"/>
              </a:spcAft>
              <a:buSzPts val="1800"/>
              <a:buFont typeface="Proxima Nova"/>
              <a:buChar char="●"/>
            </a:pPr>
            <a:r>
              <a:rPr lang="en" sz="1800">
                <a:latin typeface="Proxima Nova"/>
                <a:ea typeface="Proxima Nova"/>
                <a:cs typeface="Proxima Nova"/>
                <a:sym typeface="Proxima Nova"/>
              </a:rPr>
              <a:t>Use email to build a relationship with the customer, from the first order confirmation to reengagement, replenishment, and winback emails.</a:t>
            </a:r>
            <a:endParaRPr sz="1800">
              <a:latin typeface="Proxima Nova"/>
              <a:ea typeface="Proxima Nova"/>
              <a:cs typeface="Proxima Nova"/>
              <a:sym typeface="Proxima Nova"/>
            </a:endParaRPr>
          </a:p>
          <a:p>
            <a:pPr indent="-342900" lvl="0" marL="457200" rtl="0" algn="l">
              <a:lnSpc>
                <a:spcPct val="115000"/>
              </a:lnSpc>
              <a:spcBef>
                <a:spcPts val="1000"/>
              </a:spcBef>
              <a:spcAft>
                <a:spcPts val="1000"/>
              </a:spcAft>
              <a:buSzPts val="1800"/>
              <a:buFont typeface="Proxima Nova"/>
              <a:buChar char="●"/>
            </a:pPr>
            <a:r>
              <a:rPr lang="en" sz="1800">
                <a:latin typeface="Proxima Nova"/>
                <a:ea typeface="Proxima Nova"/>
                <a:cs typeface="Proxima Nova"/>
                <a:sym typeface="Proxima Nova"/>
              </a:rPr>
              <a:t>Go beyond email and reengage customers based on their purchase behavior via social, retargeting, and personalization.</a:t>
            </a:r>
            <a:endParaRPr sz="1800">
              <a:latin typeface="Proxima Nova"/>
              <a:ea typeface="Proxima Nova"/>
              <a:cs typeface="Proxima Nova"/>
              <a:sym typeface="Proxima Nova"/>
            </a:endParaRPr>
          </a:p>
        </p:txBody>
      </p:sp>
      <p:sp>
        <p:nvSpPr>
          <p:cNvPr id="1845" name="Google Shape;1845;p17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Recap</a:t>
            </a:r>
            <a:endParaRPr/>
          </a:p>
        </p:txBody>
      </p:sp>
      <p:pic>
        <p:nvPicPr>
          <p:cNvPr id="1846" name="Google Shape;1846;p179"/>
          <p:cNvPicPr preferRelativeResize="0"/>
          <p:nvPr/>
        </p:nvPicPr>
        <p:blipFill>
          <a:blip r:embed="rId3">
            <a:alphaModFix/>
          </a:blip>
          <a:stretch>
            <a:fillRect/>
          </a:stretch>
        </p:blipFill>
        <p:spPr>
          <a:xfrm>
            <a:off x="6604050" y="1693400"/>
            <a:ext cx="2163325" cy="2163325"/>
          </a:xfrm>
          <a:prstGeom prst="rect">
            <a:avLst/>
          </a:prstGeom>
          <a:noFill/>
          <a:ln>
            <a:noFill/>
          </a:ln>
        </p:spPr>
      </p:pic>
      <p:sp>
        <p:nvSpPr>
          <p:cNvPr id="1847" name="Google Shape;1847;p17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180"/>
          <p:cNvSpPr txBox="1"/>
          <p:nvPr>
            <p:ph idx="1" type="body"/>
          </p:nvPr>
        </p:nvSpPr>
        <p:spPr>
          <a:xfrm>
            <a:off x="457200" y="980300"/>
            <a:ext cx="77463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return to the elements of the eCommerce formula.</a:t>
            </a:r>
            <a:endParaRPr/>
          </a:p>
          <a:p>
            <a:pPr indent="0" lvl="0" marL="0" rtl="0" algn="l">
              <a:spcBef>
                <a:spcPts val="1600"/>
              </a:spcBef>
              <a:spcAft>
                <a:spcPts val="0"/>
              </a:spcAft>
              <a:buNone/>
            </a:pPr>
            <a:r>
              <a:rPr lang="en"/>
              <a:t>How can we </a:t>
            </a:r>
            <a:r>
              <a:rPr b="1" lang="en"/>
              <a:t>apply what we learned in order to</a:t>
            </a:r>
            <a:r>
              <a:rPr lang="en"/>
              <a:t>…</a:t>
            </a:r>
            <a:endParaRPr/>
          </a:p>
          <a:p>
            <a:pPr indent="-342900" lvl="0" marL="457200" rtl="0" algn="l">
              <a:spcBef>
                <a:spcPts val="1600"/>
              </a:spcBef>
              <a:spcAft>
                <a:spcPts val="0"/>
              </a:spcAft>
              <a:buSzPts val="1800"/>
              <a:buChar char="●"/>
            </a:pPr>
            <a:r>
              <a:rPr b="1" lang="en" sz="1800"/>
              <a:t>Improve</a:t>
            </a:r>
            <a:r>
              <a:rPr lang="en" sz="1800"/>
              <a:t> the areas in which we’re weakest?</a:t>
            </a:r>
            <a:endParaRPr sz="1800"/>
          </a:p>
          <a:p>
            <a:pPr indent="-342900" lvl="0" marL="457200" rtl="0" algn="l">
              <a:spcBef>
                <a:spcPts val="0"/>
              </a:spcBef>
              <a:spcAft>
                <a:spcPts val="0"/>
              </a:spcAft>
              <a:buSzPts val="1800"/>
              <a:buChar char="●"/>
            </a:pPr>
            <a:r>
              <a:rPr b="1" lang="en" sz="1800"/>
              <a:t>Build on</a:t>
            </a:r>
            <a:r>
              <a:rPr lang="en" sz="1800"/>
              <a:t> the areas in whi</a:t>
            </a:r>
            <a:r>
              <a:rPr lang="en"/>
              <a:t>ch </a:t>
            </a:r>
            <a:r>
              <a:rPr lang="en" sz="1800"/>
              <a:t>we’re strong?</a:t>
            </a:r>
            <a:endParaRPr sz="1800"/>
          </a:p>
          <a:p>
            <a:pPr indent="0" lvl="0" marL="0" rtl="0" algn="l">
              <a:spcBef>
                <a:spcPts val="1600"/>
              </a:spcBef>
              <a:spcAft>
                <a:spcPts val="1600"/>
              </a:spcAft>
              <a:buNone/>
            </a:pPr>
            <a:r>
              <a:rPr lang="en"/>
              <a:t>Jot down your ideas on Post-its and stick them next to the related element.</a:t>
            </a:r>
            <a:endParaRPr/>
          </a:p>
        </p:txBody>
      </p:sp>
      <p:sp>
        <p:nvSpPr>
          <p:cNvPr id="1853" name="Google Shape;1853;p18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Cracking the Formula</a:t>
            </a:r>
            <a:endParaRPr/>
          </a:p>
        </p:txBody>
      </p:sp>
      <p:sp>
        <p:nvSpPr>
          <p:cNvPr id="1854" name="Google Shape;1854;p180"/>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minutes</a:t>
            </a:r>
            <a:endParaRPr/>
          </a:p>
        </p:txBody>
      </p:sp>
      <p:sp>
        <p:nvSpPr>
          <p:cNvPr id="1855" name="Google Shape;1855;p180"/>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856" name="Google Shape;1856;p180"/>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857" name="Google Shape;1857;p180"/>
          <p:cNvSpPr/>
          <p:nvPr/>
        </p:nvSpPr>
        <p:spPr>
          <a:xfrm>
            <a:off x="457200" y="3479751"/>
            <a:ext cx="1458900" cy="9072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latin typeface="Proxima Nova"/>
                <a:ea typeface="Proxima Nova"/>
                <a:cs typeface="Proxima Nova"/>
                <a:sym typeface="Proxima Nova"/>
              </a:rPr>
              <a:t>Traffic</a:t>
            </a:r>
            <a:endParaRPr b="1" sz="1600">
              <a:latin typeface="Proxima Nova"/>
              <a:ea typeface="Proxima Nova"/>
              <a:cs typeface="Proxima Nova"/>
              <a:sym typeface="Proxima Nova"/>
            </a:endParaRPr>
          </a:p>
        </p:txBody>
      </p:sp>
      <p:sp>
        <p:nvSpPr>
          <p:cNvPr id="1858" name="Google Shape;1858;p180"/>
          <p:cNvSpPr/>
          <p:nvPr/>
        </p:nvSpPr>
        <p:spPr>
          <a:xfrm>
            <a:off x="2149875" y="3479747"/>
            <a:ext cx="1458900" cy="9072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latin typeface="Proxima Nova"/>
                <a:ea typeface="Proxima Nova"/>
                <a:cs typeface="Proxima Nova"/>
                <a:sym typeface="Proxima Nova"/>
              </a:rPr>
              <a:t>Conversion Rate</a:t>
            </a:r>
            <a:endParaRPr b="1" sz="1600">
              <a:latin typeface="Proxima Nova"/>
              <a:ea typeface="Proxima Nova"/>
              <a:cs typeface="Proxima Nova"/>
              <a:sym typeface="Proxima Nova"/>
            </a:endParaRPr>
          </a:p>
        </p:txBody>
      </p:sp>
      <p:sp>
        <p:nvSpPr>
          <p:cNvPr id="1859" name="Google Shape;1859;p180"/>
          <p:cNvSpPr/>
          <p:nvPr/>
        </p:nvSpPr>
        <p:spPr>
          <a:xfrm>
            <a:off x="3842550" y="3479751"/>
            <a:ext cx="1458900" cy="90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latin typeface="Proxima Nova"/>
                <a:ea typeface="Proxima Nova"/>
                <a:cs typeface="Proxima Nova"/>
                <a:sym typeface="Proxima Nova"/>
              </a:rPr>
              <a:t>Average Order Value</a:t>
            </a:r>
            <a:endParaRPr b="1" sz="1600">
              <a:latin typeface="Proxima Nova"/>
              <a:ea typeface="Proxima Nova"/>
              <a:cs typeface="Proxima Nova"/>
              <a:sym typeface="Proxima Nova"/>
            </a:endParaRPr>
          </a:p>
        </p:txBody>
      </p:sp>
      <p:sp>
        <p:nvSpPr>
          <p:cNvPr id="1860" name="Google Shape;1860;p180"/>
          <p:cNvSpPr/>
          <p:nvPr/>
        </p:nvSpPr>
        <p:spPr>
          <a:xfrm>
            <a:off x="5535225" y="3479756"/>
            <a:ext cx="1458900" cy="9072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solidFill>
                  <a:srgbClr val="FFFFFF"/>
                </a:solidFill>
                <a:latin typeface="Proxima Nova"/>
                <a:ea typeface="Proxima Nova"/>
                <a:cs typeface="Proxima Nova"/>
                <a:sym typeface="Proxima Nova"/>
              </a:rPr>
              <a:t>Churn Rate</a:t>
            </a:r>
            <a:endParaRPr b="1" sz="1600">
              <a:solidFill>
                <a:srgbClr val="FFFFFF"/>
              </a:solidFill>
              <a:latin typeface="Proxima Nova"/>
              <a:ea typeface="Proxima Nova"/>
              <a:cs typeface="Proxima Nova"/>
              <a:sym typeface="Proxima Nova"/>
            </a:endParaRPr>
          </a:p>
        </p:txBody>
      </p:sp>
      <p:sp>
        <p:nvSpPr>
          <p:cNvPr id="1861" name="Google Shape;1861;p180"/>
          <p:cNvSpPr/>
          <p:nvPr/>
        </p:nvSpPr>
        <p:spPr>
          <a:xfrm>
            <a:off x="7227900" y="3479756"/>
            <a:ext cx="1458900" cy="9072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latin typeface="Proxima Nova"/>
                <a:ea typeface="Proxima Nova"/>
                <a:cs typeface="Proxima Nova"/>
                <a:sym typeface="Proxima Nova"/>
              </a:rPr>
              <a:t>Retention Rate</a:t>
            </a:r>
            <a:endParaRPr b="1" sz="1600">
              <a:latin typeface="Proxima Nova"/>
              <a:ea typeface="Proxima Nova"/>
              <a:cs typeface="Proxima Nova"/>
              <a:sym typeface="Proxima Nova"/>
            </a:endParaRPr>
          </a:p>
        </p:txBody>
      </p:sp>
      <p:sp>
        <p:nvSpPr>
          <p:cNvPr id="1862" name="Google Shape;1862;p180"/>
          <p:cNvSpPr/>
          <p:nvPr/>
        </p:nvSpPr>
        <p:spPr>
          <a:xfrm>
            <a:off x="7240225" y="803375"/>
            <a:ext cx="1903800" cy="5544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80"/>
          <p:cNvSpPr txBox="1"/>
          <p:nvPr/>
        </p:nvSpPr>
        <p:spPr>
          <a:xfrm>
            <a:off x="7644000" y="803375"/>
            <a:ext cx="1500000" cy="52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latin typeface="Proxima Nova"/>
                <a:ea typeface="Proxima Nova"/>
                <a:cs typeface="Proxima Nova"/>
                <a:sym typeface="Proxima Nova"/>
              </a:rPr>
              <a:t>eCommerce Poster</a:t>
            </a:r>
            <a:endParaRPr b="1" sz="1000">
              <a:latin typeface="Proxima Nova"/>
              <a:ea typeface="Proxima Nova"/>
              <a:cs typeface="Proxima Nova"/>
              <a:sym typeface="Proxima Nova"/>
            </a:endParaRPr>
          </a:p>
        </p:txBody>
      </p:sp>
      <p:pic>
        <p:nvPicPr>
          <p:cNvPr id="1864" name="Google Shape;1864;p180"/>
          <p:cNvPicPr preferRelativeResize="0"/>
          <p:nvPr/>
        </p:nvPicPr>
        <p:blipFill>
          <a:blip r:embed="rId3">
            <a:alphaModFix/>
          </a:blip>
          <a:stretch>
            <a:fillRect/>
          </a:stretch>
        </p:blipFill>
        <p:spPr>
          <a:xfrm>
            <a:off x="7317310" y="916174"/>
            <a:ext cx="335813" cy="3288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8" name="Shape 1868"/>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8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Thinking Critically About the Models </a:t>
            </a:r>
            <a:endParaRPr/>
          </a:p>
        </p:txBody>
      </p:sp>
      <p:sp>
        <p:nvSpPr>
          <p:cNvPr id="687" name="Google Shape;687;p8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688" name="Google Shape;688;p85"/>
          <p:cNvSpPr/>
          <p:nvPr/>
        </p:nvSpPr>
        <p:spPr>
          <a:xfrm>
            <a:off x="690225" y="1962625"/>
            <a:ext cx="2123100" cy="17904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latin typeface="Proxima Nova"/>
                <a:ea typeface="Proxima Nova"/>
                <a:cs typeface="Proxima Nova"/>
                <a:sym typeface="Proxima Nova"/>
              </a:rPr>
              <a:t>What about this </a:t>
            </a:r>
            <a:br>
              <a:rPr lang="en">
                <a:latin typeface="Proxima Nova"/>
                <a:ea typeface="Proxima Nova"/>
                <a:cs typeface="Proxima Nova"/>
                <a:sym typeface="Proxima Nova"/>
              </a:rPr>
            </a:br>
            <a:r>
              <a:rPr lang="en">
                <a:latin typeface="Proxima Nova"/>
                <a:ea typeface="Proxima Nova"/>
                <a:cs typeface="Proxima Nova"/>
                <a:sym typeface="Proxima Nova"/>
              </a:rPr>
              <a:t>model fulfills a </a:t>
            </a:r>
            <a:br>
              <a:rPr lang="en">
                <a:latin typeface="Proxima Nova"/>
                <a:ea typeface="Proxima Nova"/>
                <a:cs typeface="Proxima Nova"/>
                <a:sym typeface="Proxima Nova"/>
              </a:rPr>
            </a:br>
            <a:r>
              <a:rPr lang="en">
                <a:latin typeface="Proxima Nova"/>
                <a:ea typeface="Proxima Nova"/>
                <a:cs typeface="Proxima Nova"/>
                <a:sym typeface="Proxima Nova"/>
              </a:rPr>
              <a:t>consumer need </a:t>
            </a:r>
            <a:br>
              <a:rPr lang="en">
                <a:latin typeface="Proxima Nova"/>
                <a:ea typeface="Proxima Nova"/>
                <a:cs typeface="Proxima Nova"/>
                <a:sym typeface="Proxima Nova"/>
              </a:rPr>
            </a:br>
            <a:r>
              <a:rPr lang="en">
                <a:latin typeface="Proxima Nova"/>
                <a:ea typeface="Proxima Nova"/>
                <a:cs typeface="Proxima Nova"/>
                <a:sym typeface="Proxima Nova"/>
              </a:rPr>
              <a:t>or want?</a:t>
            </a:r>
            <a:endParaRPr>
              <a:latin typeface="Proxima Nova"/>
              <a:ea typeface="Proxima Nova"/>
              <a:cs typeface="Proxima Nova"/>
              <a:sym typeface="Proxima Nova"/>
            </a:endParaRPr>
          </a:p>
        </p:txBody>
      </p:sp>
      <p:sp>
        <p:nvSpPr>
          <p:cNvPr id="689" name="Google Shape;689;p85"/>
          <p:cNvSpPr/>
          <p:nvPr/>
        </p:nvSpPr>
        <p:spPr>
          <a:xfrm>
            <a:off x="3478500" y="1962625"/>
            <a:ext cx="2123100" cy="1790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800">
              <a:latin typeface="Proxima Nova"/>
              <a:ea typeface="Proxima Nova"/>
              <a:cs typeface="Proxima Nova"/>
              <a:sym typeface="Proxima Nova"/>
            </a:endParaRPr>
          </a:p>
        </p:txBody>
      </p:sp>
      <p:sp>
        <p:nvSpPr>
          <p:cNvPr id="690" name="Google Shape;690;p85"/>
          <p:cNvSpPr/>
          <p:nvPr/>
        </p:nvSpPr>
        <p:spPr>
          <a:xfrm>
            <a:off x="6298725" y="1962625"/>
            <a:ext cx="2123100" cy="17904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latin typeface="Proxima Nova"/>
                <a:ea typeface="Proxima Nova"/>
                <a:cs typeface="Proxima Nova"/>
                <a:sym typeface="Proxima Nova"/>
              </a:rPr>
              <a:t>Are there </a:t>
            </a:r>
            <a:r>
              <a:rPr lang="en">
                <a:latin typeface="Proxima Nova"/>
                <a:ea typeface="Proxima Nova"/>
                <a:cs typeface="Proxima Nova"/>
                <a:sym typeface="Proxima Nova"/>
              </a:rPr>
              <a:t>marketing concerns that might prevent your brand </a:t>
            </a:r>
            <a:br>
              <a:rPr lang="en">
                <a:latin typeface="Proxima Nova"/>
                <a:ea typeface="Proxima Nova"/>
                <a:cs typeface="Proxima Nova"/>
                <a:sym typeface="Proxima Nova"/>
              </a:rPr>
            </a:br>
            <a:r>
              <a:rPr lang="en">
                <a:latin typeface="Proxima Nova"/>
                <a:ea typeface="Proxima Nova"/>
                <a:cs typeface="Proxima Nova"/>
                <a:sym typeface="Proxima Nova"/>
              </a:rPr>
              <a:t>from being able to take advantage of </a:t>
            </a:r>
            <a:br>
              <a:rPr lang="en">
                <a:latin typeface="Proxima Nova"/>
                <a:ea typeface="Proxima Nova"/>
                <a:cs typeface="Proxima Nova"/>
                <a:sym typeface="Proxima Nova"/>
              </a:rPr>
            </a:br>
            <a:r>
              <a:rPr lang="en">
                <a:latin typeface="Proxima Nova"/>
                <a:ea typeface="Proxima Nova"/>
                <a:cs typeface="Proxima Nova"/>
                <a:sym typeface="Proxima Nova"/>
              </a:rPr>
              <a:t>this model?</a:t>
            </a:r>
            <a:endParaRPr>
              <a:latin typeface="Proxima Nova"/>
              <a:ea typeface="Proxima Nova"/>
              <a:cs typeface="Proxima Nova"/>
              <a:sym typeface="Proxima Nova"/>
            </a:endParaRPr>
          </a:p>
        </p:txBody>
      </p:sp>
      <p:sp>
        <p:nvSpPr>
          <p:cNvPr id="691" name="Google Shape;691;p85"/>
          <p:cNvSpPr/>
          <p:nvPr/>
        </p:nvSpPr>
        <p:spPr>
          <a:xfrm>
            <a:off x="690225" y="1206050"/>
            <a:ext cx="2123100" cy="756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latin typeface="Proxima Nova"/>
                <a:ea typeface="Proxima Nova"/>
                <a:cs typeface="Proxima Nova"/>
                <a:sym typeface="Proxima Nova"/>
              </a:rPr>
              <a:t>Benefits to Consumers</a:t>
            </a:r>
            <a:endParaRPr b="1" sz="1800">
              <a:latin typeface="Proxima Nova"/>
              <a:ea typeface="Proxima Nova"/>
              <a:cs typeface="Proxima Nova"/>
              <a:sym typeface="Proxima Nova"/>
            </a:endParaRPr>
          </a:p>
        </p:txBody>
      </p:sp>
      <p:sp>
        <p:nvSpPr>
          <p:cNvPr id="692" name="Google Shape;692;p85"/>
          <p:cNvSpPr/>
          <p:nvPr/>
        </p:nvSpPr>
        <p:spPr>
          <a:xfrm>
            <a:off x="3478500" y="1206050"/>
            <a:ext cx="2123100" cy="756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latin typeface="Proxima Nova"/>
                <a:ea typeface="Proxima Nova"/>
                <a:cs typeface="Proxima Nova"/>
                <a:sym typeface="Proxima Nova"/>
              </a:rPr>
              <a:t>Benefits to </a:t>
            </a:r>
            <a:br>
              <a:rPr b="1" lang="en" sz="1800">
                <a:latin typeface="Proxima Nova"/>
                <a:ea typeface="Proxima Nova"/>
                <a:cs typeface="Proxima Nova"/>
                <a:sym typeface="Proxima Nova"/>
              </a:rPr>
            </a:br>
            <a:r>
              <a:rPr b="1" lang="en" sz="1800">
                <a:latin typeface="Proxima Nova"/>
                <a:ea typeface="Proxima Nova"/>
                <a:cs typeface="Proxima Nova"/>
                <a:sym typeface="Proxima Nova"/>
              </a:rPr>
              <a:t>Brands</a:t>
            </a:r>
            <a:endParaRPr b="1" sz="1800">
              <a:latin typeface="Proxima Nova"/>
              <a:ea typeface="Proxima Nova"/>
              <a:cs typeface="Proxima Nova"/>
              <a:sym typeface="Proxima Nova"/>
            </a:endParaRPr>
          </a:p>
        </p:txBody>
      </p:sp>
      <p:sp>
        <p:nvSpPr>
          <p:cNvPr id="693" name="Google Shape;693;p85"/>
          <p:cNvSpPr/>
          <p:nvPr/>
        </p:nvSpPr>
        <p:spPr>
          <a:xfrm>
            <a:off x="6298725" y="1206050"/>
            <a:ext cx="2123100" cy="756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latin typeface="Proxima Nova"/>
                <a:ea typeface="Proxima Nova"/>
                <a:cs typeface="Proxima Nova"/>
                <a:sym typeface="Proxima Nova"/>
              </a:rPr>
              <a:t>Marketing Concerns</a:t>
            </a:r>
            <a:endParaRPr b="1" sz="1800">
              <a:latin typeface="Proxima Nova"/>
              <a:ea typeface="Proxima Nova"/>
              <a:cs typeface="Proxima Nova"/>
              <a:sym typeface="Proxima Nova"/>
            </a:endParaRPr>
          </a:p>
        </p:txBody>
      </p:sp>
      <p:sp>
        <p:nvSpPr>
          <p:cNvPr id="694" name="Google Shape;694;p85"/>
          <p:cNvSpPr/>
          <p:nvPr/>
        </p:nvSpPr>
        <p:spPr>
          <a:xfrm>
            <a:off x="3478500" y="1964000"/>
            <a:ext cx="2123100" cy="17904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a:latin typeface="Proxima Nova"/>
                <a:ea typeface="Proxima Nova"/>
                <a:cs typeface="Proxima Nova"/>
                <a:sym typeface="Proxima Nova"/>
              </a:rPr>
              <a:t>How does this </a:t>
            </a:r>
            <a:br>
              <a:rPr lang="en">
                <a:latin typeface="Proxima Nova"/>
                <a:ea typeface="Proxima Nova"/>
                <a:cs typeface="Proxima Nova"/>
                <a:sym typeface="Proxima Nova"/>
              </a:rPr>
            </a:br>
            <a:r>
              <a:rPr lang="en">
                <a:latin typeface="Proxima Nova"/>
                <a:ea typeface="Proxima Nova"/>
                <a:cs typeface="Proxima Nova"/>
                <a:sym typeface="Proxima Nova"/>
              </a:rPr>
              <a:t>model support </a:t>
            </a:r>
            <a:br>
              <a:rPr lang="en">
                <a:latin typeface="Proxima Nova"/>
                <a:ea typeface="Proxima Nova"/>
                <a:cs typeface="Proxima Nova"/>
                <a:sym typeface="Proxima Nova"/>
              </a:rPr>
            </a:br>
            <a:r>
              <a:rPr lang="en">
                <a:latin typeface="Proxima Nova"/>
                <a:ea typeface="Proxima Nova"/>
                <a:cs typeface="Proxima Nova"/>
                <a:sym typeface="Proxima Nova"/>
              </a:rPr>
              <a:t>our goals?</a:t>
            </a:r>
            <a:endParaRPr>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8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Direct to Consumer (DTC)</a:t>
            </a:r>
            <a:endParaRPr/>
          </a:p>
        </p:txBody>
      </p:sp>
      <p:sp>
        <p:nvSpPr>
          <p:cNvPr id="700" name="Google Shape;700;p8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701" name="Google Shape;701;p86"/>
          <p:cNvSpPr/>
          <p:nvPr/>
        </p:nvSpPr>
        <p:spPr>
          <a:xfrm>
            <a:off x="690225" y="1962625"/>
            <a:ext cx="2123100" cy="23937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I get access to all of the brand’s products in one place.</a:t>
            </a:r>
            <a:endParaRPr sz="1200">
              <a:solidFill>
                <a:schemeClr val="dk1"/>
              </a:solidFill>
              <a:latin typeface="Proxima Nova"/>
              <a:ea typeface="Proxima Nova"/>
              <a:cs typeface="Proxima Nova"/>
              <a:sym typeface="Proxima Nova"/>
            </a:endParaRPr>
          </a:p>
          <a:p>
            <a:pPr indent="0" lvl="0" marL="0" rtl="0" algn="ctr">
              <a:spcBef>
                <a:spcPts val="1000"/>
              </a:spcBef>
              <a:spcAft>
                <a:spcPts val="0"/>
              </a:spcAft>
              <a:buNone/>
            </a:pPr>
            <a:r>
              <a:rPr lang="en" sz="1200">
                <a:solidFill>
                  <a:schemeClr val="dk1"/>
                </a:solidFill>
                <a:latin typeface="Proxima Nova"/>
                <a:ea typeface="Proxima Nova"/>
                <a:cs typeface="Proxima Nova"/>
                <a:sym typeface="Proxima Nova"/>
              </a:rPr>
              <a:t>I get rewarded for my spending.</a:t>
            </a:r>
            <a:endParaRPr sz="1200">
              <a:solidFill>
                <a:schemeClr val="dk1"/>
              </a:solidFill>
              <a:latin typeface="Proxima Nova"/>
              <a:ea typeface="Proxima Nova"/>
              <a:cs typeface="Proxima Nova"/>
              <a:sym typeface="Proxima Nova"/>
            </a:endParaRPr>
          </a:p>
          <a:p>
            <a:pPr indent="0" lvl="0" marL="0" rtl="0" algn="ctr">
              <a:spcBef>
                <a:spcPts val="1000"/>
              </a:spcBef>
              <a:spcAft>
                <a:spcPts val="1000"/>
              </a:spcAft>
              <a:buNone/>
            </a:pPr>
            <a:r>
              <a:rPr lang="en" sz="1200">
                <a:solidFill>
                  <a:schemeClr val="dk1"/>
                </a:solidFill>
                <a:latin typeface="Proxima Nova"/>
                <a:ea typeface="Proxima Nova"/>
                <a:cs typeface="Proxima Nova"/>
                <a:sym typeface="Proxima Nova"/>
              </a:rPr>
              <a:t>It’s like being in the store when I get to pick samples!</a:t>
            </a:r>
            <a:endParaRPr sz="1200">
              <a:latin typeface="Proxima Nova"/>
              <a:ea typeface="Proxima Nova"/>
              <a:cs typeface="Proxima Nova"/>
              <a:sym typeface="Proxima Nova"/>
            </a:endParaRPr>
          </a:p>
        </p:txBody>
      </p:sp>
      <p:sp>
        <p:nvSpPr>
          <p:cNvPr id="702" name="Google Shape;702;p86"/>
          <p:cNvSpPr/>
          <p:nvPr/>
        </p:nvSpPr>
        <p:spPr>
          <a:xfrm>
            <a:off x="3478500" y="1962625"/>
            <a:ext cx="2123100" cy="1790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800">
              <a:latin typeface="Proxima Nova"/>
              <a:ea typeface="Proxima Nova"/>
              <a:cs typeface="Proxima Nova"/>
              <a:sym typeface="Proxima Nova"/>
            </a:endParaRPr>
          </a:p>
        </p:txBody>
      </p:sp>
      <p:sp>
        <p:nvSpPr>
          <p:cNvPr id="703" name="Google Shape;703;p86"/>
          <p:cNvSpPr/>
          <p:nvPr/>
        </p:nvSpPr>
        <p:spPr>
          <a:xfrm>
            <a:off x="6298725" y="1962625"/>
            <a:ext cx="2123100" cy="23937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Cost to develop and deploy.</a:t>
            </a:r>
            <a:endParaRPr sz="1200">
              <a:solidFill>
                <a:schemeClr val="dk1"/>
              </a:solidFill>
              <a:latin typeface="Proxima Nova"/>
              <a:ea typeface="Proxima Nova"/>
              <a:cs typeface="Proxima Nova"/>
              <a:sym typeface="Proxima Nova"/>
            </a:endParaRPr>
          </a:p>
          <a:p>
            <a:pPr indent="0" lvl="0" marL="0" rtl="0" algn="ctr">
              <a:spcBef>
                <a:spcPts val="1000"/>
              </a:spcBef>
              <a:spcAft>
                <a:spcPts val="0"/>
              </a:spcAft>
              <a:buNone/>
            </a:pPr>
            <a:r>
              <a:rPr lang="en" sz="1200">
                <a:solidFill>
                  <a:schemeClr val="dk1"/>
                </a:solidFill>
                <a:latin typeface="Proxima Nova"/>
                <a:ea typeface="Proxima Nova"/>
                <a:cs typeface="Proxima Nova"/>
                <a:sym typeface="Proxima Nova"/>
              </a:rPr>
              <a:t>Cost of ongoing maintenance.</a:t>
            </a:r>
            <a:endParaRPr sz="1200">
              <a:solidFill>
                <a:schemeClr val="dk1"/>
              </a:solidFill>
              <a:latin typeface="Proxima Nova"/>
              <a:ea typeface="Proxima Nova"/>
              <a:cs typeface="Proxima Nova"/>
              <a:sym typeface="Proxima Nova"/>
            </a:endParaRPr>
          </a:p>
          <a:p>
            <a:pPr indent="0" lvl="0" marL="0" rtl="0" algn="ctr">
              <a:spcBef>
                <a:spcPts val="1000"/>
              </a:spcBef>
              <a:spcAft>
                <a:spcPts val="0"/>
              </a:spcAft>
              <a:buNone/>
            </a:pPr>
            <a:r>
              <a:rPr lang="en" sz="1200">
                <a:solidFill>
                  <a:schemeClr val="dk1"/>
                </a:solidFill>
                <a:latin typeface="Proxima Nova"/>
                <a:ea typeface="Proxima Nova"/>
                <a:cs typeface="Proxima Nova"/>
                <a:sym typeface="Proxima Nova"/>
              </a:rPr>
              <a:t>AOV too low to justify shipping charges.</a:t>
            </a:r>
            <a:endParaRPr sz="1200">
              <a:solidFill>
                <a:schemeClr val="dk1"/>
              </a:solidFill>
              <a:latin typeface="Proxima Nova"/>
              <a:ea typeface="Proxima Nova"/>
              <a:cs typeface="Proxima Nova"/>
              <a:sym typeface="Proxima Nova"/>
            </a:endParaRPr>
          </a:p>
          <a:p>
            <a:pPr indent="0" lvl="0" marL="0" rtl="0" algn="ctr">
              <a:spcBef>
                <a:spcPts val="1000"/>
              </a:spcBef>
              <a:spcAft>
                <a:spcPts val="0"/>
              </a:spcAft>
              <a:buNone/>
            </a:pPr>
            <a:r>
              <a:rPr lang="en" sz="1200">
                <a:solidFill>
                  <a:schemeClr val="dk1"/>
                </a:solidFill>
                <a:latin typeface="Proxima Nova"/>
                <a:ea typeface="Proxima Nova"/>
                <a:cs typeface="Proxima Nova"/>
                <a:sym typeface="Proxima Nova"/>
              </a:rPr>
              <a:t>Supply chain issues.</a:t>
            </a:r>
            <a:endParaRPr sz="1200">
              <a:solidFill>
                <a:schemeClr val="dk1"/>
              </a:solidFill>
              <a:latin typeface="Proxima Nova"/>
              <a:ea typeface="Proxima Nova"/>
              <a:cs typeface="Proxima Nova"/>
              <a:sym typeface="Proxima Nova"/>
            </a:endParaRPr>
          </a:p>
          <a:p>
            <a:pPr indent="0" lvl="0" marL="0" rtl="0" algn="ctr">
              <a:spcBef>
                <a:spcPts val="1000"/>
              </a:spcBef>
              <a:spcAft>
                <a:spcPts val="1000"/>
              </a:spcAft>
              <a:buNone/>
            </a:pPr>
            <a:r>
              <a:rPr lang="en" sz="1200">
                <a:solidFill>
                  <a:schemeClr val="dk1"/>
                </a:solidFill>
                <a:latin typeface="Proxima Nova"/>
                <a:ea typeface="Proxima Nova"/>
                <a:cs typeface="Proxima Nova"/>
                <a:sym typeface="Proxima Nova"/>
              </a:rPr>
              <a:t>Consumer ratings trust: </a:t>
            </a:r>
            <a:br>
              <a:rPr lang="en" sz="1200">
                <a:solidFill>
                  <a:schemeClr val="dk1"/>
                </a:solidFill>
                <a:latin typeface="Proxima Nova"/>
                <a:ea typeface="Proxima Nova"/>
                <a:cs typeface="Proxima Nova"/>
                <a:sym typeface="Proxima Nova"/>
              </a:rPr>
            </a:br>
            <a:r>
              <a:rPr lang="en" sz="1200">
                <a:solidFill>
                  <a:schemeClr val="dk1"/>
                </a:solidFill>
                <a:latin typeface="Proxima Nova"/>
                <a:ea typeface="Proxima Nova"/>
                <a:cs typeface="Proxima Nova"/>
                <a:sym typeface="Proxima Nova"/>
              </a:rPr>
              <a:t>“Is the brand curating reviews?”</a:t>
            </a:r>
            <a:endParaRPr sz="1200">
              <a:latin typeface="Proxima Nova"/>
              <a:ea typeface="Proxima Nova"/>
              <a:cs typeface="Proxima Nova"/>
              <a:sym typeface="Proxima Nova"/>
            </a:endParaRPr>
          </a:p>
        </p:txBody>
      </p:sp>
      <p:sp>
        <p:nvSpPr>
          <p:cNvPr id="704" name="Google Shape;704;p86"/>
          <p:cNvSpPr/>
          <p:nvPr/>
        </p:nvSpPr>
        <p:spPr>
          <a:xfrm>
            <a:off x="690225" y="1206050"/>
            <a:ext cx="2123100" cy="756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latin typeface="Proxima Nova"/>
                <a:ea typeface="Proxima Nova"/>
                <a:cs typeface="Proxima Nova"/>
                <a:sym typeface="Proxima Nova"/>
              </a:rPr>
              <a:t>Benefits to Consumers</a:t>
            </a:r>
            <a:endParaRPr b="1" sz="1800">
              <a:latin typeface="Proxima Nova"/>
              <a:ea typeface="Proxima Nova"/>
              <a:cs typeface="Proxima Nova"/>
              <a:sym typeface="Proxima Nova"/>
            </a:endParaRPr>
          </a:p>
        </p:txBody>
      </p:sp>
      <p:sp>
        <p:nvSpPr>
          <p:cNvPr id="705" name="Google Shape;705;p86"/>
          <p:cNvSpPr/>
          <p:nvPr/>
        </p:nvSpPr>
        <p:spPr>
          <a:xfrm>
            <a:off x="3478500" y="1206050"/>
            <a:ext cx="2123100" cy="756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latin typeface="Proxima Nova"/>
                <a:ea typeface="Proxima Nova"/>
                <a:cs typeface="Proxima Nova"/>
                <a:sym typeface="Proxima Nova"/>
              </a:rPr>
              <a:t>Benefits to </a:t>
            </a:r>
            <a:br>
              <a:rPr b="1" lang="en" sz="1800">
                <a:latin typeface="Proxima Nova"/>
                <a:ea typeface="Proxima Nova"/>
                <a:cs typeface="Proxima Nova"/>
                <a:sym typeface="Proxima Nova"/>
              </a:rPr>
            </a:br>
            <a:r>
              <a:rPr b="1" lang="en" sz="1800">
                <a:latin typeface="Proxima Nova"/>
                <a:ea typeface="Proxima Nova"/>
                <a:cs typeface="Proxima Nova"/>
                <a:sym typeface="Proxima Nova"/>
              </a:rPr>
              <a:t>Brands</a:t>
            </a:r>
            <a:endParaRPr b="1" sz="1800">
              <a:latin typeface="Proxima Nova"/>
              <a:ea typeface="Proxima Nova"/>
              <a:cs typeface="Proxima Nova"/>
              <a:sym typeface="Proxima Nova"/>
            </a:endParaRPr>
          </a:p>
        </p:txBody>
      </p:sp>
      <p:sp>
        <p:nvSpPr>
          <p:cNvPr id="706" name="Google Shape;706;p86"/>
          <p:cNvSpPr/>
          <p:nvPr/>
        </p:nvSpPr>
        <p:spPr>
          <a:xfrm>
            <a:off x="6298725" y="1206050"/>
            <a:ext cx="2123100" cy="756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latin typeface="Proxima Nova"/>
                <a:ea typeface="Proxima Nova"/>
                <a:cs typeface="Proxima Nova"/>
                <a:sym typeface="Proxima Nova"/>
              </a:rPr>
              <a:t>Marketing Concerns</a:t>
            </a:r>
            <a:endParaRPr b="1" sz="1800">
              <a:latin typeface="Proxima Nova"/>
              <a:ea typeface="Proxima Nova"/>
              <a:cs typeface="Proxima Nova"/>
              <a:sym typeface="Proxima Nova"/>
            </a:endParaRPr>
          </a:p>
        </p:txBody>
      </p:sp>
      <p:sp>
        <p:nvSpPr>
          <p:cNvPr id="707" name="Google Shape;707;p86"/>
          <p:cNvSpPr/>
          <p:nvPr/>
        </p:nvSpPr>
        <p:spPr>
          <a:xfrm>
            <a:off x="3478500" y="1964463"/>
            <a:ext cx="2123100" cy="23937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I get all the data.</a:t>
            </a:r>
            <a:endParaRPr sz="1200">
              <a:solidFill>
                <a:schemeClr val="dk1"/>
              </a:solidFill>
              <a:latin typeface="Proxima Nova"/>
              <a:ea typeface="Proxima Nova"/>
              <a:cs typeface="Proxima Nova"/>
              <a:sym typeface="Proxima Nova"/>
            </a:endParaRPr>
          </a:p>
          <a:p>
            <a:pPr indent="0" lvl="0" marL="0" rtl="0" algn="ctr">
              <a:spcBef>
                <a:spcPts val="1000"/>
              </a:spcBef>
              <a:spcAft>
                <a:spcPts val="0"/>
              </a:spcAft>
              <a:buNone/>
            </a:pPr>
            <a:r>
              <a:rPr lang="en" sz="1200">
                <a:solidFill>
                  <a:schemeClr val="dk1"/>
                </a:solidFill>
                <a:latin typeface="Proxima Nova"/>
                <a:ea typeface="Proxima Nova"/>
                <a:cs typeface="Proxima Nova"/>
                <a:sym typeface="Proxima Nova"/>
              </a:rPr>
              <a:t>I get all the margins.</a:t>
            </a:r>
            <a:endParaRPr sz="1200">
              <a:solidFill>
                <a:schemeClr val="dk1"/>
              </a:solidFill>
              <a:latin typeface="Proxima Nova"/>
              <a:ea typeface="Proxima Nova"/>
              <a:cs typeface="Proxima Nova"/>
              <a:sym typeface="Proxima Nova"/>
            </a:endParaRPr>
          </a:p>
          <a:p>
            <a:pPr indent="0" lvl="0" marL="0" rtl="0" algn="ctr">
              <a:spcBef>
                <a:spcPts val="1000"/>
              </a:spcBef>
              <a:spcAft>
                <a:spcPts val="1000"/>
              </a:spcAft>
              <a:buNone/>
            </a:pPr>
            <a:r>
              <a:rPr lang="en" sz="1200">
                <a:solidFill>
                  <a:schemeClr val="dk1"/>
                </a:solidFill>
                <a:latin typeface="Proxima Nova"/>
                <a:ea typeface="Proxima Nova"/>
                <a:cs typeface="Proxima Nova"/>
                <a:sym typeface="Proxima Nova"/>
              </a:rPr>
              <a:t>I have direct ability to guide, manage, and impact every step of consumer relationship and journey.</a:t>
            </a:r>
            <a:endParaRPr sz="1200">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8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DTC Journey</a:t>
            </a:r>
            <a:endParaRPr/>
          </a:p>
        </p:txBody>
      </p:sp>
      <p:sp>
        <p:nvSpPr>
          <p:cNvPr id="713" name="Google Shape;713;p87"/>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714" name="Google Shape;714;p87"/>
          <p:cNvSpPr txBox="1"/>
          <p:nvPr>
            <p:ph idx="1" type="body"/>
          </p:nvPr>
        </p:nvSpPr>
        <p:spPr>
          <a:xfrm>
            <a:off x="457200" y="895225"/>
            <a:ext cx="8229600" cy="71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Nadja</a:t>
            </a:r>
            <a:r>
              <a:rPr lang="en"/>
              <a:t> sees a Facebook ad for Nike sneakers that goes directly to </a:t>
            </a:r>
            <a:r>
              <a:rPr lang="en" u="sng">
                <a:solidFill>
                  <a:schemeClr val="hlink"/>
                </a:solidFill>
                <a:hlinkClick r:id="rId3"/>
              </a:rPr>
              <a:t>nike.com</a:t>
            </a:r>
            <a:r>
              <a:rPr lang="en"/>
              <a:t>.</a:t>
            </a:r>
            <a:endParaRPr/>
          </a:p>
        </p:txBody>
      </p:sp>
      <p:sp>
        <p:nvSpPr>
          <p:cNvPr id="715" name="Google Shape;715;p87"/>
          <p:cNvSpPr/>
          <p:nvPr/>
        </p:nvSpPr>
        <p:spPr>
          <a:xfrm>
            <a:off x="457200" y="1684227"/>
            <a:ext cx="1135200" cy="852000"/>
          </a:xfrm>
          <a:prstGeom prst="wedgeRoundRectCallout">
            <a:avLst>
              <a:gd fmla="val -20833" name="adj1"/>
              <a:gd fmla="val 62500" name="adj2"/>
              <a:gd fmla="val 0" name="adj3"/>
            </a:avLst>
          </a:prstGeom>
          <a:solidFill>
            <a:srgbClr val="F3F3F3"/>
          </a:solidFill>
          <a:ln cap="flat" cmpd="sng" w="9525">
            <a:solidFill>
              <a:srgbClr val="999999"/>
            </a:solidFill>
            <a:prstDash val="solid"/>
            <a:round/>
            <a:headEnd len="sm" w="sm" type="none"/>
            <a:tailEnd len="sm" w="sm" type="none"/>
          </a:ln>
        </p:spPr>
        <p:txBody>
          <a:bodyPr anchorCtr="0" anchor="ctr" bIns="0" lIns="45700" spcFirstLastPara="1" rIns="45700" wrap="square" tIns="0">
            <a:noAutofit/>
          </a:bodyPr>
          <a:lstStyle/>
          <a:p>
            <a:pPr indent="0" lvl="0" marL="0" rtl="0" algn="ctr">
              <a:spcBef>
                <a:spcPts val="0"/>
              </a:spcBef>
              <a:spcAft>
                <a:spcPts val="0"/>
              </a:spcAft>
              <a:buNone/>
            </a:pPr>
            <a:r>
              <a:rPr lang="en" sz="1200">
                <a:latin typeface="Proxima Nova"/>
                <a:ea typeface="Proxima Nova"/>
                <a:cs typeface="Proxima Nova"/>
                <a:sym typeface="Proxima Nova"/>
              </a:rPr>
              <a:t>S</a:t>
            </a:r>
            <a:r>
              <a:rPr lang="en" sz="1200">
                <a:latin typeface="Proxima Nova"/>
                <a:ea typeface="Proxima Nova"/>
                <a:cs typeface="Proxima Nova"/>
                <a:sym typeface="Proxima Nova"/>
              </a:rPr>
              <a:t>traight from ad to relevant products.</a:t>
            </a:r>
            <a:endParaRPr sz="1200">
              <a:latin typeface="Proxima Nova"/>
              <a:ea typeface="Proxima Nova"/>
              <a:cs typeface="Proxima Nova"/>
              <a:sym typeface="Proxima Nova"/>
            </a:endParaRPr>
          </a:p>
        </p:txBody>
      </p:sp>
      <p:grpSp>
        <p:nvGrpSpPr>
          <p:cNvPr id="716" name="Google Shape;716;p87"/>
          <p:cNvGrpSpPr/>
          <p:nvPr/>
        </p:nvGrpSpPr>
        <p:grpSpPr>
          <a:xfrm>
            <a:off x="3892700" y="1545028"/>
            <a:ext cx="1702800" cy="991200"/>
            <a:chOff x="3892700" y="1545028"/>
            <a:chExt cx="1702800" cy="991200"/>
          </a:xfrm>
        </p:grpSpPr>
        <p:sp>
          <p:nvSpPr>
            <p:cNvPr id="717" name="Google Shape;717;p87"/>
            <p:cNvSpPr/>
            <p:nvPr/>
          </p:nvSpPr>
          <p:spPr>
            <a:xfrm>
              <a:off x="3892700" y="1545028"/>
              <a:ext cx="1135200" cy="852000"/>
            </a:xfrm>
            <a:prstGeom prst="wedgeRoundRectCallout">
              <a:avLst>
                <a:gd fmla="val -20833" name="adj1"/>
                <a:gd fmla="val 62500" name="adj2"/>
                <a:gd fmla="val 0" name="adj3"/>
              </a:avLst>
            </a:prstGeom>
            <a:solidFill>
              <a:srgbClr val="F3F3F3"/>
            </a:solidFill>
            <a:ln cap="flat" cmpd="sng" w="9525">
              <a:solidFill>
                <a:srgbClr val="999999"/>
              </a:solidFill>
              <a:prstDash val="solid"/>
              <a:round/>
              <a:headEnd len="sm" w="sm" type="none"/>
              <a:tailEnd len="sm" w="sm" type="none"/>
            </a:ln>
          </p:spPr>
          <p:txBody>
            <a:bodyPr anchorCtr="0" anchor="ctr" bIns="0" lIns="45700" spcFirstLastPara="1" rIns="45700" wrap="square" tIns="0">
              <a:noAutofit/>
            </a:bodyPr>
            <a:lstStyle/>
            <a:p>
              <a:pPr indent="0" lvl="0" marL="0" rtl="0" algn="ctr">
                <a:spcBef>
                  <a:spcPts val="0"/>
                </a:spcBef>
                <a:spcAft>
                  <a:spcPts val="0"/>
                </a:spcAft>
                <a:buNone/>
              </a:pPr>
              <a:r>
                <a:rPr lang="en" sz="1200">
                  <a:latin typeface="Proxima Nova"/>
                  <a:ea typeface="Proxima Nova"/>
                  <a:cs typeface="Proxima Nova"/>
                  <a:sym typeface="Proxima Nova"/>
                </a:rPr>
                <a:t>This pair will work and has good reviews.</a:t>
              </a:r>
              <a:endParaRPr sz="1200">
                <a:latin typeface="Proxima Nova"/>
                <a:ea typeface="Proxima Nova"/>
                <a:cs typeface="Proxima Nova"/>
                <a:sym typeface="Proxima Nova"/>
              </a:endParaRPr>
            </a:p>
          </p:txBody>
        </p:sp>
        <p:cxnSp>
          <p:nvCxnSpPr>
            <p:cNvPr id="718" name="Google Shape;718;p87"/>
            <p:cNvCxnSpPr>
              <a:stCxn id="717" idx="3"/>
              <a:endCxn id="719" idx="0"/>
            </p:cNvCxnSpPr>
            <p:nvPr/>
          </p:nvCxnSpPr>
          <p:spPr>
            <a:xfrm>
              <a:off x="5027900" y="1971028"/>
              <a:ext cx="567600" cy="565200"/>
            </a:xfrm>
            <a:prstGeom prst="straightConnector1">
              <a:avLst/>
            </a:prstGeom>
            <a:noFill/>
            <a:ln cap="flat" cmpd="sng" w="9525">
              <a:solidFill>
                <a:srgbClr val="000000"/>
              </a:solidFill>
              <a:prstDash val="solid"/>
              <a:round/>
              <a:headEnd len="med" w="med" type="none"/>
              <a:tailEnd len="med" w="med" type="none"/>
            </a:ln>
          </p:spPr>
        </p:cxnSp>
      </p:grpSp>
      <p:grpSp>
        <p:nvGrpSpPr>
          <p:cNvPr id="720" name="Google Shape;720;p87"/>
          <p:cNvGrpSpPr/>
          <p:nvPr/>
        </p:nvGrpSpPr>
        <p:grpSpPr>
          <a:xfrm>
            <a:off x="1763725" y="1684228"/>
            <a:ext cx="1510200" cy="1138800"/>
            <a:chOff x="1763725" y="1684228"/>
            <a:chExt cx="1510200" cy="1138800"/>
          </a:xfrm>
        </p:grpSpPr>
        <p:sp>
          <p:nvSpPr>
            <p:cNvPr id="721" name="Google Shape;721;p87"/>
            <p:cNvSpPr/>
            <p:nvPr/>
          </p:nvSpPr>
          <p:spPr>
            <a:xfrm>
              <a:off x="1763725" y="1684228"/>
              <a:ext cx="1135200" cy="852000"/>
            </a:xfrm>
            <a:prstGeom prst="wedgeRoundRectCallout">
              <a:avLst>
                <a:gd fmla="val -20833" name="adj1"/>
                <a:gd fmla="val 62500" name="adj2"/>
                <a:gd fmla="val 0" name="adj3"/>
              </a:avLst>
            </a:prstGeom>
            <a:solidFill>
              <a:srgbClr val="F3F3F3"/>
            </a:solidFill>
            <a:ln cap="flat" cmpd="sng" w="9525">
              <a:solidFill>
                <a:srgbClr val="999999"/>
              </a:solidFill>
              <a:prstDash val="solid"/>
              <a:round/>
              <a:headEnd len="sm" w="sm" type="none"/>
              <a:tailEnd len="sm" w="sm" type="none"/>
            </a:ln>
          </p:spPr>
          <p:txBody>
            <a:bodyPr anchorCtr="0" anchor="ctr" bIns="0" lIns="45700" spcFirstLastPara="1" rIns="45700" wrap="square" tIns="0">
              <a:noAutofit/>
            </a:bodyPr>
            <a:lstStyle/>
            <a:p>
              <a:pPr indent="0" lvl="0" marL="0" rtl="0" algn="ctr">
                <a:spcBef>
                  <a:spcPts val="0"/>
                </a:spcBef>
                <a:spcAft>
                  <a:spcPts val="0"/>
                </a:spcAft>
                <a:buNone/>
              </a:pPr>
              <a:r>
                <a:rPr lang="en" sz="1200">
                  <a:latin typeface="Proxima Nova"/>
                  <a:ea typeface="Proxima Nova"/>
                  <a:cs typeface="Proxima Nova"/>
                  <a:sym typeface="Proxima Nova"/>
                </a:rPr>
                <a:t>Love that it’s just one brand and the filters actually work.</a:t>
              </a:r>
              <a:endParaRPr sz="1200">
                <a:latin typeface="Proxima Nova"/>
                <a:ea typeface="Proxima Nova"/>
                <a:cs typeface="Proxima Nova"/>
                <a:sym typeface="Proxima Nova"/>
              </a:endParaRPr>
            </a:p>
          </p:txBody>
        </p:sp>
        <p:cxnSp>
          <p:nvCxnSpPr>
            <p:cNvPr id="722" name="Google Shape;722;p87"/>
            <p:cNvCxnSpPr>
              <a:stCxn id="721" idx="3"/>
              <a:endCxn id="723" idx="0"/>
            </p:cNvCxnSpPr>
            <p:nvPr/>
          </p:nvCxnSpPr>
          <p:spPr>
            <a:xfrm>
              <a:off x="2898925" y="2110228"/>
              <a:ext cx="375000" cy="712800"/>
            </a:xfrm>
            <a:prstGeom prst="straightConnector1">
              <a:avLst/>
            </a:prstGeom>
            <a:noFill/>
            <a:ln cap="flat" cmpd="sng" w="9525">
              <a:solidFill>
                <a:srgbClr val="000000"/>
              </a:solidFill>
              <a:prstDash val="solid"/>
              <a:round/>
              <a:headEnd len="med" w="med" type="none"/>
              <a:tailEnd len="med" w="med" type="none"/>
            </a:ln>
          </p:spPr>
        </p:cxnSp>
      </p:grpSp>
      <p:cxnSp>
        <p:nvCxnSpPr>
          <p:cNvPr id="724" name="Google Shape;724;p87"/>
          <p:cNvCxnSpPr>
            <a:stCxn id="715" idx="3"/>
            <a:endCxn id="721" idx="1"/>
          </p:cNvCxnSpPr>
          <p:nvPr/>
        </p:nvCxnSpPr>
        <p:spPr>
          <a:xfrm>
            <a:off x="1592400" y="2110227"/>
            <a:ext cx="171300" cy="0"/>
          </a:xfrm>
          <a:prstGeom prst="straightConnector1">
            <a:avLst/>
          </a:prstGeom>
          <a:noFill/>
          <a:ln cap="flat" cmpd="sng" w="9525">
            <a:solidFill>
              <a:srgbClr val="000000"/>
            </a:solidFill>
            <a:prstDash val="solid"/>
            <a:round/>
            <a:headEnd len="med" w="med" type="none"/>
            <a:tailEnd len="med" w="med" type="none"/>
          </a:ln>
        </p:spPr>
      </p:cxnSp>
      <p:grpSp>
        <p:nvGrpSpPr>
          <p:cNvPr id="725" name="Google Shape;725;p87"/>
          <p:cNvGrpSpPr/>
          <p:nvPr/>
        </p:nvGrpSpPr>
        <p:grpSpPr>
          <a:xfrm>
            <a:off x="2611304" y="1971127"/>
            <a:ext cx="1325400" cy="2554198"/>
            <a:chOff x="2611304" y="1971127"/>
            <a:chExt cx="1325400" cy="2554198"/>
          </a:xfrm>
        </p:grpSpPr>
        <p:sp>
          <p:nvSpPr>
            <p:cNvPr id="723" name="Google Shape;723;p87"/>
            <p:cNvSpPr/>
            <p:nvPr/>
          </p:nvSpPr>
          <p:spPr>
            <a:xfrm>
              <a:off x="2706400" y="2823127"/>
              <a:ext cx="1135200" cy="852000"/>
            </a:xfrm>
            <a:prstGeom prst="wedgeRoundRectCallout">
              <a:avLst>
                <a:gd fmla="val -20833" name="adj1"/>
                <a:gd fmla="val 62500" name="adj2"/>
                <a:gd fmla="val 0" name="adj3"/>
              </a:avLst>
            </a:prstGeom>
            <a:solidFill>
              <a:srgbClr val="F3F3F3"/>
            </a:solidFill>
            <a:ln cap="flat" cmpd="sng" w="9525">
              <a:solidFill>
                <a:srgbClr val="999999"/>
              </a:solidFill>
              <a:prstDash val="solid"/>
              <a:round/>
              <a:headEnd len="sm" w="sm" type="none"/>
              <a:tailEnd len="sm" w="sm" type="none"/>
            </a:ln>
          </p:spPr>
          <p:txBody>
            <a:bodyPr anchorCtr="0" anchor="ctr" bIns="0" lIns="45700" spcFirstLastPara="1" rIns="45700" wrap="square" tIns="0">
              <a:noAutofit/>
            </a:bodyPr>
            <a:lstStyle/>
            <a:p>
              <a:pPr indent="0" lvl="0" marL="0" rtl="0" algn="ctr">
                <a:spcBef>
                  <a:spcPts val="0"/>
                </a:spcBef>
                <a:spcAft>
                  <a:spcPts val="0"/>
                </a:spcAft>
                <a:buNone/>
              </a:pPr>
              <a:r>
                <a:rPr lang="en" sz="1200">
                  <a:latin typeface="Proxima Nova"/>
                  <a:ea typeface="Proxima Nova"/>
                  <a:cs typeface="Proxima Nova"/>
                  <a:sym typeface="Proxima Nova"/>
                </a:rPr>
                <a:t>I like this pair! Shoot, they’re out of stock...</a:t>
              </a:r>
              <a:endParaRPr sz="1200">
                <a:latin typeface="Proxima Nova"/>
                <a:ea typeface="Proxima Nova"/>
                <a:cs typeface="Proxima Nova"/>
                <a:sym typeface="Proxima Nova"/>
              </a:endParaRPr>
            </a:p>
          </p:txBody>
        </p:sp>
        <p:cxnSp>
          <p:nvCxnSpPr>
            <p:cNvPr id="726" name="Google Shape;726;p87"/>
            <p:cNvCxnSpPr>
              <a:stCxn id="723" idx="0"/>
              <a:endCxn id="717" idx="1"/>
            </p:cNvCxnSpPr>
            <p:nvPr/>
          </p:nvCxnSpPr>
          <p:spPr>
            <a:xfrm flipH="1" rot="10800000">
              <a:off x="3274000" y="1971127"/>
              <a:ext cx="618600" cy="852000"/>
            </a:xfrm>
            <a:prstGeom prst="straightConnector1">
              <a:avLst/>
            </a:prstGeom>
            <a:noFill/>
            <a:ln cap="flat" cmpd="sng" w="9525">
              <a:solidFill>
                <a:srgbClr val="000000"/>
              </a:solidFill>
              <a:prstDash val="solid"/>
              <a:round/>
              <a:headEnd len="med" w="med" type="none"/>
              <a:tailEnd len="med" w="med" type="none"/>
            </a:ln>
          </p:spPr>
        </p:cxnSp>
        <p:sp>
          <p:nvSpPr>
            <p:cNvPr id="727" name="Google Shape;727;p87"/>
            <p:cNvSpPr txBox="1"/>
            <p:nvPr/>
          </p:nvSpPr>
          <p:spPr>
            <a:xfrm>
              <a:off x="2611304" y="3812525"/>
              <a:ext cx="1325400" cy="7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Proxima Nova"/>
                  <a:ea typeface="Proxima Nova"/>
                  <a:cs typeface="Proxima Nova"/>
                  <a:sym typeface="Proxima Nova"/>
                </a:rPr>
                <a:t>This wouldn’t happen on Amazon...</a:t>
              </a:r>
              <a:endParaRPr i="1" sz="1200">
                <a:latin typeface="Proxima Nova"/>
                <a:ea typeface="Proxima Nova"/>
                <a:cs typeface="Proxima Nova"/>
                <a:sym typeface="Proxima Nova"/>
              </a:endParaRPr>
            </a:p>
          </p:txBody>
        </p:sp>
      </p:grpSp>
      <p:grpSp>
        <p:nvGrpSpPr>
          <p:cNvPr id="728" name="Google Shape;728;p87"/>
          <p:cNvGrpSpPr/>
          <p:nvPr/>
        </p:nvGrpSpPr>
        <p:grpSpPr>
          <a:xfrm>
            <a:off x="4932800" y="2536277"/>
            <a:ext cx="1438175" cy="1657723"/>
            <a:chOff x="4932800" y="2536277"/>
            <a:chExt cx="1438175" cy="1657723"/>
          </a:xfrm>
        </p:grpSpPr>
        <p:sp>
          <p:nvSpPr>
            <p:cNvPr id="719" name="Google Shape;719;p87"/>
            <p:cNvSpPr/>
            <p:nvPr/>
          </p:nvSpPr>
          <p:spPr>
            <a:xfrm>
              <a:off x="5027900" y="2536277"/>
              <a:ext cx="1135200" cy="852000"/>
            </a:xfrm>
            <a:prstGeom prst="wedgeRoundRectCallout">
              <a:avLst>
                <a:gd fmla="val -20833" name="adj1"/>
                <a:gd fmla="val 62500" name="adj2"/>
                <a:gd fmla="val 0" name="adj3"/>
              </a:avLst>
            </a:prstGeom>
            <a:solidFill>
              <a:srgbClr val="F3F3F3"/>
            </a:solidFill>
            <a:ln cap="flat" cmpd="sng" w="9525">
              <a:solidFill>
                <a:srgbClr val="999999"/>
              </a:solidFill>
              <a:prstDash val="solid"/>
              <a:round/>
              <a:headEnd len="sm" w="sm" type="none"/>
              <a:tailEnd len="sm" w="sm" type="none"/>
            </a:ln>
          </p:spPr>
          <p:txBody>
            <a:bodyPr anchorCtr="0" anchor="ctr" bIns="0" lIns="45700" spcFirstLastPara="1" rIns="45700" wrap="square" tIns="0">
              <a:noAutofit/>
            </a:bodyPr>
            <a:lstStyle/>
            <a:p>
              <a:pPr indent="0" lvl="0" marL="0" rtl="0" algn="ctr">
                <a:spcBef>
                  <a:spcPts val="0"/>
                </a:spcBef>
                <a:spcAft>
                  <a:spcPts val="0"/>
                </a:spcAft>
                <a:buNone/>
              </a:pPr>
              <a:r>
                <a:rPr lang="en" sz="1200">
                  <a:latin typeface="Proxima Nova"/>
                  <a:ea typeface="Proxima Nova"/>
                  <a:cs typeface="Proxima Nova"/>
                  <a:sym typeface="Proxima Nova"/>
                </a:rPr>
                <a:t>Are these reviews trustworthy... </a:t>
              </a:r>
              <a:endParaRPr sz="1200">
                <a:latin typeface="Proxima Nova"/>
                <a:ea typeface="Proxima Nova"/>
                <a:cs typeface="Proxima Nova"/>
                <a:sym typeface="Proxima Nova"/>
              </a:endParaRPr>
            </a:p>
          </p:txBody>
        </p:sp>
        <p:cxnSp>
          <p:nvCxnSpPr>
            <p:cNvPr id="729" name="Google Shape;729;p87"/>
            <p:cNvCxnSpPr>
              <a:endCxn id="730" idx="1"/>
            </p:cNvCxnSpPr>
            <p:nvPr/>
          </p:nvCxnSpPr>
          <p:spPr>
            <a:xfrm>
              <a:off x="6163075" y="2962275"/>
              <a:ext cx="207900" cy="0"/>
            </a:xfrm>
            <a:prstGeom prst="straightConnector1">
              <a:avLst/>
            </a:prstGeom>
            <a:noFill/>
            <a:ln cap="flat" cmpd="sng" w="9525">
              <a:solidFill>
                <a:srgbClr val="000000"/>
              </a:solidFill>
              <a:prstDash val="solid"/>
              <a:round/>
              <a:headEnd len="med" w="med" type="none"/>
              <a:tailEnd len="med" w="med" type="none"/>
            </a:ln>
          </p:spPr>
        </p:cxnSp>
        <p:sp>
          <p:nvSpPr>
            <p:cNvPr id="731" name="Google Shape;731;p87"/>
            <p:cNvSpPr txBox="1"/>
            <p:nvPr/>
          </p:nvSpPr>
          <p:spPr>
            <a:xfrm>
              <a:off x="4932800" y="3481200"/>
              <a:ext cx="1325400" cy="7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Proxima Nova"/>
                  <a:ea typeface="Proxima Nova"/>
                  <a:cs typeface="Proxima Nova"/>
                  <a:sym typeface="Proxima Nova"/>
                </a:rPr>
                <a:t>I know Amazon doesn’t curate reviews...</a:t>
              </a:r>
              <a:endParaRPr i="1" sz="1200">
                <a:latin typeface="Proxima Nova"/>
                <a:ea typeface="Proxima Nova"/>
                <a:cs typeface="Proxima Nova"/>
                <a:sym typeface="Proxima Nova"/>
              </a:endParaRPr>
            </a:p>
          </p:txBody>
        </p:sp>
      </p:grpSp>
      <p:sp>
        <p:nvSpPr>
          <p:cNvPr id="732" name="Google Shape;732;p87"/>
          <p:cNvSpPr/>
          <p:nvPr/>
        </p:nvSpPr>
        <p:spPr>
          <a:xfrm>
            <a:off x="7551600" y="1684228"/>
            <a:ext cx="1135200" cy="852000"/>
          </a:xfrm>
          <a:prstGeom prst="wedgeRoundRectCallout">
            <a:avLst>
              <a:gd fmla="val -20833" name="adj1"/>
              <a:gd fmla="val 62500" name="adj2"/>
              <a:gd fmla="val 0" name="adj3"/>
            </a:avLst>
          </a:prstGeom>
          <a:solidFill>
            <a:srgbClr val="F3F3F3"/>
          </a:solidFill>
          <a:ln cap="flat" cmpd="sng" w="9525">
            <a:solidFill>
              <a:srgbClr val="999999"/>
            </a:solidFill>
            <a:prstDash val="solid"/>
            <a:round/>
            <a:headEnd len="sm" w="sm" type="none"/>
            <a:tailEnd len="sm" w="sm" type="none"/>
          </a:ln>
        </p:spPr>
        <p:txBody>
          <a:bodyPr anchorCtr="0" anchor="ctr" bIns="0" lIns="45700" spcFirstLastPara="1" rIns="45700" wrap="square" tIns="0">
            <a:noAutofit/>
          </a:bodyPr>
          <a:lstStyle/>
          <a:p>
            <a:pPr indent="0" lvl="0" marL="0" rtl="0" algn="ctr">
              <a:spcBef>
                <a:spcPts val="0"/>
              </a:spcBef>
              <a:spcAft>
                <a:spcPts val="0"/>
              </a:spcAft>
              <a:buNone/>
            </a:pPr>
            <a:r>
              <a:rPr lang="en" sz="1200">
                <a:latin typeface="Proxima Nova"/>
                <a:ea typeface="Proxima Nova"/>
                <a:cs typeface="Proxima Nova"/>
                <a:sym typeface="Proxima Nova"/>
              </a:rPr>
              <a:t>Oh, but I know I can trust Nike.</a:t>
            </a:r>
            <a:endParaRPr sz="1200">
              <a:latin typeface="Proxima Nova"/>
              <a:ea typeface="Proxima Nova"/>
              <a:cs typeface="Proxima Nova"/>
              <a:sym typeface="Proxima Nova"/>
            </a:endParaRPr>
          </a:p>
        </p:txBody>
      </p:sp>
      <p:grpSp>
        <p:nvGrpSpPr>
          <p:cNvPr id="733" name="Google Shape;733;p87"/>
          <p:cNvGrpSpPr/>
          <p:nvPr/>
        </p:nvGrpSpPr>
        <p:grpSpPr>
          <a:xfrm>
            <a:off x="6370975" y="2110275"/>
            <a:ext cx="1639350" cy="2297325"/>
            <a:chOff x="6370975" y="2110275"/>
            <a:chExt cx="1639350" cy="2297325"/>
          </a:xfrm>
        </p:grpSpPr>
        <p:sp>
          <p:nvSpPr>
            <p:cNvPr id="730" name="Google Shape;730;p87"/>
            <p:cNvSpPr/>
            <p:nvPr/>
          </p:nvSpPr>
          <p:spPr>
            <a:xfrm>
              <a:off x="6370975" y="2536275"/>
              <a:ext cx="1135200" cy="852000"/>
            </a:xfrm>
            <a:prstGeom prst="wedgeRoundRectCallout">
              <a:avLst>
                <a:gd fmla="val -20833" name="adj1"/>
                <a:gd fmla="val 62500" name="adj2"/>
                <a:gd fmla="val 0" name="adj3"/>
              </a:avLst>
            </a:prstGeom>
            <a:solidFill>
              <a:srgbClr val="F3F3F3"/>
            </a:solidFill>
            <a:ln cap="flat" cmpd="sng" w="9525">
              <a:solidFill>
                <a:srgbClr val="999999"/>
              </a:solidFill>
              <a:prstDash val="solid"/>
              <a:round/>
              <a:headEnd len="sm" w="sm" type="none"/>
              <a:tailEnd len="sm" w="sm" type="none"/>
            </a:ln>
          </p:spPr>
          <p:txBody>
            <a:bodyPr anchorCtr="0" anchor="ctr" bIns="0" lIns="45700" spcFirstLastPara="1" rIns="45700" wrap="square" tIns="0">
              <a:noAutofit/>
            </a:bodyPr>
            <a:lstStyle/>
            <a:p>
              <a:pPr indent="0" lvl="0" marL="0" rtl="0" algn="ctr">
                <a:spcBef>
                  <a:spcPts val="0"/>
                </a:spcBef>
                <a:spcAft>
                  <a:spcPts val="0"/>
                </a:spcAft>
                <a:buNone/>
              </a:pPr>
              <a:r>
                <a:rPr lang="en" sz="1200">
                  <a:latin typeface="Proxima Nova"/>
                  <a:ea typeface="Proxima Nova"/>
                  <a:cs typeface="Proxima Nova"/>
                  <a:sym typeface="Proxima Nova"/>
                </a:rPr>
                <a:t>Hmmmm, is this the best price? </a:t>
              </a:r>
              <a:endParaRPr sz="1200">
                <a:latin typeface="Proxima Nova"/>
                <a:ea typeface="Proxima Nova"/>
                <a:cs typeface="Proxima Nova"/>
                <a:sym typeface="Proxima Nova"/>
              </a:endParaRPr>
            </a:p>
          </p:txBody>
        </p:sp>
        <p:sp>
          <p:nvSpPr>
            <p:cNvPr id="734" name="Google Shape;734;p87"/>
            <p:cNvSpPr txBox="1"/>
            <p:nvPr/>
          </p:nvSpPr>
          <p:spPr>
            <a:xfrm>
              <a:off x="6479725" y="3481200"/>
              <a:ext cx="1530600" cy="9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Proxima Nova"/>
                  <a:ea typeface="Proxima Nova"/>
                  <a:cs typeface="Proxima Nova"/>
                  <a:sym typeface="Proxima Nova"/>
                </a:rPr>
                <a:t>Amazon and eBay are more price-competitive, but are they trustworthy?</a:t>
              </a:r>
              <a:endParaRPr i="1" sz="1200">
                <a:latin typeface="Proxima Nova"/>
                <a:ea typeface="Proxima Nova"/>
                <a:cs typeface="Proxima Nova"/>
                <a:sym typeface="Proxima Nova"/>
              </a:endParaRPr>
            </a:p>
          </p:txBody>
        </p:sp>
        <p:cxnSp>
          <p:nvCxnSpPr>
            <p:cNvPr id="735" name="Google Shape;735;p87"/>
            <p:cNvCxnSpPr>
              <a:stCxn id="730" idx="0"/>
              <a:endCxn id="732" idx="1"/>
            </p:cNvCxnSpPr>
            <p:nvPr/>
          </p:nvCxnSpPr>
          <p:spPr>
            <a:xfrm flipH="1" rot="10800000">
              <a:off x="6938575" y="2110275"/>
              <a:ext cx="612900" cy="426000"/>
            </a:xfrm>
            <a:prstGeom prst="straightConnector1">
              <a:avLst/>
            </a:prstGeom>
            <a:noFill/>
            <a:ln cap="flat" cmpd="sng" w="9525">
              <a:solidFill>
                <a:srgbClr val="000000"/>
              </a:solidFill>
              <a:prstDash val="solid"/>
              <a:round/>
              <a:headEnd len="med" w="med" type="none"/>
              <a:tailEnd len="med" w="med" type="none"/>
            </a:ln>
          </p:spPr>
        </p:cxnSp>
      </p:grpSp>
      <p:sp>
        <p:nvSpPr>
          <p:cNvPr id="736" name="Google Shape;736;p87"/>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737" name="Google Shape;737;p87"/>
          <p:cNvPicPr preferRelativeResize="0"/>
          <p:nvPr/>
        </p:nvPicPr>
        <p:blipFill>
          <a:blip r:embed="rId4">
            <a:alphaModFix/>
          </a:blip>
          <a:stretch>
            <a:fillRect/>
          </a:stretch>
        </p:blipFill>
        <p:spPr>
          <a:xfrm>
            <a:off x="7815845" y="36175"/>
            <a:ext cx="1209330" cy="994200"/>
          </a:xfrm>
          <a:prstGeom prst="rect">
            <a:avLst/>
          </a:prstGeom>
          <a:noFill/>
          <a:ln>
            <a:noFill/>
          </a:ln>
          <a:effectLst>
            <a:outerShdw blurRad="57150" rotWithShape="0" algn="bl" dir="5400000" dist="19050">
              <a:srgbClr val="000000">
                <a:alpha val="50000"/>
              </a:srgbClr>
            </a:outerShdw>
          </a:effectLst>
        </p:spPr>
      </p:pic>
      <p:sp>
        <p:nvSpPr>
          <p:cNvPr id="738" name="Google Shape;738;p87"/>
          <p:cNvSpPr txBox="1"/>
          <p:nvPr/>
        </p:nvSpPr>
        <p:spPr>
          <a:xfrm>
            <a:off x="7815850" y="36175"/>
            <a:ext cx="1328100" cy="10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Proxima Nova"/>
                <a:ea typeface="Proxima Nova"/>
                <a:cs typeface="Proxima Nova"/>
                <a:sym typeface="Proxima Nova"/>
              </a:rPr>
              <a:t>LXA note</a:t>
            </a:r>
            <a:endParaRPr b="1" sz="1100">
              <a:latin typeface="Proxima Nova"/>
              <a:ea typeface="Proxima Nova"/>
              <a:cs typeface="Proxima Nova"/>
              <a:sym typeface="Proxima Nova"/>
            </a:endParaRPr>
          </a:p>
          <a:p>
            <a:pPr indent="0" lvl="0" marL="0" rtl="0" algn="l">
              <a:spcBef>
                <a:spcPts val="1000"/>
              </a:spcBef>
              <a:spcAft>
                <a:spcPts val="0"/>
              </a:spcAft>
              <a:buNone/>
            </a:pPr>
            <a:r>
              <a:rPr lang="en" sz="900">
                <a:latin typeface="Proxima Nova"/>
                <a:ea typeface="Proxima Nova"/>
                <a:cs typeface="Proxima Nova"/>
                <a:sym typeface="Proxima Nova"/>
              </a:rPr>
              <a:t>Swap out example with one more relevant to client.</a:t>
            </a:r>
            <a:endParaRPr sz="9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0"/>
                                        </p:tgtEl>
                                        <p:attrNameLst>
                                          <p:attrName>style.visibility</p:attrName>
                                        </p:attrNameLst>
                                      </p:cBhvr>
                                      <p:to>
                                        <p:strVal val="visible"/>
                                      </p:to>
                                    </p:set>
                                    <p:animEffect filter="fade" transition="in">
                                      <p:cBhvr>
                                        <p:cTn dur="1"/>
                                        <p:tgtEl>
                                          <p:spTgt spid="7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1"/>
                                        <p:tgtEl>
                                          <p:spTgt spid="7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16"/>
                                        </p:tgtEl>
                                        <p:attrNameLst>
                                          <p:attrName>style.visibility</p:attrName>
                                        </p:attrNameLst>
                                      </p:cBhvr>
                                      <p:to>
                                        <p:strVal val="visible"/>
                                      </p:to>
                                    </p:set>
                                    <p:animEffect filter="fade" transition="in">
                                      <p:cBhvr>
                                        <p:cTn dur="100"/>
                                        <p:tgtEl>
                                          <p:spTgt spid="7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28"/>
                                        </p:tgtEl>
                                        <p:attrNameLst>
                                          <p:attrName>style.visibility</p:attrName>
                                        </p:attrNameLst>
                                      </p:cBhvr>
                                      <p:to>
                                        <p:strVal val="visible"/>
                                      </p:to>
                                    </p:set>
                                    <p:animEffect filter="fade" transition="in">
                                      <p:cBhvr>
                                        <p:cTn dur="1"/>
                                        <p:tgtEl>
                                          <p:spTgt spid="7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3"/>
                                        </p:tgtEl>
                                        <p:attrNameLst>
                                          <p:attrName>style.visibility</p:attrName>
                                        </p:attrNameLst>
                                      </p:cBhvr>
                                      <p:to>
                                        <p:strVal val="visible"/>
                                      </p:to>
                                    </p:set>
                                    <p:animEffect filter="fade" transition="in">
                                      <p:cBhvr>
                                        <p:cTn dur="1"/>
                                        <p:tgtEl>
                                          <p:spTgt spid="7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2"/>
                                        </p:tgtEl>
                                        <p:attrNameLst>
                                          <p:attrName>style.visibility</p:attrName>
                                        </p:attrNameLst>
                                      </p:cBhvr>
                                      <p:to>
                                        <p:strVal val="visible"/>
                                      </p:to>
                                    </p:set>
                                    <p:animEffect filter="fade" transition="in">
                                      <p:cBhvr>
                                        <p:cTn dur="1"/>
                                        <p:tgtEl>
                                          <p:spTgt spid="7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8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DTC Journey (Cont.)</a:t>
            </a:r>
            <a:endParaRPr/>
          </a:p>
        </p:txBody>
      </p:sp>
      <p:sp>
        <p:nvSpPr>
          <p:cNvPr id="744" name="Google Shape;744;p88"/>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745" name="Google Shape;745;p88"/>
          <p:cNvSpPr/>
          <p:nvPr/>
        </p:nvSpPr>
        <p:spPr>
          <a:xfrm>
            <a:off x="497325" y="2612413"/>
            <a:ext cx="1135200" cy="838200"/>
          </a:xfrm>
          <a:prstGeom prst="wedgeRoundRectCallout">
            <a:avLst>
              <a:gd fmla="val -20833" name="adj1"/>
              <a:gd fmla="val 62500" name="adj2"/>
              <a:gd fmla="val 0" name="adj3"/>
            </a:avLst>
          </a:prstGeom>
          <a:solidFill>
            <a:srgbClr val="F3F3F3"/>
          </a:solidFill>
          <a:ln cap="flat" cmpd="sng" w="9525">
            <a:solidFill>
              <a:srgbClr val="999999"/>
            </a:solidFill>
            <a:prstDash val="solid"/>
            <a:round/>
            <a:headEnd len="sm" w="sm" type="none"/>
            <a:tailEnd len="sm" w="sm" type="none"/>
          </a:ln>
        </p:spPr>
        <p:txBody>
          <a:bodyPr anchorCtr="0" anchor="ctr" bIns="0" lIns="45700" spcFirstLastPara="1" rIns="45700" wrap="square" tIns="0">
            <a:noAutofit/>
          </a:bodyPr>
          <a:lstStyle/>
          <a:p>
            <a:pPr indent="0" lvl="0" marL="0" rtl="0" algn="ctr">
              <a:spcBef>
                <a:spcPts val="0"/>
              </a:spcBef>
              <a:spcAft>
                <a:spcPts val="0"/>
              </a:spcAft>
              <a:buNone/>
            </a:pPr>
            <a:r>
              <a:rPr lang="en" sz="1200">
                <a:latin typeface="Proxima Nova"/>
                <a:ea typeface="Proxima Nova"/>
                <a:cs typeface="Proxima Nova"/>
                <a:sym typeface="Proxima Nova"/>
              </a:rPr>
              <a:t>Ugh</a:t>
            </a:r>
            <a:r>
              <a:rPr lang="en" sz="1200">
                <a:latin typeface="Proxima Nova"/>
                <a:ea typeface="Proxima Nova"/>
                <a:cs typeface="Proxima Nova"/>
                <a:sym typeface="Proxima Nova"/>
              </a:rPr>
              <a:t>, now I have to sign up or fill out all my info.</a:t>
            </a:r>
            <a:endParaRPr sz="1200">
              <a:latin typeface="Proxima Nova"/>
              <a:ea typeface="Proxima Nova"/>
              <a:cs typeface="Proxima Nova"/>
              <a:sym typeface="Proxima Nova"/>
            </a:endParaRPr>
          </a:p>
        </p:txBody>
      </p:sp>
      <p:grpSp>
        <p:nvGrpSpPr>
          <p:cNvPr id="746" name="Google Shape;746;p88"/>
          <p:cNvGrpSpPr/>
          <p:nvPr/>
        </p:nvGrpSpPr>
        <p:grpSpPr>
          <a:xfrm>
            <a:off x="4342950" y="1684225"/>
            <a:ext cx="1671000" cy="1514400"/>
            <a:chOff x="4342950" y="1684225"/>
            <a:chExt cx="1671000" cy="1514400"/>
          </a:xfrm>
        </p:grpSpPr>
        <p:sp>
          <p:nvSpPr>
            <p:cNvPr id="747" name="Google Shape;747;p88"/>
            <p:cNvSpPr/>
            <p:nvPr/>
          </p:nvSpPr>
          <p:spPr>
            <a:xfrm>
              <a:off x="4342950" y="1684225"/>
              <a:ext cx="1135200" cy="838200"/>
            </a:xfrm>
            <a:prstGeom prst="wedgeRoundRectCallout">
              <a:avLst>
                <a:gd fmla="val -20833" name="adj1"/>
                <a:gd fmla="val 62500" name="adj2"/>
                <a:gd fmla="val 0" name="adj3"/>
              </a:avLst>
            </a:prstGeom>
            <a:solidFill>
              <a:srgbClr val="F3F3F3"/>
            </a:solidFill>
            <a:ln cap="flat" cmpd="sng" w="9525">
              <a:solidFill>
                <a:srgbClr val="999999"/>
              </a:solidFill>
              <a:prstDash val="solid"/>
              <a:round/>
              <a:headEnd len="sm" w="sm" type="none"/>
              <a:tailEnd len="sm" w="sm" type="none"/>
            </a:ln>
          </p:spPr>
          <p:txBody>
            <a:bodyPr anchorCtr="0" anchor="ctr" bIns="0" lIns="45700" spcFirstLastPara="1" rIns="45700" wrap="square" tIns="0">
              <a:noAutofit/>
            </a:bodyPr>
            <a:lstStyle/>
            <a:p>
              <a:pPr indent="0" lvl="0" marL="0" rtl="0" algn="ctr">
                <a:spcBef>
                  <a:spcPts val="0"/>
                </a:spcBef>
                <a:spcAft>
                  <a:spcPts val="0"/>
                </a:spcAft>
                <a:buNone/>
              </a:pPr>
              <a:r>
                <a:rPr lang="en" sz="1200">
                  <a:latin typeface="Proxima Nova"/>
                  <a:ea typeface="Proxima Nova"/>
                  <a:cs typeface="Proxima Nova"/>
                  <a:sym typeface="Proxima Nova"/>
                </a:rPr>
                <a:t>At least it comes in three days.</a:t>
              </a:r>
              <a:endParaRPr sz="1200">
                <a:latin typeface="Proxima Nova"/>
                <a:ea typeface="Proxima Nova"/>
                <a:cs typeface="Proxima Nova"/>
                <a:sym typeface="Proxima Nova"/>
              </a:endParaRPr>
            </a:p>
          </p:txBody>
        </p:sp>
        <p:cxnSp>
          <p:nvCxnSpPr>
            <p:cNvPr id="748" name="Google Shape;748;p88"/>
            <p:cNvCxnSpPr>
              <a:stCxn id="747" idx="3"/>
              <a:endCxn id="749" idx="0"/>
            </p:cNvCxnSpPr>
            <p:nvPr/>
          </p:nvCxnSpPr>
          <p:spPr>
            <a:xfrm>
              <a:off x="5478150" y="2103325"/>
              <a:ext cx="535800" cy="1095300"/>
            </a:xfrm>
            <a:prstGeom prst="straightConnector1">
              <a:avLst/>
            </a:prstGeom>
            <a:noFill/>
            <a:ln cap="flat" cmpd="sng" w="9525">
              <a:solidFill>
                <a:srgbClr val="000000"/>
              </a:solidFill>
              <a:prstDash val="solid"/>
              <a:round/>
              <a:headEnd len="med" w="med" type="none"/>
              <a:tailEnd len="med" w="med" type="none"/>
            </a:ln>
          </p:spPr>
        </p:cxnSp>
      </p:grpSp>
      <p:grpSp>
        <p:nvGrpSpPr>
          <p:cNvPr id="750" name="Google Shape;750;p88"/>
          <p:cNvGrpSpPr/>
          <p:nvPr/>
        </p:nvGrpSpPr>
        <p:grpSpPr>
          <a:xfrm>
            <a:off x="1710750" y="1786988"/>
            <a:ext cx="1702800" cy="941100"/>
            <a:chOff x="1710750" y="1786988"/>
            <a:chExt cx="1702800" cy="941100"/>
          </a:xfrm>
        </p:grpSpPr>
        <p:sp>
          <p:nvSpPr>
            <p:cNvPr id="751" name="Google Shape;751;p88"/>
            <p:cNvSpPr/>
            <p:nvPr/>
          </p:nvSpPr>
          <p:spPr>
            <a:xfrm>
              <a:off x="1710750" y="1786988"/>
              <a:ext cx="1135200" cy="838200"/>
            </a:xfrm>
            <a:prstGeom prst="wedgeRoundRectCallout">
              <a:avLst>
                <a:gd fmla="val -20833" name="adj1"/>
                <a:gd fmla="val 62500" name="adj2"/>
                <a:gd fmla="val 0" name="adj3"/>
              </a:avLst>
            </a:prstGeom>
            <a:solidFill>
              <a:srgbClr val="F3F3F3"/>
            </a:solidFill>
            <a:ln cap="flat" cmpd="sng" w="9525">
              <a:solidFill>
                <a:srgbClr val="999999"/>
              </a:solidFill>
              <a:prstDash val="solid"/>
              <a:round/>
              <a:headEnd len="sm" w="sm" type="none"/>
              <a:tailEnd len="sm" w="sm" type="none"/>
            </a:ln>
          </p:spPr>
          <p:txBody>
            <a:bodyPr anchorCtr="0" anchor="ctr" bIns="0" lIns="45700" spcFirstLastPara="1" rIns="45700" wrap="square" tIns="0">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Proxima Nova"/>
                  <a:ea typeface="Proxima Nova"/>
                  <a:cs typeface="Proxima Nova"/>
                  <a:sym typeface="Proxima Nova"/>
                </a:rPr>
                <a:t>Worth it, can’t get these anywhere else!</a:t>
              </a:r>
              <a:endParaRPr sz="1200">
                <a:solidFill>
                  <a:schemeClr val="dk1"/>
                </a:solidFill>
                <a:latin typeface="Proxima Nova"/>
                <a:ea typeface="Proxima Nova"/>
                <a:cs typeface="Proxima Nova"/>
                <a:sym typeface="Proxima Nova"/>
              </a:endParaRPr>
            </a:p>
          </p:txBody>
        </p:sp>
        <p:cxnSp>
          <p:nvCxnSpPr>
            <p:cNvPr id="752" name="Google Shape;752;p88"/>
            <p:cNvCxnSpPr>
              <a:stCxn id="751" idx="3"/>
              <a:endCxn id="753" idx="0"/>
            </p:cNvCxnSpPr>
            <p:nvPr/>
          </p:nvCxnSpPr>
          <p:spPr>
            <a:xfrm>
              <a:off x="2845950" y="2206088"/>
              <a:ext cx="567600" cy="522000"/>
            </a:xfrm>
            <a:prstGeom prst="straightConnector1">
              <a:avLst/>
            </a:prstGeom>
            <a:noFill/>
            <a:ln cap="flat" cmpd="sng" w="9525">
              <a:solidFill>
                <a:srgbClr val="000000"/>
              </a:solidFill>
              <a:prstDash val="solid"/>
              <a:round/>
              <a:headEnd len="med" w="med" type="none"/>
              <a:tailEnd len="med" w="med" type="none"/>
            </a:ln>
          </p:spPr>
        </p:cxnSp>
      </p:grpSp>
      <p:cxnSp>
        <p:nvCxnSpPr>
          <p:cNvPr id="754" name="Google Shape;754;p88"/>
          <p:cNvCxnSpPr>
            <a:stCxn id="745" idx="0"/>
            <a:endCxn id="751" idx="1"/>
          </p:cNvCxnSpPr>
          <p:nvPr/>
        </p:nvCxnSpPr>
        <p:spPr>
          <a:xfrm flipH="1" rot="10800000">
            <a:off x="1064925" y="2206213"/>
            <a:ext cx="645900" cy="406200"/>
          </a:xfrm>
          <a:prstGeom prst="straightConnector1">
            <a:avLst/>
          </a:prstGeom>
          <a:noFill/>
          <a:ln cap="flat" cmpd="sng" w="9525">
            <a:solidFill>
              <a:srgbClr val="000000"/>
            </a:solidFill>
            <a:prstDash val="solid"/>
            <a:round/>
            <a:headEnd len="med" w="med" type="none"/>
            <a:tailEnd len="med" w="med" type="none"/>
          </a:ln>
        </p:spPr>
      </p:cxnSp>
      <p:grpSp>
        <p:nvGrpSpPr>
          <p:cNvPr id="755" name="Google Shape;755;p88"/>
          <p:cNvGrpSpPr/>
          <p:nvPr/>
        </p:nvGrpSpPr>
        <p:grpSpPr>
          <a:xfrm>
            <a:off x="5409350" y="2006075"/>
            <a:ext cx="2142450" cy="2030700"/>
            <a:chOff x="5409350" y="2006075"/>
            <a:chExt cx="2142450" cy="2030700"/>
          </a:xfrm>
        </p:grpSpPr>
        <p:sp>
          <p:nvSpPr>
            <p:cNvPr id="749" name="Google Shape;749;p88"/>
            <p:cNvSpPr/>
            <p:nvPr/>
          </p:nvSpPr>
          <p:spPr>
            <a:xfrm>
              <a:off x="5409350" y="3198575"/>
              <a:ext cx="1209300" cy="838200"/>
            </a:xfrm>
            <a:prstGeom prst="wedgeRoundRectCallout">
              <a:avLst>
                <a:gd fmla="val -20833" name="adj1"/>
                <a:gd fmla="val 62500" name="adj2"/>
                <a:gd fmla="val 0" name="adj3"/>
              </a:avLst>
            </a:prstGeom>
            <a:solidFill>
              <a:srgbClr val="F3F3F3"/>
            </a:solidFill>
            <a:ln cap="flat" cmpd="sng" w="9525">
              <a:solidFill>
                <a:srgbClr val="999999"/>
              </a:solidFill>
              <a:prstDash val="solid"/>
              <a:round/>
              <a:headEnd len="sm" w="sm" type="none"/>
              <a:tailEnd len="sm" w="sm" type="none"/>
            </a:ln>
          </p:spPr>
          <p:txBody>
            <a:bodyPr anchorCtr="0" anchor="ctr" bIns="0" lIns="45700" spcFirstLastPara="1" rIns="45700" wrap="square" tIns="0">
              <a:noAutofit/>
            </a:bodyPr>
            <a:lstStyle/>
            <a:p>
              <a:pPr indent="0" lvl="0" marL="0" rtl="0" algn="ctr">
                <a:spcBef>
                  <a:spcPts val="0"/>
                </a:spcBef>
                <a:spcAft>
                  <a:spcPts val="0"/>
                </a:spcAft>
                <a:buNone/>
              </a:pPr>
              <a:r>
                <a:rPr lang="en" sz="1200">
                  <a:latin typeface="Proxima Nova"/>
                  <a:ea typeface="Proxima Nova"/>
                  <a:cs typeface="Proxima Nova"/>
                  <a:sym typeface="Proxima Nova"/>
                </a:rPr>
                <a:t>I love the shoe’s quality, but it just doesn’t fit right.</a:t>
              </a:r>
              <a:endParaRPr sz="1200">
                <a:latin typeface="Proxima Nova"/>
                <a:ea typeface="Proxima Nova"/>
                <a:cs typeface="Proxima Nova"/>
                <a:sym typeface="Proxima Nova"/>
              </a:endParaRPr>
            </a:p>
          </p:txBody>
        </p:sp>
        <p:cxnSp>
          <p:nvCxnSpPr>
            <p:cNvPr id="756" name="Google Shape;756;p88"/>
            <p:cNvCxnSpPr>
              <a:stCxn id="749" idx="0"/>
              <a:endCxn id="757" idx="1"/>
            </p:cNvCxnSpPr>
            <p:nvPr/>
          </p:nvCxnSpPr>
          <p:spPr>
            <a:xfrm flipH="1" rot="10800000">
              <a:off x="6014000" y="2006075"/>
              <a:ext cx="1537800" cy="1192500"/>
            </a:xfrm>
            <a:prstGeom prst="straightConnector1">
              <a:avLst/>
            </a:prstGeom>
            <a:noFill/>
            <a:ln cap="flat" cmpd="sng" w="9525">
              <a:solidFill>
                <a:srgbClr val="000000"/>
              </a:solidFill>
              <a:prstDash val="solid"/>
              <a:round/>
              <a:headEnd len="med" w="med" type="none"/>
              <a:tailEnd len="med" w="med" type="none"/>
            </a:ln>
          </p:spPr>
        </p:cxnSp>
      </p:grpSp>
      <p:grpSp>
        <p:nvGrpSpPr>
          <p:cNvPr id="758" name="Google Shape;758;p88"/>
          <p:cNvGrpSpPr/>
          <p:nvPr/>
        </p:nvGrpSpPr>
        <p:grpSpPr>
          <a:xfrm>
            <a:off x="2789725" y="2103350"/>
            <a:ext cx="1553225" cy="2278350"/>
            <a:chOff x="2789725" y="2103350"/>
            <a:chExt cx="1553225" cy="2278350"/>
          </a:xfrm>
        </p:grpSpPr>
        <p:sp>
          <p:nvSpPr>
            <p:cNvPr id="753" name="Google Shape;753;p88"/>
            <p:cNvSpPr/>
            <p:nvPr/>
          </p:nvSpPr>
          <p:spPr>
            <a:xfrm>
              <a:off x="2845950" y="2727950"/>
              <a:ext cx="1135200" cy="838200"/>
            </a:xfrm>
            <a:prstGeom prst="wedgeRoundRectCallout">
              <a:avLst>
                <a:gd fmla="val -20833" name="adj1"/>
                <a:gd fmla="val 62500" name="adj2"/>
                <a:gd fmla="val 0" name="adj3"/>
              </a:avLst>
            </a:prstGeom>
            <a:solidFill>
              <a:srgbClr val="F3F3F3"/>
            </a:solidFill>
            <a:ln cap="flat" cmpd="sng" w="9525">
              <a:solidFill>
                <a:srgbClr val="999999"/>
              </a:solidFill>
              <a:prstDash val="solid"/>
              <a:round/>
              <a:headEnd len="sm" w="sm" type="none"/>
              <a:tailEnd len="sm" w="sm" type="none"/>
            </a:ln>
          </p:spPr>
          <p:txBody>
            <a:bodyPr anchorCtr="0" anchor="ctr" bIns="0" lIns="45700" spcFirstLastPara="1" rIns="45700" wrap="square" tIns="0">
              <a:noAutofit/>
            </a:bodyPr>
            <a:lstStyle/>
            <a:p>
              <a:pPr indent="0" lvl="0" marL="0" rtl="0" algn="ctr">
                <a:spcBef>
                  <a:spcPts val="0"/>
                </a:spcBef>
                <a:spcAft>
                  <a:spcPts val="0"/>
                </a:spcAft>
                <a:buNone/>
              </a:pPr>
              <a:r>
                <a:rPr lang="en" sz="1200">
                  <a:latin typeface="Proxima Nova"/>
                  <a:ea typeface="Proxima Nova"/>
                  <a:cs typeface="Proxima Nova"/>
                  <a:sym typeface="Proxima Nova"/>
                </a:rPr>
                <a:t>I have to PAY for shipping? What?!?</a:t>
              </a:r>
              <a:endParaRPr sz="1200">
                <a:latin typeface="Proxima Nova"/>
                <a:ea typeface="Proxima Nova"/>
                <a:cs typeface="Proxima Nova"/>
                <a:sym typeface="Proxima Nova"/>
              </a:endParaRPr>
            </a:p>
          </p:txBody>
        </p:sp>
        <p:cxnSp>
          <p:nvCxnSpPr>
            <p:cNvPr id="759" name="Google Shape;759;p88"/>
            <p:cNvCxnSpPr>
              <a:stCxn id="753" idx="0"/>
              <a:endCxn id="747" idx="1"/>
            </p:cNvCxnSpPr>
            <p:nvPr/>
          </p:nvCxnSpPr>
          <p:spPr>
            <a:xfrm flipH="1" rot="10800000">
              <a:off x="3413550" y="2103350"/>
              <a:ext cx="929400" cy="624600"/>
            </a:xfrm>
            <a:prstGeom prst="straightConnector1">
              <a:avLst/>
            </a:prstGeom>
            <a:noFill/>
            <a:ln cap="flat" cmpd="sng" w="9525">
              <a:solidFill>
                <a:srgbClr val="000000"/>
              </a:solidFill>
              <a:prstDash val="solid"/>
              <a:round/>
              <a:headEnd len="med" w="med" type="none"/>
              <a:tailEnd len="med" w="med" type="none"/>
            </a:ln>
          </p:spPr>
        </p:cxnSp>
        <p:sp>
          <p:nvSpPr>
            <p:cNvPr id="760" name="Google Shape;760;p88"/>
            <p:cNvSpPr txBox="1"/>
            <p:nvPr/>
          </p:nvSpPr>
          <p:spPr>
            <a:xfrm>
              <a:off x="2789725" y="3668900"/>
              <a:ext cx="1531200" cy="7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Proxima Nova"/>
                  <a:ea typeface="Proxima Nova"/>
                  <a:cs typeface="Proxima Nova"/>
                  <a:sym typeface="Proxima Nova"/>
                </a:rPr>
                <a:t>I’m buying an expensive pair of shoes, shouldn’t this be included?</a:t>
              </a:r>
              <a:endParaRPr i="1" sz="1200">
                <a:latin typeface="Proxima Nova"/>
                <a:ea typeface="Proxima Nova"/>
                <a:cs typeface="Proxima Nova"/>
                <a:sym typeface="Proxima Nova"/>
              </a:endParaRPr>
            </a:p>
          </p:txBody>
        </p:sp>
      </p:grpSp>
      <p:grpSp>
        <p:nvGrpSpPr>
          <p:cNvPr id="761" name="Google Shape;761;p88"/>
          <p:cNvGrpSpPr/>
          <p:nvPr/>
        </p:nvGrpSpPr>
        <p:grpSpPr>
          <a:xfrm>
            <a:off x="7551725" y="1586950"/>
            <a:ext cx="1135200" cy="2268025"/>
            <a:chOff x="7551725" y="1586950"/>
            <a:chExt cx="1135200" cy="2268025"/>
          </a:xfrm>
        </p:grpSpPr>
        <p:sp>
          <p:nvSpPr>
            <p:cNvPr id="757" name="Google Shape;757;p88"/>
            <p:cNvSpPr/>
            <p:nvPr/>
          </p:nvSpPr>
          <p:spPr>
            <a:xfrm>
              <a:off x="7551725" y="1586950"/>
              <a:ext cx="1135200" cy="838200"/>
            </a:xfrm>
            <a:prstGeom prst="wedgeRoundRectCallout">
              <a:avLst>
                <a:gd fmla="val -20833" name="adj1"/>
                <a:gd fmla="val 62500" name="adj2"/>
                <a:gd fmla="val 0" name="adj3"/>
              </a:avLst>
            </a:prstGeom>
            <a:solidFill>
              <a:srgbClr val="F3F3F3"/>
            </a:solidFill>
            <a:ln cap="flat" cmpd="sng" w="9525">
              <a:solidFill>
                <a:srgbClr val="999999"/>
              </a:solidFill>
              <a:prstDash val="solid"/>
              <a:round/>
              <a:headEnd len="sm" w="sm" type="none"/>
              <a:tailEnd len="sm" w="sm" type="none"/>
            </a:ln>
          </p:spPr>
          <p:txBody>
            <a:bodyPr anchorCtr="0" anchor="ctr" bIns="0" lIns="45700" spcFirstLastPara="1" rIns="45700" wrap="square" tIns="0">
              <a:noAutofit/>
            </a:bodyPr>
            <a:lstStyle/>
            <a:p>
              <a:pPr indent="0" lvl="0" marL="0" rtl="0" algn="ctr">
                <a:spcBef>
                  <a:spcPts val="0"/>
                </a:spcBef>
                <a:spcAft>
                  <a:spcPts val="0"/>
                </a:spcAft>
                <a:buNone/>
              </a:pPr>
              <a:r>
                <a:rPr lang="en" sz="1200">
                  <a:latin typeface="Proxima Nova"/>
                  <a:ea typeface="Proxima Nova"/>
                  <a:cs typeface="Proxima Nova"/>
                  <a:sym typeface="Proxima Nova"/>
                </a:rPr>
                <a:t>Oh wow, their customer service is so helpful!</a:t>
              </a:r>
              <a:endParaRPr sz="1200">
                <a:latin typeface="Proxima Nova"/>
                <a:ea typeface="Proxima Nova"/>
                <a:cs typeface="Proxima Nova"/>
                <a:sym typeface="Proxima Nova"/>
              </a:endParaRPr>
            </a:p>
          </p:txBody>
        </p:sp>
        <p:sp>
          <p:nvSpPr>
            <p:cNvPr id="762" name="Google Shape;762;p88"/>
            <p:cNvSpPr txBox="1"/>
            <p:nvPr/>
          </p:nvSpPr>
          <p:spPr>
            <a:xfrm>
              <a:off x="7551725" y="2542175"/>
              <a:ext cx="1135200" cy="13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Proxima Nova"/>
                  <a:ea typeface="Proxima Nova"/>
                  <a:cs typeface="Proxima Nova"/>
                  <a:sym typeface="Proxima Nova"/>
                </a:rPr>
                <a:t>They responded immediately — I feel like I don’t get that most places...</a:t>
              </a:r>
              <a:endParaRPr i="1" sz="1200">
                <a:latin typeface="Proxima Nova"/>
                <a:ea typeface="Proxima Nova"/>
                <a:cs typeface="Proxima Nova"/>
                <a:sym typeface="Proxima Nova"/>
              </a:endParaRPr>
            </a:p>
          </p:txBody>
        </p:sp>
      </p:grpSp>
      <p:sp>
        <p:nvSpPr>
          <p:cNvPr id="763" name="Google Shape;763;p88"/>
          <p:cNvSpPr txBox="1"/>
          <p:nvPr/>
        </p:nvSpPr>
        <p:spPr>
          <a:xfrm>
            <a:off x="497325" y="3567900"/>
            <a:ext cx="1135200" cy="7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Proxima Nova"/>
                <a:ea typeface="Proxima Nova"/>
                <a:cs typeface="Proxima Nova"/>
                <a:sym typeface="Proxima Nova"/>
              </a:rPr>
              <a:t>This wouldn’t happen at Macy’s....</a:t>
            </a:r>
            <a:endParaRPr i="1" sz="1200">
              <a:latin typeface="Proxima Nova"/>
              <a:ea typeface="Proxima Nova"/>
              <a:cs typeface="Proxima Nova"/>
              <a:sym typeface="Proxima Nova"/>
            </a:endParaRPr>
          </a:p>
        </p:txBody>
      </p:sp>
      <p:sp>
        <p:nvSpPr>
          <p:cNvPr id="764" name="Google Shape;764;p88"/>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765" name="Google Shape;765;p88"/>
          <p:cNvSpPr txBox="1"/>
          <p:nvPr>
            <p:ph idx="1" type="body"/>
          </p:nvPr>
        </p:nvSpPr>
        <p:spPr>
          <a:xfrm>
            <a:off x="457200" y="895225"/>
            <a:ext cx="8229600" cy="71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Nadja sees a Facebook ad for Nike sneakers that goes directly to </a:t>
            </a:r>
            <a:r>
              <a:rPr lang="en" u="sng">
                <a:solidFill>
                  <a:schemeClr val="hlink"/>
                </a:solidFill>
                <a:hlinkClick r:id="rId3"/>
              </a:rPr>
              <a:t>nike.com</a:t>
            </a:r>
            <a:r>
              <a:rPr lang="en">
                <a:solidFill>
                  <a:schemeClr val="dk1"/>
                </a:solidFill>
              </a:rPr>
              <a:t>.</a:t>
            </a:r>
            <a:endParaRPr>
              <a:solidFill>
                <a:schemeClr val="dk1"/>
              </a:solidFill>
            </a:endParaRPr>
          </a:p>
        </p:txBody>
      </p:sp>
      <p:pic>
        <p:nvPicPr>
          <p:cNvPr id="766" name="Google Shape;766;p88"/>
          <p:cNvPicPr preferRelativeResize="0"/>
          <p:nvPr/>
        </p:nvPicPr>
        <p:blipFill>
          <a:blip r:embed="rId4">
            <a:alphaModFix/>
          </a:blip>
          <a:stretch>
            <a:fillRect/>
          </a:stretch>
        </p:blipFill>
        <p:spPr>
          <a:xfrm>
            <a:off x="7815845" y="36175"/>
            <a:ext cx="1209330" cy="994200"/>
          </a:xfrm>
          <a:prstGeom prst="rect">
            <a:avLst/>
          </a:prstGeom>
          <a:noFill/>
          <a:ln>
            <a:noFill/>
          </a:ln>
          <a:effectLst>
            <a:outerShdw blurRad="57150" rotWithShape="0" algn="bl" dir="5400000" dist="19050">
              <a:srgbClr val="000000">
                <a:alpha val="50000"/>
              </a:srgbClr>
            </a:outerShdw>
          </a:effectLst>
        </p:spPr>
      </p:pic>
      <p:sp>
        <p:nvSpPr>
          <p:cNvPr id="767" name="Google Shape;767;p88"/>
          <p:cNvSpPr txBox="1"/>
          <p:nvPr/>
        </p:nvSpPr>
        <p:spPr>
          <a:xfrm>
            <a:off x="7815850" y="36175"/>
            <a:ext cx="1328100" cy="10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Proxima Nova"/>
                <a:ea typeface="Proxima Nova"/>
                <a:cs typeface="Proxima Nova"/>
                <a:sym typeface="Proxima Nova"/>
              </a:rPr>
              <a:t>LXA note</a:t>
            </a:r>
            <a:endParaRPr b="1" sz="1100">
              <a:latin typeface="Proxima Nova"/>
              <a:ea typeface="Proxima Nova"/>
              <a:cs typeface="Proxima Nova"/>
              <a:sym typeface="Proxima Nova"/>
            </a:endParaRPr>
          </a:p>
          <a:p>
            <a:pPr indent="0" lvl="0" marL="0" rtl="0" algn="l">
              <a:spcBef>
                <a:spcPts val="1000"/>
              </a:spcBef>
              <a:spcAft>
                <a:spcPts val="0"/>
              </a:spcAft>
              <a:buNone/>
            </a:pPr>
            <a:r>
              <a:rPr lang="en" sz="1000">
                <a:latin typeface="Proxima Nova"/>
                <a:ea typeface="Proxima Nova"/>
                <a:cs typeface="Proxima Nova"/>
                <a:sym typeface="Proxima Nova"/>
              </a:rPr>
              <a:t>Swap out example with one more relevant to client.</a:t>
            </a:r>
            <a:endParaRPr sz="10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1"/>
                                        <p:tgtEl>
                                          <p:spTgt spid="7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8"/>
                                        </p:tgtEl>
                                        <p:attrNameLst>
                                          <p:attrName>style.visibility</p:attrName>
                                        </p:attrNameLst>
                                      </p:cBhvr>
                                      <p:to>
                                        <p:strVal val="visible"/>
                                      </p:to>
                                    </p:set>
                                    <p:animEffect filter="fade" transition="in">
                                      <p:cBhvr>
                                        <p:cTn dur="1"/>
                                        <p:tgtEl>
                                          <p:spTgt spid="7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
                                        <p:tgtEl>
                                          <p:spTgt spid="7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5"/>
                                        </p:tgtEl>
                                        <p:attrNameLst>
                                          <p:attrName>style.visibility</p:attrName>
                                        </p:attrNameLst>
                                      </p:cBhvr>
                                      <p:to>
                                        <p:strVal val="visible"/>
                                      </p:to>
                                    </p:set>
                                    <p:animEffect filter="fade" transition="in">
                                      <p:cBhvr>
                                        <p:cTn dur="1"/>
                                        <p:tgtEl>
                                          <p:spTgt spid="7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1"/>
                                        </p:tgtEl>
                                        <p:attrNameLst>
                                          <p:attrName>style.visibility</p:attrName>
                                        </p:attrNameLst>
                                      </p:cBhvr>
                                      <p:to>
                                        <p:strVal val="visible"/>
                                      </p:to>
                                    </p:set>
                                    <p:animEffect filter="fade" transition="in">
                                      <p:cBhvr>
                                        <p:cTn dur="1"/>
                                        <p:tgtEl>
                                          <p:spTgt spid="7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8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eRetail</a:t>
            </a:r>
            <a:endParaRPr/>
          </a:p>
        </p:txBody>
      </p:sp>
      <p:sp>
        <p:nvSpPr>
          <p:cNvPr id="773" name="Google Shape;773;p8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774" name="Google Shape;774;p89"/>
          <p:cNvSpPr/>
          <p:nvPr/>
        </p:nvSpPr>
        <p:spPr>
          <a:xfrm>
            <a:off x="690225" y="1810225"/>
            <a:ext cx="2123100" cy="25581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I can use my card and </a:t>
            </a:r>
            <a:br>
              <a:rPr lang="en" sz="1200">
                <a:solidFill>
                  <a:schemeClr val="dk1"/>
                </a:solidFill>
                <a:latin typeface="Proxima Nova"/>
                <a:ea typeface="Proxima Nova"/>
                <a:cs typeface="Proxima Nova"/>
                <a:sym typeface="Proxima Nova"/>
              </a:rPr>
            </a:br>
            <a:r>
              <a:rPr lang="en" sz="1200">
                <a:solidFill>
                  <a:schemeClr val="dk1"/>
                </a:solidFill>
                <a:latin typeface="Proxima Nova"/>
                <a:ea typeface="Proxima Nova"/>
                <a:cs typeface="Proxima Nova"/>
                <a:sym typeface="Proxima Nova"/>
              </a:rPr>
              <a:t>use any rewards I earn toward other stuff.</a:t>
            </a:r>
            <a:endParaRPr sz="1200">
              <a:solidFill>
                <a:schemeClr val="dk1"/>
              </a:solidFill>
              <a:latin typeface="Proxima Nova"/>
              <a:ea typeface="Proxima Nova"/>
              <a:cs typeface="Proxima Nova"/>
              <a:sym typeface="Proxima Nova"/>
            </a:endParaRPr>
          </a:p>
          <a:p>
            <a:pPr indent="0" lvl="0" marL="0" rtl="0" algn="ctr">
              <a:spcBef>
                <a:spcPts val="1000"/>
              </a:spcBef>
              <a:spcAft>
                <a:spcPts val="0"/>
              </a:spcAft>
              <a:buNone/>
            </a:pPr>
            <a:r>
              <a:rPr lang="en" sz="1200">
                <a:solidFill>
                  <a:schemeClr val="dk1"/>
                </a:solidFill>
                <a:latin typeface="Proxima Nova"/>
                <a:ea typeface="Proxima Nova"/>
                <a:cs typeface="Proxima Nova"/>
                <a:sym typeface="Proxima Nova"/>
              </a:rPr>
              <a:t>I can buy online and pick </a:t>
            </a:r>
            <a:br>
              <a:rPr lang="en" sz="1200">
                <a:solidFill>
                  <a:schemeClr val="dk1"/>
                </a:solidFill>
                <a:latin typeface="Proxima Nova"/>
                <a:ea typeface="Proxima Nova"/>
                <a:cs typeface="Proxima Nova"/>
                <a:sym typeface="Proxima Nova"/>
              </a:rPr>
            </a:br>
            <a:r>
              <a:rPr lang="en" sz="1200">
                <a:solidFill>
                  <a:schemeClr val="dk1"/>
                </a:solidFill>
                <a:latin typeface="Proxima Nova"/>
                <a:ea typeface="Proxima Nova"/>
                <a:cs typeface="Proxima Nova"/>
                <a:sym typeface="Proxima Nova"/>
              </a:rPr>
              <a:t>up in-store or see something in-store and buy it </a:t>
            </a:r>
            <a:br>
              <a:rPr lang="en" sz="1200">
                <a:solidFill>
                  <a:schemeClr val="dk1"/>
                </a:solidFill>
                <a:latin typeface="Proxima Nova"/>
                <a:ea typeface="Proxima Nova"/>
                <a:cs typeface="Proxima Nova"/>
                <a:sym typeface="Proxima Nova"/>
              </a:rPr>
            </a:br>
            <a:r>
              <a:rPr lang="en" sz="1200">
                <a:solidFill>
                  <a:schemeClr val="dk1"/>
                </a:solidFill>
                <a:latin typeface="Proxima Nova"/>
                <a:ea typeface="Proxima Nova"/>
                <a:cs typeface="Proxima Nova"/>
                <a:sym typeface="Proxima Nova"/>
              </a:rPr>
              <a:t>online later.</a:t>
            </a:r>
            <a:endParaRPr sz="1200">
              <a:solidFill>
                <a:schemeClr val="dk1"/>
              </a:solidFill>
              <a:latin typeface="Proxima Nova"/>
              <a:ea typeface="Proxima Nova"/>
              <a:cs typeface="Proxima Nova"/>
              <a:sym typeface="Proxima Nova"/>
            </a:endParaRPr>
          </a:p>
          <a:p>
            <a:pPr indent="0" lvl="0" marL="0" rtl="0" algn="ctr">
              <a:spcBef>
                <a:spcPts val="1000"/>
              </a:spcBef>
              <a:spcAft>
                <a:spcPts val="1000"/>
              </a:spcAft>
              <a:buNone/>
            </a:pPr>
            <a:r>
              <a:rPr lang="en" sz="1200">
                <a:solidFill>
                  <a:schemeClr val="dk1"/>
                </a:solidFill>
                <a:latin typeface="Proxima Nova"/>
                <a:ea typeface="Proxima Nova"/>
                <a:cs typeface="Proxima Nova"/>
                <a:sym typeface="Proxima Nova"/>
              </a:rPr>
              <a:t>I don’t have to buy from </a:t>
            </a:r>
            <a:br>
              <a:rPr lang="en" sz="1200">
                <a:solidFill>
                  <a:schemeClr val="dk1"/>
                </a:solidFill>
                <a:latin typeface="Proxima Nova"/>
                <a:ea typeface="Proxima Nova"/>
                <a:cs typeface="Proxima Nova"/>
                <a:sym typeface="Proxima Nova"/>
              </a:rPr>
            </a:br>
            <a:r>
              <a:rPr lang="en" sz="1200">
                <a:solidFill>
                  <a:schemeClr val="dk1"/>
                </a:solidFill>
                <a:latin typeface="Proxima Nova"/>
                <a:ea typeface="Proxima Nova"/>
                <a:cs typeface="Proxima Nova"/>
                <a:sym typeface="Proxima Nova"/>
              </a:rPr>
              <a:t>one brand; I get a mix </a:t>
            </a:r>
            <a:br>
              <a:rPr lang="en" sz="1200">
                <a:solidFill>
                  <a:schemeClr val="dk1"/>
                </a:solidFill>
                <a:latin typeface="Proxima Nova"/>
                <a:ea typeface="Proxima Nova"/>
                <a:cs typeface="Proxima Nova"/>
                <a:sym typeface="Proxima Nova"/>
              </a:rPr>
            </a:br>
            <a:r>
              <a:rPr lang="en" sz="1200">
                <a:solidFill>
                  <a:schemeClr val="dk1"/>
                </a:solidFill>
                <a:latin typeface="Proxima Nova"/>
                <a:ea typeface="Proxima Nova"/>
                <a:cs typeface="Proxima Nova"/>
                <a:sym typeface="Proxima Nova"/>
              </a:rPr>
              <a:t>of products.</a:t>
            </a:r>
            <a:endParaRPr sz="1200">
              <a:solidFill>
                <a:schemeClr val="dk1"/>
              </a:solidFill>
              <a:latin typeface="Proxima Nova"/>
              <a:ea typeface="Proxima Nova"/>
              <a:cs typeface="Proxima Nova"/>
              <a:sym typeface="Proxima Nova"/>
            </a:endParaRPr>
          </a:p>
        </p:txBody>
      </p:sp>
      <p:sp>
        <p:nvSpPr>
          <p:cNvPr id="775" name="Google Shape;775;p89"/>
          <p:cNvSpPr/>
          <p:nvPr/>
        </p:nvSpPr>
        <p:spPr>
          <a:xfrm>
            <a:off x="3478500" y="1810225"/>
            <a:ext cx="2123100" cy="1790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800">
              <a:latin typeface="Proxima Nova"/>
              <a:ea typeface="Proxima Nova"/>
              <a:cs typeface="Proxima Nova"/>
              <a:sym typeface="Proxima Nova"/>
            </a:endParaRPr>
          </a:p>
        </p:txBody>
      </p:sp>
      <p:sp>
        <p:nvSpPr>
          <p:cNvPr id="776" name="Google Shape;776;p89"/>
          <p:cNvSpPr/>
          <p:nvPr/>
        </p:nvSpPr>
        <p:spPr>
          <a:xfrm>
            <a:off x="6298725" y="1810225"/>
            <a:ext cx="2123100" cy="25581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Overall, less control.</a:t>
            </a:r>
            <a:endParaRPr sz="1200">
              <a:solidFill>
                <a:schemeClr val="dk1"/>
              </a:solidFill>
              <a:latin typeface="Proxima Nova"/>
              <a:ea typeface="Proxima Nova"/>
              <a:cs typeface="Proxima Nova"/>
              <a:sym typeface="Proxima Nova"/>
            </a:endParaRPr>
          </a:p>
          <a:p>
            <a:pPr indent="0" lvl="0" marL="0" rtl="0" algn="ctr">
              <a:spcBef>
                <a:spcPts val="1000"/>
              </a:spcBef>
              <a:spcAft>
                <a:spcPts val="0"/>
              </a:spcAft>
              <a:buNone/>
            </a:pPr>
            <a:r>
              <a:rPr lang="en" sz="1200">
                <a:solidFill>
                  <a:schemeClr val="dk1"/>
                </a:solidFill>
                <a:latin typeface="Proxima Nova"/>
                <a:ea typeface="Proxima Nova"/>
                <a:cs typeface="Proxima Nova"/>
                <a:sym typeface="Proxima Nova"/>
              </a:rPr>
              <a:t>How do we make our </a:t>
            </a:r>
            <a:br>
              <a:rPr lang="en" sz="1200">
                <a:solidFill>
                  <a:schemeClr val="dk1"/>
                </a:solidFill>
                <a:latin typeface="Proxima Nova"/>
                <a:ea typeface="Proxima Nova"/>
                <a:cs typeface="Proxima Nova"/>
                <a:sym typeface="Proxima Nova"/>
              </a:rPr>
            </a:br>
            <a:r>
              <a:rPr lang="en" sz="1200">
                <a:solidFill>
                  <a:schemeClr val="dk1"/>
                </a:solidFill>
                <a:latin typeface="Proxima Nova"/>
                <a:ea typeface="Proxima Nova"/>
                <a:cs typeface="Proxima Nova"/>
                <a:sym typeface="Proxima Nova"/>
              </a:rPr>
              <a:t>brand feel like our brand </a:t>
            </a:r>
            <a:br>
              <a:rPr lang="en" sz="1200">
                <a:solidFill>
                  <a:schemeClr val="dk1"/>
                </a:solidFill>
                <a:latin typeface="Proxima Nova"/>
                <a:ea typeface="Proxima Nova"/>
                <a:cs typeface="Proxima Nova"/>
                <a:sym typeface="Proxima Nova"/>
              </a:rPr>
            </a:br>
            <a:r>
              <a:rPr lang="en" sz="1200">
                <a:solidFill>
                  <a:schemeClr val="dk1"/>
                </a:solidFill>
                <a:latin typeface="Proxima Nova"/>
                <a:ea typeface="Proxima Nova"/>
                <a:cs typeface="Proxima Nova"/>
                <a:sym typeface="Proxima Nova"/>
              </a:rPr>
              <a:t>in an eRetailer’s branded environment?</a:t>
            </a:r>
            <a:endParaRPr sz="1200">
              <a:solidFill>
                <a:schemeClr val="dk1"/>
              </a:solidFill>
              <a:latin typeface="Proxima Nova"/>
              <a:ea typeface="Proxima Nova"/>
              <a:cs typeface="Proxima Nova"/>
              <a:sym typeface="Proxima Nova"/>
            </a:endParaRPr>
          </a:p>
          <a:p>
            <a:pPr indent="0" lvl="0" marL="0" rtl="0" algn="ctr">
              <a:spcBef>
                <a:spcPts val="1000"/>
              </a:spcBef>
              <a:spcAft>
                <a:spcPts val="0"/>
              </a:spcAft>
              <a:buNone/>
            </a:pPr>
            <a:r>
              <a:rPr lang="en" sz="1200">
                <a:solidFill>
                  <a:schemeClr val="dk1"/>
                </a:solidFill>
                <a:latin typeface="Proxima Nova"/>
                <a:ea typeface="Proxima Nova"/>
                <a:cs typeface="Proxima Nova"/>
                <a:sym typeface="Proxima Nova"/>
              </a:rPr>
              <a:t>Difficult to surface our brands in eRetailer’s </a:t>
            </a:r>
            <a:br>
              <a:rPr lang="en" sz="1200">
                <a:solidFill>
                  <a:schemeClr val="dk1"/>
                </a:solidFill>
                <a:latin typeface="Proxima Nova"/>
                <a:ea typeface="Proxima Nova"/>
                <a:cs typeface="Proxima Nova"/>
                <a:sym typeface="Proxima Nova"/>
              </a:rPr>
            </a:br>
            <a:r>
              <a:rPr lang="en" sz="1200">
                <a:solidFill>
                  <a:schemeClr val="dk1"/>
                </a:solidFill>
                <a:latin typeface="Proxima Nova"/>
                <a:ea typeface="Proxima Nova"/>
                <a:cs typeface="Proxima Nova"/>
                <a:sym typeface="Proxima Nova"/>
              </a:rPr>
              <a:t>emails and promotions.</a:t>
            </a:r>
            <a:endParaRPr sz="1200">
              <a:solidFill>
                <a:schemeClr val="dk1"/>
              </a:solidFill>
              <a:latin typeface="Proxima Nova"/>
              <a:ea typeface="Proxima Nova"/>
              <a:cs typeface="Proxima Nova"/>
              <a:sym typeface="Proxima Nova"/>
            </a:endParaRPr>
          </a:p>
          <a:p>
            <a:pPr indent="0" lvl="0" marL="0" rtl="0" algn="ctr">
              <a:spcBef>
                <a:spcPts val="1000"/>
              </a:spcBef>
              <a:spcAft>
                <a:spcPts val="0"/>
              </a:spcAft>
              <a:buNone/>
            </a:pPr>
            <a:r>
              <a:rPr lang="en" sz="1200">
                <a:solidFill>
                  <a:schemeClr val="dk1"/>
                </a:solidFill>
                <a:latin typeface="Proxima Nova"/>
                <a:ea typeface="Proxima Nova"/>
                <a:cs typeface="Proxima Nova"/>
                <a:sym typeface="Proxima Nova"/>
              </a:rPr>
              <a:t>Access to data.</a:t>
            </a:r>
            <a:endParaRPr sz="1200">
              <a:solidFill>
                <a:schemeClr val="dk1"/>
              </a:solidFill>
              <a:latin typeface="Proxima Nova"/>
              <a:ea typeface="Proxima Nova"/>
              <a:cs typeface="Proxima Nova"/>
              <a:sym typeface="Proxima Nova"/>
            </a:endParaRPr>
          </a:p>
          <a:p>
            <a:pPr indent="0" lvl="0" marL="0" rtl="0" algn="ctr">
              <a:spcBef>
                <a:spcPts val="1000"/>
              </a:spcBef>
              <a:spcAft>
                <a:spcPts val="1000"/>
              </a:spcAft>
              <a:buNone/>
            </a:pPr>
            <a:r>
              <a:rPr lang="en" sz="1200">
                <a:solidFill>
                  <a:schemeClr val="dk1"/>
                </a:solidFill>
                <a:latin typeface="Proxima Nova"/>
                <a:ea typeface="Proxima Nova"/>
                <a:cs typeface="Proxima Nova"/>
                <a:sym typeface="Proxima Nova"/>
              </a:rPr>
              <a:t>Sales attribution.</a:t>
            </a:r>
            <a:endParaRPr sz="1200">
              <a:solidFill>
                <a:schemeClr val="dk1"/>
              </a:solidFill>
              <a:latin typeface="Proxima Nova"/>
              <a:ea typeface="Proxima Nova"/>
              <a:cs typeface="Proxima Nova"/>
              <a:sym typeface="Proxima Nova"/>
            </a:endParaRPr>
          </a:p>
        </p:txBody>
      </p:sp>
      <p:sp>
        <p:nvSpPr>
          <p:cNvPr id="777" name="Google Shape;777;p89"/>
          <p:cNvSpPr/>
          <p:nvPr/>
        </p:nvSpPr>
        <p:spPr>
          <a:xfrm>
            <a:off x="690225" y="1053650"/>
            <a:ext cx="2123100" cy="756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latin typeface="Proxima Nova"/>
                <a:ea typeface="Proxima Nova"/>
                <a:cs typeface="Proxima Nova"/>
                <a:sym typeface="Proxima Nova"/>
              </a:rPr>
              <a:t>Benefits to Consumers</a:t>
            </a:r>
            <a:endParaRPr b="1" sz="1800">
              <a:latin typeface="Proxima Nova"/>
              <a:ea typeface="Proxima Nova"/>
              <a:cs typeface="Proxima Nova"/>
              <a:sym typeface="Proxima Nova"/>
            </a:endParaRPr>
          </a:p>
        </p:txBody>
      </p:sp>
      <p:sp>
        <p:nvSpPr>
          <p:cNvPr id="778" name="Google Shape;778;p89"/>
          <p:cNvSpPr/>
          <p:nvPr/>
        </p:nvSpPr>
        <p:spPr>
          <a:xfrm>
            <a:off x="3478500" y="1053650"/>
            <a:ext cx="2123100" cy="756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latin typeface="Proxima Nova"/>
                <a:ea typeface="Proxima Nova"/>
                <a:cs typeface="Proxima Nova"/>
                <a:sym typeface="Proxima Nova"/>
              </a:rPr>
              <a:t>Benefits to </a:t>
            </a:r>
            <a:br>
              <a:rPr b="1" lang="en" sz="1800">
                <a:latin typeface="Proxima Nova"/>
                <a:ea typeface="Proxima Nova"/>
                <a:cs typeface="Proxima Nova"/>
                <a:sym typeface="Proxima Nova"/>
              </a:rPr>
            </a:br>
            <a:r>
              <a:rPr b="1" lang="en" sz="1800">
                <a:latin typeface="Proxima Nova"/>
                <a:ea typeface="Proxima Nova"/>
                <a:cs typeface="Proxima Nova"/>
                <a:sym typeface="Proxima Nova"/>
              </a:rPr>
              <a:t>Brands</a:t>
            </a:r>
            <a:endParaRPr b="1" sz="1800">
              <a:latin typeface="Proxima Nova"/>
              <a:ea typeface="Proxima Nova"/>
              <a:cs typeface="Proxima Nova"/>
              <a:sym typeface="Proxima Nova"/>
            </a:endParaRPr>
          </a:p>
        </p:txBody>
      </p:sp>
      <p:sp>
        <p:nvSpPr>
          <p:cNvPr id="779" name="Google Shape;779;p89"/>
          <p:cNvSpPr/>
          <p:nvPr/>
        </p:nvSpPr>
        <p:spPr>
          <a:xfrm>
            <a:off x="6298725" y="1053650"/>
            <a:ext cx="2123100" cy="756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latin typeface="Proxima Nova"/>
                <a:ea typeface="Proxima Nova"/>
                <a:cs typeface="Proxima Nova"/>
                <a:sym typeface="Proxima Nova"/>
              </a:rPr>
              <a:t>Marketing Concerns</a:t>
            </a:r>
            <a:endParaRPr b="1" sz="1800">
              <a:latin typeface="Proxima Nova"/>
              <a:ea typeface="Proxima Nova"/>
              <a:cs typeface="Proxima Nova"/>
              <a:sym typeface="Proxima Nova"/>
            </a:endParaRPr>
          </a:p>
        </p:txBody>
      </p:sp>
      <p:sp>
        <p:nvSpPr>
          <p:cNvPr id="780" name="Google Shape;780;p89"/>
          <p:cNvSpPr/>
          <p:nvPr/>
        </p:nvSpPr>
        <p:spPr>
          <a:xfrm>
            <a:off x="3478500" y="1812190"/>
            <a:ext cx="2123100" cy="25581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Access to audience </a:t>
            </a:r>
            <a:br>
              <a:rPr lang="en" sz="1200">
                <a:solidFill>
                  <a:schemeClr val="dk1"/>
                </a:solidFill>
                <a:latin typeface="Proxima Nova"/>
                <a:ea typeface="Proxima Nova"/>
                <a:cs typeface="Proxima Nova"/>
                <a:sym typeface="Proxima Nova"/>
              </a:rPr>
            </a:br>
            <a:r>
              <a:rPr lang="en" sz="1200">
                <a:solidFill>
                  <a:schemeClr val="dk1"/>
                </a:solidFill>
                <a:latin typeface="Proxima Nova"/>
                <a:ea typeface="Proxima Nova"/>
                <a:cs typeface="Proxima Nova"/>
                <a:sym typeface="Proxima Nova"/>
              </a:rPr>
              <a:t>without any of the difficulty in driving that traffic.</a:t>
            </a:r>
            <a:endParaRPr sz="1200">
              <a:solidFill>
                <a:schemeClr val="dk1"/>
              </a:solidFill>
              <a:latin typeface="Proxima Nova"/>
              <a:ea typeface="Proxima Nova"/>
              <a:cs typeface="Proxima Nova"/>
              <a:sym typeface="Proxima Nova"/>
            </a:endParaRPr>
          </a:p>
          <a:p>
            <a:pPr indent="0" lvl="0" marL="0" rtl="0" algn="ctr">
              <a:spcBef>
                <a:spcPts val="1000"/>
              </a:spcBef>
              <a:spcAft>
                <a:spcPts val="0"/>
              </a:spcAft>
              <a:buNone/>
            </a:pPr>
            <a:r>
              <a:rPr lang="en" sz="1200">
                <a:solidFill>
                  <a:schemeClr val="dk1"/>
                </a:solidFill>
                <a:latin typeface="Proxima Nova"/>
                <a:ea typeface="Proxima Nova"/>
                <a:cs typeface="Proxima Nova"/>
                <a:sym typeface="Proxima Nova"/>
              </a:rPr>
              <a:t>Shoppers are primed </a:t>
            </a:r>
            <a:br>
              <a:rPr lang="en" sz="1200">
                <a:solidFill>
                  <a:schemeClr val="dk1"/>
                </a:solidFill>
                <a:latin typeface="Proxima Nova"/>
                <a:ea typeface="Proxima Nova"/>
                <a:cs typeface="Proxima Nova"/>
                <a:sym typeface="Proxima Nova"/>
              </a:rPr>
            </a:br>
            <a:r>
              <a:rPr lang="en" sz="1200">
                <a:solidFill>
                  <a:schemeClr val="dk1"/>
                </a:solidFill>
                <a:latin typeface="Proxima Nova"/>
                <a:ea typeface="Proxima Nova"/>
                <a:cs typeface="Proxima Nova"/>
                <a:sym typeface="Proxima Nova"/>
              </a:rPr>
              <a:t>to convert.</a:t>
            </a:r>
            <a:endParaRPr sz="1200">
              <a:solidFill>
                <a:schemeClr val="dk1"/>
              </a:solidFill>
              <a:latin typeface="Proxima Nova"/>
              <a:ea typeface="Proxima Nova"/>
              <a:cs typeface="Proxima Nova"/>
              <a:sym typeface="Proxima Nova"/>
            </a:endParaRPr>
          </a:p>
          <a:p>
            <a:pPr indent="0" lvl="0" marL="0" rtl="0" algn="ctr">
              <a:spcBef>
                <a:spcPts val="1000"/>
              </a:spcBef>
              <a:spcAft>
                <a:spcPts val="1000"/>
              </a:spcAft>
              <a:buNone/>
            </a:pPr>
            <a:r>
              <a:rPr lang="en" sz="1200">
                <a:solidFill>
                  <a:schemeClr val="dk1"/>
                </a:solidFill>
                <a:latin typeface="Proxima Nova"/>
                <a:ea typeface="Proxima Nova"/>
                <a:cs typeface="Proxima Nova"/>
                <a:sym typeface="Proxima Nova"/>
              </a:rPr>
              <a:t>Can be a predictable </a:t>
            </a:r>
            <a:br>
              <a:rPr lang="en" sz="1200">
                <a:solidFill>
                  <a:schemeClr val="dk1"/>
                </a:solidFill>
                <a:latin typeface="Proxima Nova"/>
                <a:ea typeface="Proxima Nova"/>
                <a:cs typeface="Proxima Nova"/>
                <a:sym typeface="Proxima Nova"/>
              </a:rPr>
            </a:br>
            <a:r>
              <a:rPr lang="en" sz="1200">
                <a:solidFill>
                  <a:schemeClr val="dk1"/>
                </a:solidFill>
                <a:latin typeface="Proxima Nova"/>
                <a:ea typeface="Proxima Nova"/>
                <a:cs typeface="Proxima Nova"/>
                <a:sym typeface="Proxima Nova"/>
              </a:rPr>
              <a:t>and reliable sales channel relative to DTC.</a:t>
            </a:r>
            <a:endParaRPr sz="1200">
              <a:solidFill>
                <a:schemeClr val="dk1"/>
              </a:solidFill>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9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eR</a:t>
            </a:r>
            <a:r>
              <a:rPr lang="en"/>
              <a:t>etail Journey</a:t>
            </a:r>
            <a:endParaRPr/>
          </a:p>
        </p:txBody>
      </p:sp>
      <p:sp>
        <p:nvSpPr>
          <p:cNvPr id="786" name="Google Shape;786;p90"/>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787" name="Google Shape;787;p90"/>
          <p:cNvSpPr txBox="1"/>
          <p:nvPr>
            <p:ph idx="1" type="body"/>
          </p:nvPr>
        </p:nvSpPr>
        <p:spPr>
          <a:xfrm>
            <a:off x="286050" y="895800"/>
            <a:ext cx="8571900" cy="71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Nadja</a:t>
            </a:r>
            <a:r>
              <a:rPr lang="en"/>
              <a:t> needs a pair of sneakers by tomorrow but doesn’t have time to shop in-store.</a:t>
            </a:r>
            <a:endParaRPr/>
          </a:p>
        </p:txBody>
      </p:sp>
      <p:sp>
        <p:nvSpPr>
          <p:cNvPr id="788" name="Google Shape;788;p90"/>
          <p:cNvSpPr/>
          <p:nvPr/>
        </p:nvSpPr>
        <p:spPr>
          <a:xfrm>
            <a:off x="457250" y="1825000"/>
            <a:ext cx="1135200" cy="841200"/>
          </a:xfrm>
          <a:prstGeom prst="wedgeRoundRectCallout">
            <a:avLst>
              <a:gd fmla="val -20833" name="adj1"/>
              <a:gd fmla="val 62500" name="adj2"/>
              <a:gd fmla="val 0" name="adj3"/>
            </a:avLst>
          </a:prstGeom>
          <a:solidFill>
            <a:srgbClr val="F3F3F3"/>
          </a:solidFill>
          <a:ln cap="flat" cmpd="sng" w="9525">
            <a:solidFill>
              <a:srgbClr val="999999"/>
            </a:solidFill>
            <a:prstDash val="solid"/>
            <a:round/>
            <a:headEnd len="sm" w="sm" type="none"/>
            <a:tailEnd len="sm" w="sm" type="none"/>
          </a:ln>
        </p:spPr>
        <p:txBody>
          <a:bodyPr anchorCtr="0" anchor="ctr" bIns="0" lIns="45700" spcFirstLastPara="1" rIns="45700" wrap="square" tIns="0">
            <a:noAutofit/>
          </a:bodyPr>
          <a:lstStyle/>
          <a:p>
            <a:pPr indent="0" lvl="0" marL="0" rtl="0" algn="ctr">
              <a:spcBef>
                <a:spcPts val="0"/>
              </a:spcBef>
              <a:spcAft>
                <a:spcPts val="0"/>
              </a:spcAft>
              <a:buNone/>
            </a:pPr>
            <a:r>
              <a:rPr lang="en" sz="1200">
                <a:latin typeface="Proxima Nova"/>
                <a:ea typeface="Proxima Nova"/>
                <a:cs typeface="Proxima Nova"/>
                <a:sym typeface="Proxima Nova"/>
              </a:rPr>
              <a:t>Macy’s has to have sneakers that will work.</a:t>
            </a:r>
            <a:endParaRPr sz="1200">
              <a:latin typeface="Proxima Nova"/>
              <a:ea typeface="Proxima Nova"/>
              <a:cs typeface="Proxima Nova"/>
              <a:sym typeface="Proxima Nova"/>
            </a:endParaRPr>
          </a:p>
        </p:txBody>
      </p:sp>
      <p:cxnSp>
        <p:nvCxnSpPr>
          <p:cNvPr id="789" name="Google Shape;789;p90"/>
          <p:cNvCxnSpPr>
            <a:stCxn id="788" idx="3"/>
            <a:endCxn id="790" idx="1"/>
          </p:cNvCxnSpPr>
          <p:nvPr/>
        </p:nvCxnSpPr>
        <p:spPr>
          <a:xfrm>
            <a:off x="1592450" y="2245600"/>
            <a:ext cx="161400" cy="940800"/>
          </a:xfrm>
          <a:prstGeom prst="straightConnector1">
            <a:avLst/>
          </a:prstGeom>
          <a:noFill/>
          <a:ln cap="flat" cmpd="sng" w="9525">
            <a:solidFill>
              <a:srgbClr val="000000"/>
            </a:solidFill>
            <a:prstDash val="solid"/>
            <a:round/>
            <a:headEnd len="med" w="med" type="none"/>
            <a:tailEnd len="med" w="med" type="none"/>
          </a:ln>
        </p:spPr>
      </p:cxnSp>
      <p:grpSp>
        <p:nvGrpSpPr>
          <p:cNvPr id="791" name="Google Shape;791;p90"/>
          <p:cNvGrpSpPr/>
          <p:nvPr/>
        </p:nvGrpSpPr>
        <p:grpSpPr>
          <a:xfrm>
            <a:off x="1753825" y="2304725"/>
            <a:ext cx="1304400" cy="2063100"/>
            <a:chOff x="1753825" y="2380925"/>
            <a:chExt cx="1304400" cy="2063100"/>
          </a:xfrm>
        </p:grpSpPr>
        <p:sp>
          <p:nvSpPr>
            <p:cNvPr id="790" name="Google Shape;790;p90"/>
            <p:cNvSpPr/>
            <p:nvPr/>
          </p:nvSpPr>
          <p:spPr>
            <a:xfrm>
              <a:off x="1753825" y="2842025"/>
              <a:ext cx="1135200" cy="841200"/>
            </a:xfrm>
            <a:prstGeom prst="wedgeRoundRectCallout">
              <a:avLst>
                <a:gd fmla="val -20833" name="adj1"/>
                <a:gd fmla="val 62500" name="adj2"/>
                <a:gd fmla="val 0" name="adj3"/>
              </a:avLst>
            </a:prstGeom>
            <a:solidFill>
              <a:srgbClr val="F3F3F3"/>
            </a:solidFill>
            <a:ln cap="flat" cmpd="sng" w="9525">
              <a:solidFill>
                <a:srgbClr val="999999"/>
              </a:solidFill>
              <a:prstDash val="solid"/>
              <a:round/>
              <a:headEnd len="sm" w="sm" type="none"/>
              <a:tailEnd len="sm" w="sm" type="none"/>
            </a:ln>
          </p:spPr>
          <p:txBody>
            <a:bodyPr anchorCtr="0" anchor="ctr" bIns="0" lIns="45700" spcFirstLastPara="1" rIns="45700" wrap="square" tIns="0">
              <a:noAutofit/>
            </a:bodyPr>
            <a:lstStyle/>
            <a:p>
              <a:pPr indent="0" lvl="0" marL="0" rtl="0" algn="ctr">
                <a:spcBef>
                  <a:spcPts val="0"/>
                </a:spcBef>
                <a:spcAft>
                  <a:spcPts val="0"/>
                </a:spcAft>
                <a:buNone/>
              </a:pPr>
              <a:r>
                <a:rPr lang="en" sz="1200">
                  <a:latin typeface="Proxima Nova"/>
                  <a:ea typeface="Proxima Nova"/>
                  <a:cs typeface="Proxima Nova"/>
                  <a:sym typeface="Proxima Nova"/>
                </a:rPr>
                <a:t>There are so many brands that all look the same.</a:t>
              </a:r>
              <a:endParaRPr sz="1200">
                <a:latin typeface="Proxima Nova"/>
                <a:ea typeface="Proxima Nova"/>
                <a:cs typeface="Proxima Nova"/>
                <a:sym typeface="Proxima Nova"/>
              </a:endParaRPr>
            </a:p>
          </p:txBody>
        </p:sp>
        <p:cxnSp>
          <p:nvCxnSpPr>
            <p:cNvPr id="792" name="Google Shape;792;p90"/>
            <p:cNvCxnSpPr>
              <a:stCxn id="790" idx="3"/>
              <a:endCxn id="793" idx="1"/>
            </p:cNvCxnSpPr>
            <p:nvPr/>
          </p:nvCxnSpPr>
          <p:spPr>
            <a:xfrm flipH="1" rot="10800000">
              <a:off x="2889025" y="2380925"/>
              <a:ext cx="169200" cy="881700"/>
            </a:xfrm>
            <a:prstGeom prst="straightConnector1">
              <a:avLst/>
            </a:prstGeom>
            <a:noFill/>
            <a:ln cap="flat" cmpd="sng" w="9525">
              <a:solidFill>
                <a:srgbClr val="000000"/>
              </a:solidFill>
              <a:prstDash val="solid"/>
              <a:round/>
              <a:headEnd len="med" w="med" type="none"/>
              <a:tailEnd len="med" w="med" type="none"/>
            </a:ln>
          </p:spPr>
        </p:cxnSp>
        <p:sp>
          <p:nvSpPr>
            <p:cNvPr id="794" name="Google Shape;794;p90"/>
            <p:cNvSpPr txBox="1"/>
            <p:nvPr/>
          </p:nvSpPr>
          <p:spPr>
            <a:xfrm>
              <a:off x="1753825" y="3731225"/>
              <a:ext cx="1135200" cy="7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Proxima Nova"/>
                  <a:ea typeface="Proxima Nova"/>
                  <a:cs typeface="Proxima Nova"/>
                  <a:sym typeface="Proxima Nova"/>
                </a:rPr>
                <a:t>I need this to be quick and painless.</a:t>
              </a:r>
              <a:endParaRPr i="1" sz="1200">
                <a:latin typeface="Proxima Nova"/>
                <a:ea typeface="Proxima Nova"/>
                <a:cs typeface="Proxima Nova"/>
                <a:sym typeface="Proxima Nova"/>
              </a:endParaRPr>
            </a:p>
          </p:txBody>
        </p:sp>
      </p:grpSp>
      <p:sp>
        <p:nvSpPr>
          <p:cNvPr id="795" name="Google Shape;795;p90"/>
          <p:cNvSpPr/>
          <p:nvPr/>
        </p:nvSpPr>
        <p:spPr>
          <a:xfrm>
            <a:off x="7732850" y="2854325"/>
            <a:ext cx="1135200" cy="841200"/>
          </a:xfrm>
          <a:prstGeom prst="wedgeRoundRectCallout">
            <a:avLst>
              <a:gd fmla="val -20833" name="adj1"/>
              <a:gd fmla="val 62500" name="adj2"/>
              <a:gd fmla="val 0" name="adj3"/>
            </a:avLst>
          </a:prstGeom>
          <a:solidFill>
            <a:srgbClr val="F3F3F3"/>
          </a:solidFill>
          <a:ln cap="flat" cmpd="sng" w="9525">
            <a:solidFill>
              <a:srgbClr val="999999"/>
            </a:solidFill>
            <a:prstDash val="solid"/>
            <a:round/>
            <a:headEnd len="sm" w="sm" type="none"/>
            <a:tailEnd len="sm" w="sm" type="none"/>
          </a:ln>
        </p:spPr>
        <p:txBody>
          <a:bodyPr anchorCtr="0" anchor="ctr" bIns="0" lIns="45700" spcFirstLastPara="1" rIns="45700" wrap="square" tIns="0">
            <a:noAutofit/>
          </a:bodyPr>
          <a:lstStyle/>
          <a:p>
            <a:pPr indent="0" lvl="0" marL="0" rtl="0" algn="ctr">
              <a:spcBef>
                <a:spcPts val="0"/>
              </a:spcBef>
              <a:spcAft>
                <a:spcPts val="0"/>
              </a:spcAft>
              <a:buNone/>
            </a:pPr>
            <a:r>
              <a:rPr lang="en" sz="1200">
                <a:latin typeface="Proxima Nova"/>
                <a:ea typeface="Proxima Nova"/>
                <a:cs typeface="Proxima Nova"/>
                <a:sym typeface="Proxima Nova"/>
              </a:rPr>
              <a:t>Pick up in-store. Whew! Crisis averted.</a:t>
            </a:r>
            <a:endParaRPr sz="1200">
              <a:latin typeface="Proxima Nova"/>
              <a:ea typeface="Proxima Nova"/>
              <a:cs typeface="Proxima Nova"/>
              <a:sym typeface="Proxima Nova"/>
            </a:endParaRPr>
          </a:p>
        </p:txBody>
      </p:sp>
      <p:grpSp>
        <p:nvGrpSpPr>
          <p:cNvPr id="796" name="Google Shape;796;p90"/>
          <p:cNvGrpSpPr/>
          <p:nvPr/>
        </p:nvGrpSpPr>
        <p:grpSpPr>
          <a:xfrm>
            <a:off x="6579650" y="1734102"/>
            <a:ext cx="1720800" cy="1608398"/>
            <a:chOff x="6579650" y="1810302"/>
            <a:chExt cx="1720800" cy="1608398"/>
          </a:xfrm>
        </p:grpSpPr>
        <p:sp>
          <p:nvSpPr>
            <p:cNvPr id="797" name="Google Shape;797;p90"/>
            <p:cNvSpPr/>
            <p:nvPr/>
          </p:nvSpPr>
          <p:spPr>
            <a:xfrm>
              <a:off x="6579650" y="1810302"/>
              <a:ext cx="1135200" cy="841200"/>
            </a:xfrm>
            <a:prstGeom prst="wedgeRoundRectCallout">
              <a:avLst>
                <a:gd fmla="val -20833" name="adj1"/>
                <a:gd fmla="val 62500" name="adj2"/>
                <a:gd fmla="val 0" name="adj3"/>
              </a:avLst>
            </a:prstGeom>
            <a:solidFill>
              <a:srgbClr val="F3F3F3"/>
            </a:solidFill>
            <a:ln cap="flat" cmpd="sng" w="9525">
              <a:solidFill>
                <a:srgbClr val="999999"/>
              </a:solidFill>
              <a:prstDash val="solid"/>
              <a:round/>
              <a:headEnd len="sm" w="sm" type="none"/>
              <a:tailEnd len="sm" w="sm" type="none"/>
            </a:ln>
          </p:spPr>
          <p:txBody>
            <a:bodyPr anchorCtr="0" anchor="ctr" bIns="0" lIns="45700" spcFirstLastPara="1" rIns="45700" wrap="square" tIns="0">
              <a:noAutofit/>
            </a:bodyPr>
            <a:lstStyle/>
            <a:p>
              <a:pPr indent="0" lvl="0" marL="0" rtl="0" algn="ctr">
                <a:spcBef>
                  <a:spcPts val="0"/>
                </a:spcBef>
                <a:spcAft>
                  <a:spcPts val="0"/>
                </a:spcAft>
                <a:buNone/>
              </a:pPr>
              <a:r>
                <a:rPr lang="en" sz="1200">
                  <a:latin typeface="Proxima Nova"/>
                  <a:ea typeface="Proxima Nova"/>
                  <a:cs typeface="Proxima Nova"/>
                  <a:sym typeface="Proxima Nova"/>
                </a:rPr>
                <a:t>I’ll get two pairs of each and pick up in-store.</a:t>
              </a:r>
              <a:endParaRPr sz="1200">
                <a:latin typeface="Proxima Nova"/>
                <a:ea typeface="Proxima Nova"/>
                <a:cs typeface="Proxima Nova"/>
                <a:sym typeface="Proxima Nova"/>
              </a:endParaRPr>
            </a:p>
          </p:txBody>
        </p:sp>
        <p:sp>
          <p:nvSpPr>
            <p:cNvPr id="798" name="Google Shape;798;p90"/>
            <p:cNvSpPr txBox="1"/>
            <p:nvPr/>
          </p:nvSpPr>
          <p:spPr>
            <a:xfrm>
              <a:off x="6668999" y="2705900"/>
              <a:ext cx="974400" cy="7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Proxima Nova"/>
                  <a:ea typeface="Proxima Nova"/>
                  <a:cs typeface="Proxima Nova"/>
                  <a:sym typeface="Proxima Nova"/>
                </a:rPr>
                <a:t>At least I can return in-store.</a:t>
              </a:r>
              <a:endParaRPr i="1" sz="1200">
                <a:latin typeface="Proxima Nova"/>
                <a:ea typeface="Proxima Nova"/>
                <a:cs typeface="Proxima Nova"/>
                <a:sym typeface="Proxima Nova"/>
              </a:endParaRPr>
            </a:p>
          </p:txBody>
        </p:sp>
        <p:cxnSp>
          <p:nvCxnSpPr>
            <p:cNvPr id="799" name="Google Shape;799;p90"/>
            <p:cNvCxnSpPr>
              <a:stCxn id="797" idx="3"/>
              <a:endCxn id="795" idx="0"/>
            </p:cNvCxnSpPr>
            <p:nvPr/>
          </p:nvCxnSpPr>
          <p:spPr>
            <a:xfrm>
              <a:off x="7714850" y="2230902"/>
              <a:ext cx="585600" cy="699600"/>
            </a:xfrm>
            <a:prstGeom prst="straightConnector1">
              <a:avLst/>
            </a:prstGeom>
            <a:noFill/>
            <a:ln cap="flat" cmpd="sng" w="9525">
              <a:solidFill>
                <a:srgbClr val="000000"/>
              </a:solidFill>
              <a:prstDash val="solid"/>
              <a:round/>
              <a:headEnd len="med" w="med" type="none"/>
              <a:tailEnd len="med" w="med" type="none"/>
            </a:ln>
          </p:spPr>
        </p:cxnSp>
      </p:grpSp>
      <p:grpSp>
        <p:nvGrpSpPr>
          <p:cNvPr id="800" name="Google Shape;800;p90"/>
          <p:cNvGrpSpPr/>
          <p:nvPr/>
        </p:nvGrpSpPr>
        <p:grpSpPr>
          <a:xfrm>
            <a:off x="3058088" y="1884240"/>
            <a:ext cx="1304100" cy="841200"/>
            <a:chOff x="3058088" y="1960440"/>
            <a:chExt cx="1304100" cy="841200"/>
          </a:xfrm>
        </p:grpSpPr>
        <p:sp>
          <p:nvSpPr>
            <p:cNvPr id="793" name="Google Shape;793;p90"/>
            <p:cNvSpPr/>
            <p:nvPr/>
          </p:nvSpPr>
          <p:spPr>
            <a:xfrm>
              <a:off x="3058088" y="1960440"/>
              <a:ext cx="1135200" cy="841200"/>
            </a:xfrm>
            <a:prstGeom prst="wedgeRoundRectCallout">
              <a:avLst>
                <a:gd fmla="val -20833" name="adj1"/>
                <a:gd fmla="val 62500" name="adj2"/>
                <a:gd fmla="val 0" name="adj3"/>
              </a:avLst>
            </a:prstGeom>
            <a:solidFill>
              <a:srgbClr val="F3F3F3"/>
            </a:solidFill>
            <a:ln cap="flat" cmpd="sng" w="9525">
              <a:solidFill>
                <a:srgbClr val="999999"/>
              </a:solidFill>
              <a:prstDash val="solid"/>
              <a:round/>
              <a:headEnd len="sm" w="sm" type="none"/>
              <a:tailEnd len="sm" w="sm" type="none"/>
            </a:ln>
          </p:spPr>
          <p:txBody>
            <a:bodyPr anchorCtr="0" anchor="ctr" bIns="0" lIns="45700" spcFirstLastPara="1" rIns="45700" wrap="square" tIns="0">
              <a:noAutofit/>
            </a:bodyPr>
            <a:lstStyle/>
            <a:p>
              <a:pPr indent="0" lvl="0" marL="0" rtl="0" algn="ctr">
                <a:spcBef>
                  <a:spcPts val="0"/>
                </a:spcBef>
                <a:spcAft>
                  <a:spcPts val="0"/>
                </a:spcAft>
                <a:buNone/>
              </a:pPr>
              <a:r>
                <a:rPr lang="en" sz="1200">
                  <a:latin typeface="Proxima Nova"/>
                  <a:ea typeface="Proxima Nova"/>
                  <a:cs typeface="Proxima Nova"/>
                  <a:sym typeface="Proxima Nova"/>
                </a:rPr>
                <a:t>Oh great, the Nike logo. I like their shoes.</a:t>
              </a:r>
              <a:endParaRPr sz="1200">
                <a:latin typeface="Proxima Nova"/>
                <a:ea typeface="Proxima Nova"/>
                <a:cs typeface="Proxima Nova"/>
                <a:sym typeface="Proxima Nova"/>
              </a:endParaRPr>
            </a:p>
          </p:txBody>
        </p:sp>
        <p:cxnSp>
          <p:nvCxnSpPr>
            <p:cNvPr id="801" name="Google Shape;801;p90"/>
            <p:cNvCxnSpPr>
              <a:stCxn id="793" idx="3"/>
              <a:endCxn id="802" idx="1"/>
            </p:cNvCxnSpPr>
            <p:nvPr/>
          </p:nvCxnSpPr>
          <p:spPr>
            <a:xfrm flipH="1" rot="10800000">
              <a:off x="4193288" y="2105340"/>
              <a:ext cx="168900" cy="275700"/>
            </a:xfrm>
            <a:prstGeom prst="straightConnector1">
              <a:avLst/>
            </a:prstGeom>
            <a:noFill/>
            <a:ln cap="flat" cmpd="sng" w="9525">
              <a:solidFill>
                <a:srgbClr val="000000"/>
              </a:solidFill>
              <a:prstDash val="solid"/>
              <a:round/>
              <a:headEnd len="med" w="med" type="none"/>
              <a:tailEnd len="med" w="med" type="none"/>
            </a:ln>
          </p:spPr>
        </p:cxnSp>
      </p:grpSp>
      <p:grpSp>
        <p:nvGrpSpPr>
          <p:cNvPr id="803" name="Google Shape;803;p90"/>
          <p:cNvGrpSpPr/>
          <p:nvPr/>
        </p:nvGrpSpPr>
        <p:grpSpPr>
          <a:xfrm>
            <a:off x="4361275" y="1608600"/>
            <a:ext cx="1650750" cy="1619250"/>
            <a:chOff x="4361275" y="1684800"/>
            <a:chExt cx="1650750" cy="1619250"/>
          </a:xfrm>
        </p:grpSpPr>
        <p:sp>
          <p:nvSpPr>
            <p:cNvPr id="802" name="Google Shape;802;p90"/>
            <p:cNvSpPr/>
            <p:nvPr/>
          </p:nvSpPr>
          <p:spPr>
            <a:xfrm>
              <a:off x="4362325" y="1684800"/>
              <a:ext cx="1209300" cy="841200"/>
            </a:xfrm>
            <a:prstGeom prst="wedgeRoundRectCallout">
              <a:avLst>
                <a:gd fmla="val -20833" name="adj1"/>
                <a:gd fmla="val 62500" name="adj2"/>
                <a:gd fmla="val 0" name="adj3"/>
              </a:avLst>
            </a:prstGeom>
            <a:solidFill>
              <a:srgbClr val="F3F3F3"/>
            </a:solidFill>
            <a:ln cap="flat" cmpd="sng" w="9525">
              <a:solidFill>
                <a:srgbClr val="999999"/>
              </a:solidFill>
              <a:prstDash val="solid"/>
              <a:round/>
              <a:headEnd len="sm" w="sm" type="none"/>
              <a:tailEnd len="sm" w="sm" type="none"/>
            </a:ln>
          </p:spPr>
          <p:txBody>
            <a:bodyPr anchorCtr="0" anchor="ctr" bIns="0" lIns="45700" spcFirstLastPara="1" rIns="45700" wrap="square" tIns="0">
              <a:noAutofit/>
            </a:bodyPr>
            <a:lstStyle/>
            <a:p>
              <a:pPr indent="0" lvl="0" marL="0" rtl="0" algn="ctr">
                <a:spcBef>
                  <a:spcPts val="0"/>
                </a:spcBef>
                <a:spcAft>
                  <a:spcPts val="0"/>
                </a:spcAft>
                <a:buNone/>
              </a:pPr>
              <a:r>
                <a:rPr lang="en" sz="1200">
                  <a:latin typeface="Proxima Nova"/>
                  <a:ea typeface="Proxima Nova"/>
                  <a:cs typeface="Proxima Nova"/>
                  <a:sym typeface="Proxima Nova"/>
                </a:rPr>
                <a:t>They’re doing BOGO 50%! I’ll get the blue ones, too.</a:t>
              </a:r>
              <a:endParaRPr sz="1200">
                <a:latin typeface="Proxima Nova"/>
                <a:ea typeface="Proxima Nova"/>
                <a:cs typeface="Proxima Nova"/>
                <a:sym typeface="Proxima Nova"/>
              </a:endParaRPr>
            </a:p>
          </p:txBody>
        </p:sp>
        <p:cxnSp>
          <p:nvCxnSpPr>
            <p:cNvPr id="804" name="Google Shape;804;p90"/>
            <p:cNvCxnSpPr>
              <a:stCxn id="802" idx="3"/>
              <a:endCxn id="805" idx="0"/>
            </p:cNvCxnSpPr>
            <p:nvPr/>
          </p:nvCxnSpPr>
          <p:spPr>
            <a:xfrm>
              <a:off x="5571625" y="2105400"/>
              <a:ext cx="440400" cy="1014900"/>
            </a:xfrm>
            <a:prstGeom prst="straightConnector1">
              <a:avLst/>
            </a:prstGeom>
            <a:noFill/>
            <a:ln cap="flat" cmpd="sng" w="9525">
              <a:solidFill>
                <a:srgbClr val="000000"/>
              </a:solidFill>
              <a:prstDash val="solid"/>
              <a:round/>
              <a:headEnd len="med" w="med" type="none"/>
              <a:tailEnd len="med" w="med" type="none"/>
            </a:ln>
          </p:spPr>
        </p:cxnSp>
        <p:sp>
          <p:nvSpPr>
            <p:cNvPr id="806" name="Google Shape;806;p90"/>
            <p:cNvSpPr txBox="1"/>
            <p:nvPr/>
          </p:nvSpPr>
          <p:spPr>
            <a:xfrm>
              <a:off x="4361275" y="2591250"/>
              <a:ext cx="1211400" cy="7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Proxima Nova"/>
                  <a:ea typeface="Proxima Nova"/>
                  <a:cs typeface="Proxima Nova"/>
                  <a:sym typeface="Proxima Nova"/>
                </a:rPr>
                <a:t>Macy’s always has great discounts.</a:t>
              </a:r>
              <a:endParaRPr i="1" sz="1200">
                <a:latin typeface="Proxima Nova"/>
                <a:ea typeface="Proxima Nova"/>
                <a:cs typeface="Proxima Nova"/>
                <a:sym typeface="Proxima Nova"/>
              </a:endParaRPr>
            </a:p>
          </p:txBody>
        </p:sp>
      </p:grpSp>
      <p:grpSp>
        <p:nvGrpSpPr>
          <p:cNvPr id="807" name="Google Shape;807;p90"/>
          <p:cNvGrpSpPr/>
          <p:nvPr/>
        </p:nvGrpSpPr>
        <p:grpSpPr>
          <a:xfrm>
            <a:off x="5444450" y="2154615"/>
            <a:ext cx="1135200" cy="2502998"/>
            <a:chOff x="5444450" y="2230815"/>
            <a:chExt cx="1135200" cy="2502998"/>
          </a:xfrm>
        </p:grpSpPr>
        <p:sp>
          <p:nvSpPr>
            <p:cNvPr id="805" name="Google Shape;805;p90"/>
            <p:cNvSpPr/>
            <p:nvPr/>
          </p:nvSpPr>
          <p:spPr>
            <a:xfrm>
              <a:off x="5444450" y="3120315"/>
              <a:ext cx="1135200" cy="841200"/>
            </a:xfrm>
            <a:prstGeom prst="wedgeRoundRectCallout">
              <a:avLst>
                <a:gd fmla="val -20833" name="adj1"/>
                <a:gd fmla="val 62500" name="adj2"/>
                <a:gd fmla="val 0" name="adj3"/>
              </a:avLst>
            </a:prstGeom>
            <a:solidFill>
              <a:srgbClr val="F3F3F3"/>
            </a:solidFill>
            <a:ln cap="flat" cmpd="sng" w="9525">
              <a:solidFill>
                <a:srgbClr val="999999"/>
              </a:solidFill>
              <a:prstDash val="solid"/>
              <a:round/>
              <a:headEnd len="sm" w="sm" type="none"/>
              <a:tailEnd len="sm" w="sm" type="none"/>
            </a:ln>
          </p:spPr>
          <p:txBody>
            <a:bodyPr anchorCtr="0" anchor="ctr" bIns="0" lIns="45700" spcFirstLastPara="1" rIns="45700" wrap="square" tIns="0">
              <a:noAutofit/>
            </a:bodyPr>
            <a:lstStyle/>
            <a:p>
              <a:pPr indent="0" lvl="0" marL="0" rtl="0" algn="ctr">
                <a:spcBef>
                  <a:spcPts val="0"/>
                </a:spcBef>
                <a:spcAft>
                  <a:spcPts val="0"/>
                </a:spcAft>
                <a:buNone/>
              </a:pPr>
              <a:r>
                <a:rPr lang="en" sz="1200">
                  <a:latin typeface="Proxima Nova"/>
                  <a:ea typeface="Proxima Nova"/>
                  <a:cs typeface="Proxima Nova"/>
                  <a:sym typeface="Proxima Nova"/>
                </a:rPr>
                <a:t>Ugh, there are no reviews. I’ll Google it.</a:t>
              </a:r>
              <a:endParaRPr sz="1200">
                <a:latin typeface="Proxima Nova"/>
                <a:ea typeface="Proxima Nova"/>
                <a:cs typeface="Proxima Nova"/>
                <a:sym typeface="Proxima Nova"/>
              </a:endParaRPr>
            </a:p>
          </p:txBody>
        </p:sp>
        <p:cxnSp>
          <p:nvCxnSpPr>
            <p:cNvPr id="808" name="Google Shape;808;p90"/>
            <p:cNvCxnSpPr>
              <a:stCxn id="805" idx="0"/>
              <a:endCxn id="797" idx="1"/>
            </p:cNvCxnSpPr>
            <p:nvPr/>
          </p:nvCxnSpPr>
          <p:spPr>
            <a:xfrm flipH="1" rot="10800000">
              <a:off x="6012050" y="2230815"/>
              <a:ext cx="567600" cy="889500"/>
            </a:xfrm>
            <a:prstGeom prst="straightConnector1">
              <a:avLst/>
            </a:prstGeom>
            <a:noFill/>
            <a:ln cap="flat" cmpd="sng" w="9525">
              <a:solidFill>
                <a:srgbClr val="000000"/>
              </a:solidFill>
              <a:prstDash val="solid"/>
              <a:round/>
              <a:headEnd len="med" w="med" type="none"/>
              <a:tailEnd len="med" w="med" type="none"/>
            </a:ln>
          </p:spPr>
        </p:cxnSp>
        <p:sp>
          <p:nvSpPr>
            <p:cNvPr id="809" name="Google Shape;809;p90"/>
            <p:cNvSpPr txBox="1"/>
            <p:nvPr/>
          </p:nvSpPr>
          <p:spPr>
            <a:xfrm>
              <a:off x="5498438" y="4021013"/>
              <a:ext cx="1027200" cy="7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Proxima Nova"/>
                  <a:ea typeface="Proxima Nova"/>
                  <a:cs typeface="Proxima Nova"/>
                  <a:sym typeface="Proxima Nova"/>
                </a:rPr>
                <a:t>Amazon always has reviews...</a:t>
              </a:r>
              <a:endParaRPr i="1" sz="1200">
                <a:latin typeface="Proxima Nova"/>
                <a:ea typeface="Proxima Nova"/>
                <a:cs typeface="Proxima Nova"/>
                <a:sym typeface="Proxima Nova"/>
              </a:endParaRPr>
            </a:p>
          </p:txBody>
        </p:sp>
      </p:grpSp>
      <p:sp>
        <p:nvSpPr>
          <p:cNvPr id="810" name="Google Shape;810;p90"/>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811" name="Google Shape;811;p90"/>
          <p:cNvPicPr preferRelativeResize="0"/>
          <p:nvPr/>
        </p:nvPicPr>
        <p:blipFill>
          <a:blip r:embed="rId3">
            <a:alphaModFix/>
          </a:blip>
          <a:stretch>
            <a:fillRect/>
          </a:stretch>
        </p:blipFill>
        <p:spPr>
          <a:xfrm>
            <a:off x="7815845" y="36175"/>
            <a:ext cx="1209330" cy="994200"/>
          </a:xfrm>
          <a:prstGeom prst="rect">
            <a:avLst/>
          </a:prstGeom>
          <a:noFill/>
          <a:ln>
            <a:noFill/>
          </a:ln>
          <a:effectLst>
            <a:outerShdw blurRad="57150" rotWithShape="0" algn="bl" dir="5400000" dist="19050">
              <a:srgbClr val="000000">
                <a:alpha val="50000"/>
              </a:srgbClr>
            </a:outerShdw>
          </a:effectLst>
        </p:spPr>
      </p:pic>
      <p:sp>
        <p:nvSpPr>
          <p:cNvPr id="812" name="Google Shape;812;p90"/>
          <p:cNvSpPr txBox="1"/>
          <p:nvPr/>
        </p:nvSpPr>
        <p:spPr>
          <a:xfrm>
            <a:off x="7815850" y="36175"/>
            <a:ext cx="1328100" cy="10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Proxima Nova"/>
                <a:ea typeface="Proxima Nova"/>
                <a:cs typeface="Proxima Nova"/>
                <a:sym typeface="Proxima Nova"/>
              </a:rPr>
              <a:t>LXA note</a:t>
            </a:r>
            <a:endParaRPr b="1" sz="1100">
              <a:latin typeface="Proxima Nova"/>
              <a:ea typeface="Proxima Nova"/>
              <a:cs typeface="Proxima Nova"/>
              <a:sym typeface="Proxima Nova"/>
            </a:endParaRPr>
          </a:p>
          <a:p>
            <a:pPr indent="0" lvl="0" marL="0" rtl="0" algn="l">
              <a:spcBef>
                <a:spcPts val="1000"/>
              </a:spcBef>
              <a:spcAft>
                <a:spcPts val="0"/>
              </a:spcAft>
              <a:buNone/>
            </a:pPr>
            <a:r>
              <a:rPr lang="en" sz="1000">
                <a:latin typeface="Proxima Nova"/>
                <a:ea typeface="Proxima Nova"/>
                <a:cs typeface="Proxima Nova"/>
                <a:sym typeface="Proxima Nova"/>
              </a:rPr>
              <a:t>Swap out example with one more relevant to client.</a:t>
            </a:r>
            <a:endParaRPr sz="10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
                                        <p:tgtEl>
                                          <p:spTgt spid="7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0"/>
                                        </p:tgtEl>
                                        <p:attrNameLst>
                                          <p:attrName>style.visibility</p:attrName>
                                        </p:attrNameLst>
                                      </p:cBhvr>
                                      <p:to>
                                        <p:strVal val="visible"/>
                                      </p:to>
                                    </p:set>
                                    <p:animEffect filter="fade" transition="in">
                                      <p:cBhvr>
                                        <p:cTn dur="1"/>
                                        <p:tgtEl>
                                          <p:spTgt spid="8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3"/>
                                        </p:tgtEl>
                                        <p:attrNameLst>
                                          <p:attrName>style.visibility</p:attrName>
                                        </p:attrNameLst>
                                      </p:cBhvr>
                                      <p:to>
                                        <p:strVal val="visible"/>
                                      </p:to>
                                    </p:set>
                                    <p:animEffect filter="fade" transition="in">
                                      <p:cBhvr>
                                        <p:cTn dur="1"/>
                                        <p:tgtEl>
                                          <p:spTgt spid="80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7"/>
                                        </p:tgtEl>
                                        <p:attrNameLst>
                                          <p:attrName>style.visibility</p:attrName>
                                        </p:attrNameLst>
                                      </p:cBhvr>
                                      <p:to>
                                        <p:strVal val="visible"/>
                                      </p:to>
                                    </p:set>
                                    <p:animEffect filter="fade" transition="in">
                                      <p:cBhvr>
                                        <p:cTn dur="1"/>
                                        <p:tgtEl>
                                          <p:spTgt spid="8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6"/>
                                        </p:tgtEl>
                                        <p:attrNameLst>
                                          <p:attrName>style.visibility</p:attrName>
                                        </p:attrNameLst>
                                      </p:cBhvr>
                                      <p:to>
                                        <p:strVal val="visible"/>
                                      </p:to>
                                    </p:set>
                                    <p:animEffect filter="fade" transition="in">
                                      <p:cBhvr>
                                        <p:cTn dur="1"/>
                                        <p:tgtEl>
                                          <p:spTgt spid="7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5"/>
                                        </p:tgtEl>
                                        <p:attrNameLst>
                                          <p:attrName>style.visibility</p:attrName>
                                        </p:attrNameLst>
                                      </p:cBhvr>
                                      <p:to>
                                        <p:strVal val="visible"/>
                                      </p:to>
                                    </p:set>
                                    <p:animEffect filter="fade" transition="in">
                                      <p:cBhvr>
                                        <p:cTn dur="1"/>
                                        <p:tgtEl>
                                          <p:spTgt spid="7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9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Amazon</a:t>
            </a:r>
            <a:endParaRPr/>
          </a:p>
        </p:txBody>
      </p:sp>
      <p:sp>
        <p:nvSpPr>
          <p:cNvPr id="818" name="Google Shape;818;p9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819" name="Google Shape;819;p91"/>
          <p:cNvSpPr/>
          <p:nvPr/>
        </p:nvSpPr>
        <p:spPr>
          <a:xfrm>
            <a:off x="690225" y="1962625"/>
            <a:ext cx="2123100" cy="2107500"/>
          </a:xfrm>
          <a:prstGeom prst="rect">
            <a:avLst/>
          </a:prstGeom>
          <a:noFill/>
          <a:ln cap="flat" cmpd="sng" w="9525">
            <a:solidFill>
              <a:schemeClr val="accent4"/>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I have a one-stop shop for </a:t>
            </a:r>
            <a:br>
              <a:rPr lang="en" sz="1200">
                <a:solidFill>
                  <a:schemeClr val="dk1"/>
                </a:solidFill>
                <a:latin typeface="Proxima Nova"/>
                <a:ea typeface="Proxima Nova"/>
                <a:cs typeface="Proxima Nova"/>
                <a:sym typeface="Proxima Nova"/>
              </a:rPr>
            </a:br>
            <a:r>
              <a:rPr lang="en" sz="1200">
                <a:solidFill>
                  <a:schemeClr val="dk1"/>
                </a:solidFill>
                <a:latin typeface="Proxima Nova"/>
                <a:ea typeface="Proxima Nova"/>
                <a:cs typeface="Proxima Nova"/>
                <a:sym typeface="Proxima Nova"/>
              </a:rPr>
              <a:t>all of my product needs.</a:t>
            </a:r>
            <a:endParaRPr sz="1200">
              <a:solidFill>
                <a:schemeClr val="dk1"/>
              </a:solidFill>
              <a:latin typeface="Proxima Nova"/>
              <a:ea typeface="Proxima Nova"/>
              <a:cs typeface="Proxima Nova"/>
              <a:sym typeface="Proxima Nova"/>
            </a:endParaRPr>
          </a:p>
          <a:p>
            <a:pPr indent="0" lvl="0" marL="0" rtl="0" algn="ctr">
              <a:spcBef>
                <a:spcPts val="1000"/>
              </a:spcBef>
              <a:spcAft>
                <a:spcPts val="0"/>
              </a:spcAft>
              <a:buNone/>
            </a:pPr>
            <a:r>
              <a:rPr lang="en" sz="1200">
                <a:solidFill>
                  <a:schemeClr val="dk1"/>
                </a:solidFill>
                <a:latin typeface="Proxima Nova"/>
                <a:ea typeface="Proxima Nova"/>
                <a:cs typeface="Proxima Nova"/>
                <a:sym typeface="Proxima Nova"/>
              </a:rPr>
              <a:t>My payment and shipping info are saved.</a:t>
            </a:r>
            <a:endParaRPr sz="1200">
              <a:solidFill>
                <a:schemeClr val="dk1"/>
              </a:solidFill>
              <a:latin typeface="Proxima Nova"/>
              <a:ea typeface="Proxima Nova"/>
              <a:cs typeface="Proxima Nova"/>
              <a:sym typeface="Proxima Nova"/>
            </a:endParaRPr>
          </a:p>
          <a:p>
            <a:pPr indent="0" lvl="0" marL="0" rtl="0" algn="ctr">
              <a:spcBef>
                <a:spcPts val="1000"/>
              </a:spcBef>
              <a:spcAft>
                <a:spcPts val="0"/>
              </a:spcAft>
              <a:buNone/>
            </a:pPr>
            <a:r>
              <a:rPr lang="en" sz="1200">
                <a:solidFill>
                  <a:schemeClr val="dk1"/>
                </a:solidFill>
                <a:latin typeface="Proxima Nova"/>
                <a:ea typeface="Proxima Nova"/>
                <a:cs typeface="Proxima Nova"/>
                <a:sym typeface="Proxima Nova"/>
              </a:rPr>
              <a:t>It’s easy to compare prices.</a:t>
            </a:r>
            <a:endParaRPr sz="1200">
              <a:solidFill>
                <a:schemeClr val="dk1"/>
              </a:solidFill>
              <a:latin typeface="Proxima Nova"/>
              <a:ea typeface="Proxima Nova"/>
              <a:cs typeface="Proxima Nova"/>
              <a:sym typeface="Proxima Nova"/>
            </a:endParaRPr>
          </a:p>
          <a:p>
            <a:pPr indent="0" lvl="0" marL="0" rtl="0" algn="ctr">
              <a:spcBef>
                <a:spcPts val="1000"/>
              </a:spcBef>
              <a:spcAft>
                <a:spcPts val="1000"/>
              </a:spcAft>
              <a:buNone/>
            </a:pPr>
            <a:r>
              <a:rPr lang="en" sz="1200">
                <a:solidFill>
                  <a:schemeClr val="dk1"/>
                </a:solidFill>
                <a:latin typeface="Proxima Nova"/>
                <a:ea typeface="Proxima Nova"/>
                <a:cs typeface="Proxima Nova"/>
                <a:sym typeface="Proxima Nova"/>
              </a:rPr>
              <a:t>I can see loads of reviews </a:t>
            </a:r>
            <a:br>
              <a:rPr lang="en" sz="1200">
                <a:solidFill>
                  <a:schemeClr val="dk1"/>
                </a:solidFill>
                <a:latin typeface="Proxima Nova"/>
                <a:ea typeface="Proxima Nova"/>
                <a:cs typeface="Proxima Nova"/>
                <a:sym typeface="Proxima Nova"/>
              </a:rPr>
            </a:br>
            <a:r>
              <a:rPr lang="en" sz="1200">
                <a:solidFill>
                  <a:schemeClr val="dk1"/>
                </a:solidFill>
                <a:latin typeface="Proxima Nova"/>
                <a:ea typeface="Proxima Nova"/>
                <a:cs typeface="Proxima Nova"/>
                <a:sym typeface="Proxima Nova"/>
              </a:rPr>
              <a:t>to determine what’s best </a:t>
            </a:r>
            <a:br>
              <a:rPr lang="en" sz="1200">
                <a:solidFill>
                  <a:schemeClr val="dk1"/>
                </a:solidFill>
                <a:latin typeface="Proxima Nova"/>
                <a:ea typeface="Proxima Nova"/>
                <a:cs typeface="Proxima Nova"/>
                <a:sym typeface="Proxima Nova"/>
              </a:rPr>
            </a:br>
            <a:r>
              <a:rPr lang="en" sz="1200">
                <a:solidFill>
                  <a:schemeClr val="dk1"/>
                </a:solidFill>
                <a:latin typeface="Proxima Nova"/>
                <a:ea typeface="Proxima Nova"/>
                <a:cs typeface="Proxima Nova"/>
                <a:sym typeface="Proxima Nova"/>
              </a:rPr>
              <a:t>for me.</a:t>
            </a:r>
            <a:endParaRPr sz="1200">
              <a:solidFill>
                <a:schemeClr val="dk1"/>
              </a:solidFill>
              <a:latin typeface="Proxima Nova"/>
              <a:ea typeface="Proxima Nova"/>
              <a:cs typeface="Proxima Nova"/>
              <a:sym typeface="Proxima Nova"/>
            </a:endParaRPr>
          </a:p>
        </p:txBody>
      </p:sp>
      <p:sp>
        <p:nvSpPr>
          <p:cNvPr id="820" name="Google Shape;820;p91"/>
          <p:cNvSpPr/>
          <p:nvPr/>
        </p:nvSpPr>
        <p:spPr>
          <a:xfrm>
            <a:off x="3478500" y="1962625"/>
            <a:ext cx="2123100" cy="1790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800">
              <a:latin typeface="Proxima Nova"/>
              <a:ea typeface="Proxima Nova"/>
              <a:cs typeface="Proxima Nova"/>
              <a:sym typeface="Proxima Nova"/>
            </a:endParaRPr>
          </a:p>
        </p:txBody>
      </p:sp>
      <p:sp>
        <p:nvSpPr>
          <p:cNvPr id="821" name="Google Shape;821;p91"/>
          <p:cNvSpPr/>
          <p:nvPr/>
        </p:nvSpPr>
        <p:spPr>
          <a:xfrm>
            <a:off x="6298725" y="1962625"/>
            <a:ext cx="2123100" cy="2107500"/>
          </a:xfrm>
          <a:prstGeom prst="rect">
            <a:avLst/>
          </a:prstGeom>
          <a:noFill/>
          <a:ln cap="flat" cmpd="sng" w="9525">
            <a:solidFill>
              <a:schemeClr val="accen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Overall, less control.</a:t>
            </a:r>
            <a:endParaRPr sz="1200">
              <a:solidFill>
                <a:schemeClr val="dk1"/>
              </a:solidFill>
              <a:latin typeface="Proxima Nova"/>
              <a:ea typeface="Proxima Nova"/>
              <a:cs typeface="Proxima Nova"/>
              <a:sym typeface="Proxima Nova"/>
            </a:endParaRPr>
          </a:p>
          <a:p>
            <a:pPr indent="0" lvl="0" marL="0" rtl="0" algn="ctr">
              <a:spcBef>
                <a:spcPts val="1000"/>
              </a:spcBef>
              <a:spcAft>
                <a:spcPts val="0"/>
              </a:spcAft>
              <a:buNone/>
            </a:pPr>
            <a:r>
              <a:rPr lang="en" sz="1200">
                <a:solidFill>
                  <a:schemeClr val="dk1"/>
                </a:solidFill>
                <a:latin typeface="Proxima Nova"/>
                <a:ea typeface="Proxima Nova"/>
                <a:cs typeface="Proxima Nova"/>
                <a:sym typeface="Proxima Nova"/>
              </a:rPr>
              <a:t>Lots of competition </a:t>
            </a:r>
            <a:br>
              <a:rPr lang="en" sz="1200">
                <a:solidFill>
                  <a:schemeClr val="dk1"/>
                </a:solidFill>
                <a:latin typeface="Proxima Nova"/>
                <a:ea typeface="Proxima Nova"/>
                <a:cs typeface="Proxima Nova"/>
                <a:sym typeface="Proxima Nova"/>
              </a:rPr>
            </a:br>
            <a:r>
              <a:rPr lang="en" sz="1200">
                <a:solidFill>
                  <a:schemeClr val="dk1"/>
                </a:solidFill>
                <a:latin typeface="Proxima Nova"/>
                <a:ea typeface="Proxima Nova"/>
                <a:cs typeface="Proxima Nova"/>
                <a:sym typeface="Proxima Nova"/>
              </a:rPr>
              <a:t>within the site.</a:t>
            </a:r>
            <a:endParaRPr sz="1200">
              <a:solidFill>
                <a:schemeClr val="dk1"/>
              </a:solidFill>
              <a:latin typeface="Proxima Nova"/>
              <a:ea typeface="Proxima Nova"/>
              <a:cs typeface="Proxima Nova"/>
              <a:sym typeface="Proxima Nova"/>
            </a:endParaRPr>
          </a:p>
          <a:p>
            <a:pPr indent="0" lvl="0" marL="0" rtl="0" algn="ctr">
              <a:spcBef>
                <a:spcPts val="1000"/>
              </a:spcBef>
              <a:spcAft>
                <a:spcPts val="0"/>
              </a:spcAft>
              <a:buNone/>
            </a:pPr>
            <a:r>
              <a:rPr lang="en" sz="1200">
                <a:solidFill>
                  <a:schemeClr val="dk1"/>
                </a:solidFill>
                <a:latin typeface="Proxima Nova"/>
                <a:ea typeface="Proxima Nova"/>
                <a:cs typeface="Proxima Nova"/>
                <a:sym typeface="Proxima Nova"/>
              </a:rPr>
              <a:t>Limited access to data </a:t>
            </a:r>
            <a:br>
              <a:rPr lang="en" sz="1200">
                <a:solidFill>
                  <a:schemeClr val="dk1"/>
                </a:solidFill>
                <a:latin typeface="Proxima Nova"/>
                <a:ea typeface="Proxima Nova"/>
                <a:cs typeface="Proxima Nova"/>
                <a:sym typeface="Proxima Nova"/>
              </a:rPr>
            </a:br>
            <a:r>
              <a:rPr lang="en" sz="1200">
                <a:solidFill>
                  <a:schemeClr val="dk1"/>
                </a:solidFill>
                <a:latin typeface="Proxima Nova"/>
                <a:ea typeface="Proxima Nova"/>
                <a:cs typeface="Proxima Nova"/>
                <a:sym typeface="Proxima Nova"/>
              </a:rPr>
              <a:t>and targeting.</a:t>
            </a:r>
            <a:endParaRPr sz="1200">
              <a:solidFill>
                <a:schemeClr val="dk1"/>
              </a:solidFill>
              <a:latin typeface="Proxima Nova"/>
              <a:ea typeface="Proxima Nova"/>
              <a:cs typeface="Proxima Nova"/>
              <a:sym typeface="Proxima Nova"/>
            </a:endParaRPr>
          </a:p>
          <a:p>
            <a:pPr indent="0" lvl="0" marL="0" rtl="0" algn="ctr">
              <a:spcBef>
                <a:spcPts val="1000"/>
              </a:spcBef>
              <a:spcAft>
                <a:spcPts val="0"/>
              </a:spcAft>
              <a:buNone/>
            </a:pPr>
            <a:r>
              <a:rPr lang="en" sz="1200">
                <a:solidFill>
                  <a:schemeClr val="dk1"/>
                </a:solidFill>
                <a:latin typeface="Proxima Nova"/>
                <a:ea typeface="Proxima Nova"/>
                <a:cs typeface="Proxima Nova"/>
                <a:sym typeface="Proxima Nova"/>
              </a:rPr>
              <a:t>Price competition. </a:t>
            </a:r>
            <a:endParaRPr sz="1200">
              <a:solidFill>
                <a:schemeClr val="dk1"/>
              </a:solidFill>
              <a:latin typeface="Proxima Nova"/>
              <a:ea typeface="Proxima Nova"/>
              <a:cs typeface="Proxima Nova"/>
              <a:sym typeface="Proxima Nova"/>
            </a:endParaRPr>
          </a:p>
          <a:p>
            <a:pPr indent="0" lvl="0" marL="0" rtl="0" algn="ctr">
              <a:spcBef>
                <a:spcPts val="1000"/>
              </a:spcBef>
              <a:spcAft>
                <a:spcPts val="1000"/>
              </a:spcAft>
              <a:buNone/>
            </a:pPr>
            <a:r>
              <a:rPr lang="en" sz="1200">
                <a:solidFill>
                  <a:schemeClr val="dk1"/>
                </a:solidFill>
                <a:latin typeface="Proxima Nova"/>
                <a:ea typeface="Proxima Nova"/>
                <a:cs typeface="Proxima Nova"/>
                <a:sym typeface="Proxima Nova"/>
              </a:rPr>
              <a:t>Sales attribution.</a:t>
            </a:r>
            <a:endParaRPr sz="1200">
              <a:solidFill>
                <a:schemeClr val="dk1"/>
              </a:solidFill>
              <a:latin typeface="Proxima Nova"/>
              <a:ea typeface="Proxima Nova"/>
              <a:cs typeface="Proxima Nova"/>
              <a:sym typeface="Proxima Nova"/>
            </a:endParaRPr>
          </a:p>
        </p:txBody>
      </p:sp>
      <p:sp>
        <p:nvSpPr>
          <p:cNvPr id="822" name="Google Shape;822;p91"/>
          <p:cNvSpPr/>
          <p:nvPr/>
        </p:nvSpPr>
        <p:spPr>
          <a:xfrm>
            <a:off x="690225" y="1206050"/>
            <a:ext cx="2123100" cy="7563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latin typeface="Proxima Nova"/>
                <a:ea typeface="Proxima Nova"/>
                <a:cs typeface="Proxima Nova"/>
                <a:sym typeface="Proxima Nova"/>
              </a:rPr>
              <a:t>Benefits to Consumers</a:t>
            </a:r>
            <a:endParaRPr b="1" sz="1800">
              <a:latin typeface="Proxima Nova"/>
              <a:ea typeface="Proxima Nova"/>
              <a:cs typeface="Proxima Nova"/>
              <a:sym typeface="Proxima Nova"/>
            </a:endParaRPr>
          </a:p>
        </p:txBody>
      </p:sp>
      <p:sp>
        <p:nvSpPr>
          <p:cNvPr id="823" name="Google Shape;823;p91"/>
          <p:cNvSpPr/>
          <p:nvPr/>
        </p:nvSpPr>
        <p:spPr>
          <a:xfrm>
            <a:off x="3478500" y="1206050"/>
            <a:ext cx="2123100" cy="7563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latin typeface="Proxima Nova"/>
                <a:ea typeface="Proxima Nova"/>
                <a:cs typeface="Proxima Nova"/>
                <a:sym typeface="Proxima Nova"/>
              </a:rPr>
              <a:t>Benefits to </a:t>
            </a:r>
            <a:br>
              <a:rPr b="1" lang="en" sz="1800">
                <a:latin typeface="Proxima Nova"/>
                <a:ea typeface="Proxima Nova"/>
                <a:cs typeface="Proxima Nova"/>
                <a:sym typeface="Proxima Nova"/>
              </a:rPr>
            </a:br>
            <a:r>
              <a:rPr b="1" lang="en" sz="1800">
                <a:latin typeface="Proxima Nova"/>
                <a:ea typeface="Proxima Nova"/>
                <a:cs typeface="Proxima Nova"/>
                <a:sym typeface="Proxima Nova"/>
              </a:rPr>
              <a:t>Brands</a:t>
            </a:r>
            <a:endParaRPr b="1" sz="1800">
              <a:latin typeface="Proxima Nova"/>
              <a:ea typeface="Proxima Nova"/>
              <a:cs typeface="Proxima Nova"/>
              <a:sym typeface="Proxima Nova"/>
            </a:endParaRPr>
          </a:p>
        </p:txBody>
      </p:sp>
      <p:sp>
        <p:nvSpPr>
          <p:cNvPr id="824" name="Google Shape;824;p91"/>
          <p:cNvSpPr/>
          <p:nvPr/>
        </p:nvSpPr>
        <p:spPr>
          <a:xfrm>
            <a:off x="6298725" y="1206050"/>
            <a:ext cx="2123100" cy="756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800">
                <a:latin typeface="Proxima Nova"/>
                <a:ea typeface="Proxima Nova"/>
                <a:cs typeface="Proxima Nova"/>
                <a:sym typeface="Proxima Nova"/>
              </a:rPr>
              <a:t>Marketing Concerns</a:t>
            </a:r>
            <a:endParaRPr b="1" sz="1800">
              <a:latin typeface="Proxima Nova"/>
              <a:ea typeface="Proxima Nova"/>
              <a:cs typeface="Proxima Nova"/>
              <a:sym typeface="Proxima Nova"/>
            </a:endParaRPr>
          </a:p>
        </p:txBody>
      </p:sp>
      <p:sp>
        <p:nvSpPr>
          <p:cNvPr id="825" name="Google Shape;825;p91"/>
          <p:cNvSpPr/>
          <p:nvPr/>
        </p:nvSpPr>
        <p:spPr>
          <a:xfrm>
            <a:off x="3478500" y="1964243"/>
            <a:ext cx="2123100" cy="2107500"/>
          </a:xfrm>
          <a:prstGeom prst="rect">
            <a:avLst/>
          </a:prstGeom>
          <a:no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roxima Nova"/>
                <a:ea typeface="Proxima Nova"/>
                <a:cs typeface="Proxima Nova"/>
                <a:sym typeface="Proxima Nova"/>
              </a:rPr>
              <a:t>Wide audience.</a:t>
            </a:r>
            <a:endParaRPr sz="1200">
              <a:solidFill>
                <a:schemeClr val="dk1"/>
              </a:solidFill>
              <a:latin typeface="Proxima Nova"/>
              <a:ea typeface="Proxima Nova"/>
              <a:cs typeface="Proxima Nova"/>
              <a:sym typeface="Proxima Nova"/>
            </a:endParaRPr>
          </a:p>
          <a:p>
            <a:pPr indent="0" lvl="0" marL="0" rtl="0" algn="ctr">
              <a:spcBef>
                <a:spcPts val="1000"/>
              </a:spcBef>
              <a:spcAft>
                <a:spcPts val="0"/>
              </a:spcAft>
              <a:buNone/>
            </a:pPr>
            <a:r>
              <a:rPr lang="en" sz="1200">
                <a:solidFill>
                  <a:schemeClr val="dk1"/>
                </a:solidFill>
                <a:latin typeface="Proxima Nova"/>
                <a:ea typeface="Proxima Nova"/>
                <a:cs typeface="Proxima Nova"/>
                <a:sym typeface="Proxima Nova"/>
              </a:rPr>
              <a:t>Consumers can discover your product within the site. </a:t>
            </a:r>
            <a:endParaRPr sz="1200">
              <a:solidFill>
                <a:schemeClr val="dk1"/>
              </a:solidFill>
              <a:latin typeface="Proxima Nova"/>
              <a:ea typeface="Proxima Nova"/>
              <a:cs typeface="Proxima Nova"/>
              <a:sym typeface="Proxima Nova"/>
            </a:endParaRPr>
          </a:p>
          <a:p>
            <a:pPr indent="0" lvl="0" marL="0" rtl="0" algn="ctr">
              <a:spcBef>
                <a:spcPts val="1000"/>
              </a:spcBef>
              <a:spcAft>
                <a:spcPts val="0"/>
              </a:spcAft>
              <a:buNone/>
            </a:pPr>
            <a:r>
              <a:rPr lang="en" sz="1200">
                <a:solidFill>
                  <a:schemeClr val="dk1"/>
                </a:solidFill>
                <a:latin typeface="Proxima Nova"/>
                <a:ea typeface="Proxima Nova"/>
                <a:cs typeface="Proxima Nova"/>
                <a:sym typeface="Proxima Nova"/>
              </a:rPr>
              <a:t>One-stop shop for advertising and selling.</a:t>
            </a:r>
            <a:endParaRPr sz="1200">
              <a:solidFill>
                <a:schemeClr val="dk1"/>
              </a:solidFill>
              <a:latin typeface="Proxima Nova"/>
              <a:ea typeface="Proxima Nova"/>
              <a:cs typeface="Proxima Nova"/>
              <a:sym typeface="Proxima Nova"/>
            </a:endParaRPr>
          </a:p>
          <a:p>
            <a:pPr indent="0" lvl="0" marL="0" rtl="0" algn="ctr">
              <a:spcBef>
                <a:spcPts val="1000"/>
              </a:spcBef>
              <a:spcAft>
                <a:spcPts val="1000"/>
              </a:spcAft>
              <a:buNone/>
            </a:pPr>
            <a:r>
              <a:rPr lang="en" sz="1200">
                <a:solidFill>
                  <a:schemeClr val="dk1"/>
                </a:solidFill>
                <a:latin typeface="Proxima Nova"/>
                <a:ea typeface="Proxima Nova"/>
                <a:cs typeface="Proxima Nova"/>
                <a:sym typeface="Proxima Nova"/>
              </a:rPr>
              <a:t>Subscription models may be available to increase loyalty. </a:t>
            </a:r>
            <a:endParaRPr sz="1200">
              <a:solidFill>
                <a:schemeClr val="dk1"/>
              </a:solidFill>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9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Amazon Journey</a:t>
            </a:r>
            <a:endParaRPr/>
          </a:p>
        </p:txBody>
      </p:sp>
      <p:sp>
        <p:nvSpPr>
          <p:cNvPr id="831" name="Google Shape;831;p92"/>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832" name="Google Shape;832;p92"/>
          <p:cNvSpPr txBox="1"/>
          <p:nvPr>
            <p:ph idx="1" type="body"/>
          </p:nvPr>
        </p:nvSpPr>
        <p:spPr>
          <a:xfrm>
            <a:off x="457200" y="914400"/>
            <a:ext cx="8229600" cy="574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dk1"/>
                </a:solidFill>
              </a:rPr>
              <a:t>Nadja</a:t>
            </a:r>
            <a:r>
              <a:rPr lang="en"/>
              <a:t> is shopping for a coat on Amazon and sees an ad for Nike sneakers.</a:t>
            </a:r>
            <a:endParaRPr/>
          </a:p>
        </p:txBody>
      </p:sp>
      <p:grpSp>
        <p:nvGrpSpPr>
          <p:cNvPr id="833" name="Google Shape;833;p92"/>
          <p:cNvGrpSpPr/>
          <p:nvPr/>
        </p:nvGrpSpPr>
        <p:grpSpPr>
          <a:xfrm>
            <a:off x="4332250" y="2656613"/>
            <a:ext cx="1584600" cy="939150"/>
            <a:chOff x="4332250" y="2656613"/>
            <a:chExt cx="1584600" cy="939150"/>
          </a:xfrm>
        </p:grpSpPr>
        <p:sp>
          <p:nvSpPr>
            <p:cNvPr id="834" name="Google Shape;834;p92"/>
            <p:cNvSpPr/>
            <p:nvPr/>
          </p:nvSpPr>
          <p:spPr>
            <a:xfrm>
              <a:off x="4332250" y="2834663"/>
              <a:ext cx="1135200" cy="761100"/>
            </a:xfrm>
            <a:prstGeom prst="wedgeRoundRectCallout">
              <a:avLst>
                <a:gd fmla="val -20833" name="adj1"/>
                <a:gd fmla="val 62500" name="adj2"/>
                <a:gd fmla="val 0" name="adj3"/>
              </a:avLst>
            </a:prstGeom>
            <a:solidFill>
              <a:srgbClr val="F3F3F3"/>
            </a:solidFill>
            <a:ln cap="flat" cmpd="sng" w="9525">
              <a:solidFill>
                <a:srgbClr val="999999"/>
              </a:solidFill>
              <a:prstDash val="solid"/>
              <a:round/>
              <a:headEnd len="sm" w="sm" type="none"/>
              <a:tailEnd len="sm" w="sm" type="none"/>
            </a:ln>
          </p:spPr>
          <p:txBody>
            <a:bodyPr anchorCtr="0" anchor="ctr" bIns="0" lIns="45700" spcFirstLastPara="1" rIns="45700" wrap="square" tIns="0">
              <a:noAutofit/>
            </a:bodyPr>
            <a:lstStyle/>
            <a:p>
              <a:pPr indent="0" lvl="0" marL="0" rtl="0" algn="ctr">
                <a:spcBef>
                  <a:spcPts val="0"/>
                </a:spcBef>
                <a:spcAft>
                  <a:spcPts val="0"/>
                </a:spcAft>
                <a:buNone/>
              </a:pPr>
              <a:r>
                <a:rPr lang="en" sz="1200">
                  <a:latin typeface="Proxima Nova"/>
                  <a:ea typeface="Proxima Nova"/>
                  <a:cs typeface="Proxima Nova"/>
                  <a:sym typeface="Proxima Nova"/>
                </a:rPr>
                <a:t>I wonder if these are fake...</a:t>
              </a:r>
              <a:endParaRPr sz="1200">
                <a:latin typeface="Proxima Nova"/>
                <a:ea typeface="Proxima Nova"/>
                <a:cs typeface="Proxima Nova"/>
                <a:sym typeface="Proxima Nova"/>
              </a:endParaRPr>
            </a:p>
          </p:txBody>
        </p:sp>
        <p:cxnSp>
          <p:nvCxnSpPr>
            <p:cNvPr id="835" name="Google Shape;835;p92"/>
            <p:cNvCxnSpPr>
              <a:stCxn id="834" idx="3"/>
              <a:endCxn id="836" idx="2"/>
            </p:cNvCxnSpPr>
            <p:nvPr/>
          </p:nvCxnSpPr>
          <p:spPr>
            <a:xfrm flipH="1" rot="10800000">
              <a:off x="5467450" y="2656613"/>
              <a:ext cx="449400" cy="558600"/>
            </a:xfrm>
            <a:prstGeom prst="straightConnector1">
              <a:avLst/>
            </a:prstGeom>
            <a:noFill/>
            <a:ln cap="flat" cmpd="sng" w="9525">
              <a:solidFill>
                <a:srgbClr val="000000"/>
              </a:solidFill>
              <a:prstDash val="solid"/>
              <a:round/>
              <a:headEnd len="med" w="med" type="none"/>
              <a:tailEnd len="med" w="med" type="none"/>
            </a:ln>
          </p:spPr>
        </p:cxnSp>
      </p:grpSp>
      <p:grpSp>
        <p:nvGrpSpPr>
          <p:cNvPr id="837" name="Google Shape;837;p92"/>
          <p:cNvGrpSpPr/>
          <p:nvPr/>
        </p:nvGrpSpPr>
        <p:grpSpPr>
          <a:xfrm>
            <a:off x="1771225" y="1825750"/>
            <a:ext cx="1245900" cy="1192950"/>
            <a:chOff x="1771225" y="1825750"/>
            <a:chExt cx="1245900" cy="1192950"/>
          </a:xfrm>
        </p:grpSpPr>
        <p:sp>
          <p:nvSpPr>
            <p:cNvPr id="838" name="Google Shape;838;p92"/>
            <p:cNvSpPr/>
            <p:nvPr/>
          </p:nvSpPr>
          <p:spPr>
            <a:xfrm>
              <a:off x="1771225" y="1825750"/>
              <a:ext cx="1135200" cy="761100"/>
            </a:xfrm>
            <a:prstGeom prst="wedgeRoundRectCallout">
              <a:avLst>
                <a:gd fmla="val -20833" name="adj1"/>
                <a:gd fmla="val 62500" name="adj2"/>
                <a:gd fmla="val 0" name="adj3"/>
              </a:avLst>
            </a:prstGeom>
            <a:solidFill>
              <a:srgbClr val="F3F3F3"/>
            </a:solidFill>
            <a:ln cap="flat" cmpd="sng" w="9525">
              <a:solidFill>
                <a:srgbClr val="999999"/>
              </a:solidFill>
              <a:prstDash val="solid"/>
              <a:round/>
              <a:headEnd len="sm" w="sm" type="none"/>
              <a:tailEnd len="sm" w="sm" type="none"/>
            </a:ln>
          </p:spPr>
          <p:txBody>
            <a:bodyPr anchorCtr="0" anchor="ctr" bIns="0" lIns="45700" spcFirstLastPara="1" rIns="45700" wrap="square" tIns="0">
              <a:noAutofit/>
            </a:bodyPr>
            <a:lstStyle/>
            <a:p>
              <a:pPr indent="0" lvl="0" marL="0" rtl="0" algn="ctr">
                <a:spcBef>
                  <a:spcPts val="0"/>
                </a:spcBef>
                <a:spcAft>
                  <a:spcPts val="0"/>
                </a:spcAft>
                <a:buNone/>
              </a:pPr>
              <a:r>
                <a:rPr lang="en" sz="1200">
                  <a:latin typeface="Proxima Nova"/>
                  <a:ea typeface="Proxima Nova"/>
                  <a:cs typeface="Proxima Nova"/>
                  <a:sym typeface="Proxima Nova"/>
                </a:rPr>
                <a:t>Oh, that’s super cheap for Nike!</a:t>
              </a:r>
              <a:endParaRPr sz="1200">
                <a:latin typeface="Proxima Nova"/>
                <a:ea typeface="Proxima Nova"/>
                <a:cs typeface="Proxima Nova"/>
                <a:sym typeface="Proxima Nova"/>
              </a:endParaRPr>
            </a:p>
          </p:txBody>
        </p:sp>
        <p:cxnSp>
          <p:nvCxnSpPr>
            <p:cNvPr id="839" name="Google Shape;839;p92"/>
            <p:cNvCxnSpPr>
              <a:stCxn id="838" idx="3"/>
              <a:endCxn id="840" idx="1"/>
            </p:cNvCxnSpPr>
            <p:nvPr/>
          </p:nvCxnSpPr>
          <p:spPr>
            <a:xfrm>
              <a:off x="2906425" y="2206300"/>
              <a:ext cx="110700" cy="812400"/>
            </a:xfrm>
            <a:prstGeom prst="straightConnector1">
              <a:avLst/>
            </a:prstGeom>
            <a:noFill/>
            <a:ln cap="flat" cmpd="sng" w="9525">
              <a:solidFill>
                <a:srgbClr val="000000"/>
              </a:solidFill>
              <a:prstDash val="solid"/>
              <a:round/>
              <a:headEnd len="med" w="med" type="none"/>
              <a:tailEnd len="med" w="med" type="none"/>
            </a:ln>
          </p:spPr>
        </p:cxnSp>
      </p:grpSp>
      <p:grpSp>
        <p:nvGrpSpPr>
          <p:cNvPr id="841" name="Google Shape;841;p92"/>
          <p:cNvGrpSpPr/>
          <p:nvPr/>
        </p:nvGrpSpPr>
        <p:grpSpPr>
          <a:xfrm>
            <a:off x="5349125" y="1895538"/>
            <a:ext cx="1431600" cy="761100"/>
            <a:chOff x="5349125" y="1895538"/>
            <a:chExt cx="1431600" cy="761100"/>
          </a:xfrm>
        </p:grpSpPr>
        <p:sp>
          <p:nvSpPr>
            <p:cNvPr id="836" name="Google Shape;836;p92"/>
            <p:cNvSpPr/>
            <p:nvPr/>
          </p:nvSpPr>
          <p:spPr>
            <a:xfrm>
              <a:off x="5349125" y="1895538"/>
              <a:ext cx="1135200" cy="761100"/>
            </a:xfrm>
            <a:prstGeom prst="wedgeRoundRectCallout">
              <a:avLst>
                <a:gd fmla="val -20833" name="adj1"/>
                <a:gd fmla="val 62500" name="adj2"/>
                <a:gd fmla="val 0" name="adj3"/>
              </a:avLst>
            </a:prstGeom>
            <a:solidFill>
              <a:srgbClr val="F3F3F3"/>
            </a:solidFill>
            <a:ln cap="flat" cmpd="sng" w="9525">
              <a:solidFill>
                <a:srgbClr val="999999"/>
              </a:solidFill>
              <a:prstDash val="solid"/>
              <a:round/>
              <a:headEnd len="sm" w="sm" type="none"/>
              <a:tailEnd len="sm" w="sm" type="none"/>
            </a:ln>
          </p:spPr>
          <p:txBody>
            <a:bodyPr anchorCtr="0" anchor="ctr" bIns="0" lIns="45700" spcFirstLastPara="1" rIns="45700" wrap="square" tIns="0">
              <a:noAutofit/>
            </a:bodyPr>
            <a:lstStyle/>
            <a:p>
              <a:pPr indent="0" lvl="0" marL="0" rtl="0" algn="ctr">
                <a:spcBef>
                  <a:spcPts val="0"/>
                </a:spcBef>
                <a:spcAft>
                  <a:spcPts val="0"/>
                </a:spcAft>
                <a:buNone/>
              </a:pPr>
              <a:r>
                <a:rPr lang="en" sz="1200">
                  <a:latin typeface="Proxima Nova"/>
                  <a:ea typeface="Proxima Nova"/>
                  <a:cs typeface="Proxima Nova"/>
                  <a:sym typeface="Proxima Nova"/>
                </a:rPr>
                <a:t>I’m going to look up these shoes </a:t>
              </a:r>
              <a:r>
                <a:rPr lang="en" sz="1200">
                  <a:latin typeface="Proxima Nova"/>
                  <a:ea typeface="Proxima Nova"/>
                  <a:cs typeface="Proxima Nova"/>
                  <a:sym typeface="Proxima Nova"/>
                </a:rPr>
                <a:t>on Amazon</a:t>
              </a:r>
              <a:r>
                <a:rPr lang="en" sz="1200">
                  <a:latin typeface="Proxima Nova"/>
                  <a:ea typeface="Proxima Nova"/>
                  <a:cs typeface="Proxima Nova"/>
                  <a:sym typeface="Proxima Nova"/>
                </a:rPr>
                <a:t>.</a:t>
              </a:r>
              <a:endParaRPr sz="1200">
                <a:latin typeface="Proxima Nova"/>
                <a:ea typeface="Proxima Nova"/>
                <a:cs typeface="Proxima Nova"/>
                <a:sym typeface="Proxima Nova"/>
              </a:endParaRPr>
            </a:p>
          </p:txBody>
        </p:sp>
        <p:cxnSp>
          <p:nvCxnSpPr>
            <p:cNvPr id="842" name="Google Shape;842;p92"/>
            <p:cNvCxnSpPr>
              <a:stCxn id="836" idx="3"/>
              <a:endCxn id="843" idx="1"/>
            </p:cNvCxnSpPr>
            <p:nvPr/>
          </p:nvCxnSpPr>
          <p:spPr>
            <a:xfrm flipH="1" rot="10800000">
              <a:off x="6484325" y="2098188"/>
              <a:ext cx="296400" cy="177900"/>
            </a:xfrm>
            <a:prstGeom prst="straightConnector1">
              <a:avLst/>
            </a:prstGeom>
            <a:noFill/>
            <a:ln cap="flat" cmpd="sng" w="9525">
              <a:solidFill>
                <a:srgbClr val="000000"/>
              </a:solidFill>
              <a:prstDash val="solid"/>
              <a:round/>
              <a:headEnd len="med" w="med" type="none"/>
              <a:tailEnd len="med" w="med" type="none"/>
            </a:ln>
          </p:spPr>
        </p:cxnSp>
      </p:grpSp>
      <p:grpSp>
        <p:nvGrpSpPr>
          <p:cNvPr id="844" name="Google Shape;844;p92"/>
          <p:cNvGrpSpPr/>
          <p:nvPr/>
        </p:nvGrpSpPr>
        <p:grpSpPr>
          <a:xfrm>
            <a:off x="7716325" y="2718925"/>
            <a:ext cx="1135200" cy="1589650"/>
            <a:chOff x="7716325" y="2718925"/>
            <a:chExt cx="1135200" cy="1589650"/>
          </a:xfrm>
        </p:grpSpPr>
        <p:sp>
          <p:nvSpPr>
            <p:cNvPr id="845" name="Google Shape;845;p92"/>
            <p:cNvSpPr txBox="1"/>
            <p:nvPr/>
          </p:nvSpPr>
          <p:spPr>
            <a:xfrm>
              <a:off x="7770313" y="3595775"/>
              <a:ext cx="1027200" cy="7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Proxima Nova"/>
                  <a:ea typeface="Proxima Nova"/>
                  <a:cs typeface="Proxima Nova"/>
                  <a:sym typeface="Proxima Nova"/>
                </a:rPr>
                <a:t>Seriously, Prime is SO convenient.</a:t>
              </a:r>
              <a:endParaRPr i="1" sz="1200">
                <a:latin typeface="Proxima Nova"/>
                <a:ea typeface="Proxima Nova"/>
                <a:cs typeface="Proxima Nova"/>
                <a:sym typeface="Proxima Nova"/>
              </a:endParaRPr>
            </a:p>
          </p:txBody>
        </p:sp>
        <p:sp>
          <p:nvSpPr>
            <p:cNvPr id="846" name="Google Shape;846;p92"/>
            <p:cNvSpPr/>
            <p:nvPr/>
          </p:nvSpPr>
          <p:spPr>
            <a:xfrm>
              <a:off x="7716325" y="2718925"/>
              <a:ext cx="1135200" cy="761100"/>
            </a:xfrm>
            <a:prstGeom prst="wedgeRoundRectCallout">
              <a:avLst>
                <a:gd fmla="val -20833" name="adj1"/>
                <a:gd fmla="val 62500" name="adj2"/>
                <a:gd fmla="val 0" name="adj3"/>
              </a:avLst>
            </a:prstGeom>
            <a:solidFill>
              <a:srgbClr val="F3F3F3"/>
            </a:solidFill>
            <a:ln cap="flat" cmpd="sng" w="9525">
              <a:solidFill>
                <a:srgbClr val="999999"/>
              </a:solidFill>
              <a:prstDash val="solid"/>
              <a:round/>
              <a:headEnd len="sm" w="sm" type="none"/>
              <a:tailEnd len="sm" w="sm" type="none"/>
            </a:ln>
          </p:spPr>
          <p:txBody>
            <a:bodyPr anchorCtr="0" anchor="ctr" bIns="0" lIns="45700" spcFirstLastPara="1" rIns="45700" wrap="square" tIns="0">
              <a:noAutofit/>
            </a:bodyPr>
            <a:lstStyle/>
            <a:p>
              <a:pPr indent="0" lvl="0" marL="0" rtl="0" algn="ctr">
                <a:spcBef>
                  <a:spcPts val="0"/>
                </a:spcBef>
                <a:spcAft>
                  <a:spcPts val="0"/>
                </a:spcAft>
                <a:buNone/>
              </a:pPr>
              <a:r>
                <a:rPr lang="en" sz="1200">
                  <a:latin typeface="Proxima Nova"/>
                  <a:ea typeface="Proxima Nova"/>
                  <a:cs typeface="Proxima Nova"/>
                  <a:sym typeface="Proxima Nova"/>
                </a:rPr>
                <a:t>One click to buy. Done!</a:t>
              </a:r>
              <a:endParaRPr sz="1200">
                <a:latin typeface="Proxima Nova"/>
                <a:ea typeface="Proxima Nova"/>
                <a:cs typeface="Proxima Nova"/>
                <a:sym typeface="Proxima Nova"/>
              </a:endParaRPr>
            </a:p>
          </p:txBody>
        </p:sp>
      </p:grpSp>
      <p:sp>
        <p:nvSpPr>
          <p:cNvPr id="847" name="Google Shape;847;p92"/>
          <p:cNvSpPr txBox="1"/>
          <p:nvPr/>
        </p:nvSpPr>
        <p:spPr>
          <a:xfrm>
            <a:off x="522513" y="2700250"/>
            <a:ext cx="1027200" cy="7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Proxima Nova"/>
                <a:ea typeface="Proxima Nova"/>
                <a:cs typeface="Proxima Nova"/>
                <a:sym typeface="Proxima Nova"/>
              </a:rPr>
              <a:t>Amazon knows me really well.</a:t>
            </a:r>
            <a:endParaRPr i="1" sz="1200">
              <a:latin typeface="Proxima Nova"/>
              <a:ea typeface="Proxima Nova"/>
              <a:cs typeface="Proxima Nova"/>
              <a:sym typeface="Proxima Nova"/>
            </a:endParaRPr>
          </a:p>
        </p:txBody>
      </p:sp>
      <p:grpSp>
        <p:nvGrpSpPr>
          <p:cNvPr id="848" name="Google Shape;848;p92"/>
          <p:cNvGrpSpPr/>
          <p:nvPr/>
        </p:nvGrpSpPr>
        <p:grpSpPr>
          <a:xfrm>
            <a:off x="497325" y="1828325"/>
            <a:ext cx="1273900" cy="761100"/>
            <a:chOff x="497325" y="1828325"/>
            <a:chExt cx="1273900" cy="761100"/>
          </a:xfrm>
        </p:grpSpPr>
        <p:sp>
          <p:nvSpPr>
            <p:cNvPr id="849" name="Google Shape;849;p92"/>
            <p:cNvSpPr/>
            <p:nvPr/>
          </p:nvSpPr>
          <p:spPr>
            <a:xfrm>
              <a:off x="497325" y="1828325"/>
              <a:ext cx="1135200" cy="761100"/>
            </a:xfrm>
            <a:prstGeom prst="wedgeRoundRectCallout">
              <a:avLst>
                <a:gd fmla="val -20833" name="adj1"/>
                <a:gd fmla="val 62500" name="adj2"/>
                <a:gd fmla="val 0" name="adj3"/>
              </a:avLst>
            </a:prstGeom>
            <a:solidFill>
              <a:srgbClr val="F3F3F3"/>
            </a:solidFill>
            <a:ln cap="flat" cmpd="sng" w="9525">
              <a:solidFill>
                <a:srgbClr val="999999"/>
              </a:solidFill>
              <a:prstDash val="solid"/>
              <a:round/>
              <a:headEnd len="sm" w="sm" type="none"/>
              <a:tailEnd len="sm" w="sm" type="none"/>
            </a:ln>
          </p:spPr>
          <p:txBody>
            <a:bodyPr anchorCtr="0" anchor="ctr" bIns="0" lIns="45700" spcFirstLastPara="1" rIns="45700" wrap="square" tIns="0">
              <a:noAutofit/>
            </a:bodyPr>
            <a:lstStyle/>
            <a:p>
              <a:pPr indent="0" lvl="0" marL="0" rtl="0" algn="ctr">
                <a:spcBef>
                  <a:spcPts val="0"/>
                </a:spcBef>
                <a:spcAft>
                  <a:spcPts val="0"/>
                </a:spcAft>
                <a:buNone/>
              </a:pPr>
              <a:r>
                <a:rPr lang="en" sz="1200">
                  <a:latin typeface="Proxima Nova"/>
                  <a:ea typeface="Proxima Nova"/>
                  <a:cs typeface="Proxima Nova"/>
                  <a:sym typeface="Proxima Nova"/>
                </a:rPr>
                <a:t>Those shoes look cute!</a:t>
              </a:r>
              <a:endParaRPr sz="1200">
                <a:latin typeface="Proxima Nova"/>
                <a:ea typeface="Proxima Nova"/>
                <a:cs typeface="Proxima Nova"/>
                <a:sym typeface="Proxima Nova"/>
              </a:endParaRPr>
            </a:p>
          </p:txBody>
        </p:sp>
        <p:cxnSp>
          <p:nvCxnSpPr>
            <p:cNvPr id="850" name="Google Shape;850;p92"/>
            <p:cNvCxnSpPr>
              <a:stCxn id="838" idx="1"/>
              <a:endCxn id="849" idx="3"/>
            </p:cNvCxnSpPr>
            <p:nvPr/>
          </p:nvCxnSpPr>
          <p:spPr>
            <a:xfrm flipH="1">
              <a:off x="1632625" y="2206300"/>
              <a:ext cx="138600" cy="2700"/>
            </a:xfrm>
            <a:prstGeom prst="straightConnector1">
              <a:avLst/>
            </a:prstGeom>
            <a:noFill/>
            <a:ln cap="flat" cmpd="sng" w="9525">
              <a:solidFill>
                <a:srgbClr val="000000"/>
              </a:solidFill>
              <a:prstDash val="solid"/>
              <a:round/>
              <a:headEnd len="med" w="med" type="none"/>
              <a:tailEnd len="med" w="med" type="none"/>
            </a:ln>
          </p:spPr>
        </p:cxnSp>
      </p:grpSp>
      <p:grpSp>
        <p:nvGrpSpPr>
          <p:cNvPr id="851" name="Google Shape;851;p92"/>
          <p:cNvGrpSpPr/>
          <p:nvPr/>
        </p:nvGrpSpPr>
        <p:grpSpPr>
          <a:xfrm>
            <a:off x="2989552" y="2581975"/>
            <a:ext cx="1342798" cy="1589466"/>
            <a:chOff x="2989539" y="2589420"/>
            <a:chExt cx="1342798" cy="1582030"/>
          </a:xfrm>
        </p:grpSpPr>
        <p:sp>
          <p:nvSpPr>
            <p:cNvPr id="840" name="Google Shape;840;p92"/>
            <p:cNvSpPr/>
            <p:nvPr/>
          </p:nvSpPr>
          <p:spPr>
            <a:xfrm>
              <a:off x="3017138" y="2589420"/>
              <a:ext cx="1135200" cy="869100"/>
            </a:xfrm>
            <a:prstGeom prst="wedgeRoundRectCallout">
              <a:avLst>
                <a:gd fmla="val -20833" name="adj1"/>
                <a:gd fmla="val 62500" name="adj2"/>
                <a:gd fmla="val 0" name="adj3"/>
              </a:avLst>
            </a:prstGeom>
            <a:solidFill>
              <a:srgbClr val="F3F3F3"/>
            </a:solidFill>
            <a:ln cap="flat" cmpd="sng" w="9525">
              <a:solidFill>
                <a:srgbClr val="999999"/>
              </a:solidFill>
              <a:prstDash val="solid"/>
              <a:round/>
              <a:headEnd len="sm" w="sm" type="none"/>
              <a:tailEnd len="sm" w="sm" type="none"/>
            </a:ln>
          </p:spPr>
          <p:txBody>
            <a:bodyPr anchorCtr="0" anchor="ctr" bIns="0" lIns="45700" spcFirstLastPara="1" rIns="45700" wrap="square" tIns="0">
              <a:noAutofit/>
            </a:bodyPr>
            <a:lstStyle/>
            <a:p>
              <a:pPr indent="0" lvl="0" marL="0" rtl="0" algn="ctr">
                <a:spcBef>
                  <a:spcPts val="0"/>
                </a:spcBef>
                <a:spcAft>
                  <a:spcPts val="0"/>
                </a:spcAft>
                <a:buNone/>
              </a:pPr>
              <a:r>
                <a:rPr lang="en" sz="1200">
                  <a:latin typeface="Proxima Nova"/>
                  <a:ea typeface="Proxima Nova"/>
                  <a:cs typeface="Proxima Nova"/>
                  <a:sym typeface="Proxima Nova"/>
                </a:rPr>
                <a:t>What is Shoes4u? This description is weird.</a:t>
              </a:r>
              <a:endParaRPr sz="1200">
                <a:latin typeface="Proxima Nova"/>
                <a:ea typeface="Proxima Nova"/>
                <a:cs typeface="Proxima Nova"/>
                <a:sym typeface="Proxima Nova"/>
              </a:endParaRPr>
            </a:p>
          </p:txBody>
        </p:sp>
        <p:cxnSp>
          <p:nvCxnSpPr>
            <p:cNvPr id="852" name="Google Shape;852;p92"/>
            <p:cNvCxnSpPr>
              <a:stCxn id="840" idx="3"/>
              <a:endCxn id="834" idx="1"/>
            </p:cNvCxnSpPr>
            <p:nvPr/>
          </p:nvCxnSpPr>
          <p:spPr>
            <a:xfrm>
              <a:off x="4152338" y="3023970"/>
              <a:ext cx="180000" cy="195600"/>
            </a:xfrm>
            <a:prstGeom prst="straightConnector1">
              <a:avLst/>
            </a:prstGeom>
            <a:noFill/>
            <a:ln cap="flat" cmpd="sng" w="9525">
              <a:solidFill>
                <a:srgbClr val="000000"/>
              </a:solidFill>
              <a:prstDash val="solid"/>
              <a:round/>
              <a:headEnd len="med" w="med" type="none"/>
              <a:tailEnd len="med" w="med" type="none"/>
            </a:ln>
          </p:spPr>
        </p:cxnSp>
        <p:sp>
          <p:nvSpPr>
            <p:cNvPr id="853" name="Google Shape;853;p92"/>
            <p:cNvSpPr txBox="1"/>
            <p:nvPr/>
          </p:nvSpPr>
          <p:spPr>
            <a:xfrm>
              <a:off x="2989539" y="3458650"/>
              <a:ext cx="1190400" cy="7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Proxima Nova"/>
                  <a:ea typeface="Proxima Nova"/>
                  <a:cs typeface="Proxima Nova"/>
                  <a:sym typeface="Proxima Nova"/>
                </a:rPr>
                <a:t>Amazon lets anybody sell anything...</a:t>
              </a:r>
              <a:endParaRPr i="1" sz="1200">
                <a:latin typeface="Proxima Nova"/>
                <a:ea typeface="Proxima Nova"/>
                <a:cs typeface="Proxima Nova"/>
                <a:sym typeface="Proxima Nova"/>
              </a:endParaRPr>
            </a:p>
          </p:txBody>
        </p:sp>
      </p:grpSp>
      <p:grpSp>
        <p:nvGrpSpPr>
          <p:cNvPr id="854" name="Google Shape;854;p92"/>
          <p:cNvGrpSpPr/>
          <p:nvPr/>
        </p:nvGrpSpPr>
        <p:grpSpPr>
          <a:xfrm>
            <a:off x="6689113" y="1717501"/>
            <a:ext cx="1594913" cy="1473899"/>
            <a:chOff x="6689113" y="1717501"/>
            <a:chExt cx="1594913" cy="1473899"/>
          </a:xfrm>
        </p:grpSpPr>
        <p:sp>
          <p:nvSpPr>
            <p:cNvPr id="843" name="Google Shape;843;p92"/>
            <p:cNvSpPr/>
            <p:nvPr/>
          </p:nvSpPr>
          <p:spPr>
            <a:xfrm>
              <a:off x="6780725" y="1717501"/>
              <a:ext cx="1135200" cy="761100"/>
            </a:xfrm>
            <a:prstGeom prst="wedgeRoundRectCallout">
              <a:avLst>
                <a:gd fmla="val -20833" name="adj1"/>
                <a:gd fmla="val 62500" name="adj2"/>
                <a:gd fmla="val 0" name="adj3"/>
              </a:avLst>
            </a:prstGeom>
            <a:solidFill>
              <a:srgbClr val="F3F3F3"/>
            </a:solidFill>
            <a:ln cap="flat" cmpd="sng" w="9525">
              <a:solidFill>
                <a:srgbClr val="999999"/>
              </a:solidFill>
              <a:prstDash val="solid"/>
              <a:round/>
              <a:headEnd len="sm" w="sm" type="none"/>
              <a:tailEnd len="sm" w="sm" type="none"/>
            </a:ln>
          </p:spPr>
          <p:txBody>
            <a:bodyPr anchorCtr="0" anchor="ctr" bIns="0" lIns="45700" spcFirstLastPara="1" rIns="45700" wrap="square" tIns="0">
              <a:noAutofit/>
            </a:bodyPr>
            <a:lstStyle/>
            <a:p>
              <a:pPr indent="0" lvl="0" marL="0" rtl="0" algn="ctr">
                <a:spcBef>
                  <a:spcPts val="0"/>
                </a:spcBef>
                <a:spcAft>
                  <a:spcPts val="0"/>
                </a:spcAft>
                <a:buNone/>
              </a:pPr>
              <a:r>
                <a:rPr lang="en" sz="1200">
                  <a:latin typeface="Proxima Nova"/>
                  <a:ea typeface="Proxima Nova"/>
                  <a:cs typeface="Proxima Nova"/>
                  <a:sym typeface="Proxima Nova"/>
                </a:rPr>
                <a:t>T</a:t>
              </a:r>
              <a:r>
                <a:rPr lang="en" sz="1200">
                  <a:latin typeface="Proxima Nova"/>
                  <a:ea typeface="Proxima Nova"/>
                  <a:cs typeface="Proxima Nova"/>
                  <a:sym typeface="Proxima Nova"/>
                </a:rPr>
                <a:t>hese are only $5 more and 2-day shipping!</a:t>
              </a:r>
              <a:endParaRPr sz="1200">
                <a:latin typeface="Proxima Nova"/>
                <a:ea typeface="Proxima Nova"/>
                <a:cs typeface="Proxima Nova"/>
                <a:sym typeface="Proxima Nova"/>
              </a:endParaRPr>
            </a:p>
          </p:txBody>
        </p:sp>
        <p:cxnSp>
          <p:nvCxnSpPr>
            <p:cNvPr id="855" name="Google Shape;855;p92"/>
            <p:cNvCxnSpPr>
              <a:stCxn id="843" idx="3"/>
              <a:endCxn id="846" idx="0"/>
            </p:cNvCxnSpPr>
            <p:nvPr/>
          </p:nvCxnSpPr>
          <p:spPr>
            <a:xfrm>
              <a:off x="7915925" y="2098051"/>
              <a:ext cx="368100" cy="621000"/>
            </a:xfrm>
            <a:prstGeom prst="straightConnector1">
              <a:avLst/>
            </a:prstGeom>
            <a:noFill/>
            <a:ln cap="flat" cmpd="sng" w="9525">
              <a:solidFill>
                <a:srgbClr val="000000"/>
              </a:solidFill>
              <a:prstDash val="solid"/>
              <a:round/>
              <a:headEnd len="med" w="med" type="none"/>
              <a:tailEnd len="med" w="med" type="none"/>
            </a:ln>
          </p:spPr>
        </p:cxnSp>
        <p:sp>
          <p:nvSpPr>
            <p:cNvPr id="856" name="Google Shape;856;p92"/>
            <p:cNvSpPr txBox="1"/>
            <p:nvPr/>
          </p:nvSpPr>
          <p:spPr>
            <a:xfrm>
              <a:off x="6689113" y="2478600"/>
              <a:ext cx="1027200" cy="7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200">
                  <a:latin typeface="Proxima Nova"/>
                  <a:ea typeface="Proxima Nova"/>
                  <a:cs typeface="Proxima Nova"/>
                  <a:sym typeface="Proxima Nova"/>
                </a:rPr>
                <a:t>Prime is so convenient.</a:t>
              </a:r>
              <a:endParaRPr i="1" sz="1200">
                <a:latin typeface="Proxima Nova"/>
                <a:ea typeface="Proxima Nova"/>
                <a:cs typeface="Proxima Nova"/>
                <a:sym typeface="Proxima Nova"/>
              </a:endParaRPr>
            </a:p>
          </p:txBody>
        </p:sp>
      </p:grpSp>
      <p:sp>
        <p:nvSpPr>
          <p:cNvPr id="857" name="Google Shape;857;p92"/>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858" name="Google Shape;858;p92"/>
          <p:cNvPicPr preferRelativeResize="0"/>
          <p:nvPr/>
        </p:nvPicPr>
        <p:blipFill>
          <a:blip r:embed="rId3">
            <a:alphaModFix/>
          </a:blip>
          <a:stretch>
            <a:fillRect/>
          </a:stretch>
        </p:blipFill>
        <p:spPr>
          <a:xfrm>
            <a:off x="7815845" y="36175"/>
            <a:ext cx="1209330" cy="994200"/>
          </a:xfrm>
          <a:prstGeom prst="rect">
            <a:avLst/>
          </a:prstGeom>
          <a:noFill/>
          <a:ln>
            <a:noFill/>
          </a:ln>
          <a:effectLst>
            <a:outerShdw blurRad="57150" rotWithShape="0" algn="bl" dir="5400000" dist="19050">
              <a:srgbClr val="000000">
                <a:alpha val="50000"/>
              </a:srgbClr>
            </a:outerShdw>
          </a:effectLst>
        </p:spPr>
      </p:pic>
      <p:sp>
        <p:nvSpPr>
          <p:cNvPr id="859" name="Google Shape;859;p92"/>
          <p:cNvSpPr txBox="1"/>
          <p:nvPr/>
        </p:nvSpPr>
        <p:spPr>
          <a:xfrm>
            <a:off x="7815850" y="36175"/>
            <a:ext cx="1328100" cy="10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Proxima Nova"/>
                <a:ea typeface="Proxima Nova"/>
                <a:cs typeface="Proxima Nova"/>
                <a:sym typeface="Proxima Nova"/>
              </a:rPr>
              <a:t>LXA note</a:t>
            </a:r>
            <a:endParaRPr b="1" sz="1100">
              <a:latin typeface="Proxima Nova"/>
              <a:ea typeface="Proxima Nova"/>
              <a:cs typeface="Proxima Nova"/>
              <a:sym typeface="Proxima Nova"/>
            </a:endParaRPr>
          </a:p>
          <a:p>
            <a:pPr indent="0" lvl="0" marL="0" rtl="0" algn="l">
              <a:spcBef>
                <a:spcPts val="1000"/>
              </a:spcBef>
              <a:spcAft>
                <a:spcPts val="0"/>
              </a:spcAft>
              <a:buNone/>
            </a:pPr>
            <a:r>
              <a:rPr lang="en" sz="1000">
                <a:latin typeface="Proxima Nova"/>
                <a:ea typeface="Proxima Nova"/>
                <a:cs typeface="Proxima Nova"/>
                <a:sym typeface="Proxima Nova"/>
              </a:rPr>
              <a:t>Swap out example with one more relevant to client.</a:t>
            </a:r>
            <a:endParaRPr sz="1000">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7"/>
                                        </p:tgtEl>
                                        <p:attrNameLst>
                                          <p:attrName>style.visibility</p:attrName>
                                        </p:attrNameLst>
                                      </p:cBhvr>
                                      <p:to>
                                        <p:strVal val="visible"/>
                                      </p:to>
                                    </p:set>
                                    <p:animEffect filter="fade" transition="in">
                                      <p:cBhvr>
                                        <p:cTn dur="1"/>
                                        <p:tgtEl>
                                          <p:spTgt spid="83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1"/>
                                        </p:tgtEl>
                                        <p:attrNameLst>
                                          <p:attrName>style.visibility</p:attrName>
                                        </p:attrNameLst>
                                      </p:cBhvr>
                                      <p:to>
                                        <p:strVal val="visible"/>
                                      </p:to>
                                    </p:set>
                                    <p:animEffect filter="fade" transition="in">
                                      <p:cBhvr>
                                        <p:cTn dur="1"/>
                                        <p:tgtEl>
                                          <p:spTgt spid="8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3"/>
                                        </p:tgtEl>
                                        <p:attrNameLst>
                                          <p:attrName>style.visibility</p:attrName>
                                        </p:attrNameLst>
                                      </p:cBhvr>
                                      <p:to>
                                        <p:strVal val="visible"/>
                                      </p:to>
                                    </p:set>
                                    <p:animEffect filter="fade" transition="in">
                                      <p:cBhvr>
                                        <p:cTn dur="1"/>
                                        <p:tgtEl>
                                          <p:spTgt spid="8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1"/>
                                        </p:tgtEl>
                                        <p:attrNameLst>
                                          <p:attrName>style.visibility</p:attrName>
                                        </p:attrNameLst>
                                      </p:cBhvr>
                                      <p:to>
                                        <p:strVal val="visible"/>
                                      </p:to>
                                    </p:set>
                                    <p:animEffect filter="fade" transition="in">
                                      <p:cBhvr>
                                        <p:cTn dur="1"/>
                                        <p:tgtEl>
                                          <p:spTgt spid="8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54"/>
                                        </p:tgtEl>
                                        <p:attrNameLst>
                                          <p:attrName>style.visibility</p:attrName>
                                        </p:attrNameLst>
                                      </p:cBhvr>
                                      <p:to>
                                        <p:strVal val="visible"/>
                                      </p:to>
                                    </p:set>
                                    <p:animEffect filter="fade" transition="in">
                                      <p:cBhvr>
                                        <p:cTn dur="1"/>
                                        <p:tgtEl>
                                          <p:spTgt spid="8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4"/>
                                        </p:tgtEl>
                                        <p:attrNameLst>
                                          <p:attrName>style.visibility</p:attrName>
                                        </p:attrNameLst>
                                      </p:cBhvr>
                                      <p:to>
                                        <p:strVal val="visible"/>
                                      </p:to>
                                    </p:set>
                                    <p:animEffect filter="fade" transition="in">
                                      <p:cBhvr>
                                        <p:cTn dur="1"/>
                                        <p:tgtEl>
                                          <p:spTgt spid="8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3" name="Shape 863"/>
        <p:cNvGrpSpPr/>
        <p:nvPr/>
      </p:nvGrpSpPr>
      <p:grpSpPr>
        <a:xfrm>
          <a:off x="0" y="0"/>
          <a:ext cx="0" cy="0"/>
          <a:chOff x="0" y="0"/>
          <a:chExt cx="0" cy="0"/>
        </a:xfrm>
      </p:grpSpPr>
      <p:sp>
        <p:nvSpPr>
          <p:cNvPr id="864" name="Google Shape;864;p93"/>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Debate and Defend</a:t>
            </a:r>
            <a:endParaRPr/>
          </a:p>
        </p:txBody>
      </p:sp>
      <p:sp>
        <p:nvSpPr>
          <p:cNvPr id="865" name="Google Shape;865;p93"/>
          <p:cNvSpPr txBox="1"/>
          <p:nvPr>
            <p:ph idx="1" type="body"/>
          </p:nvPr>
        </p:nvSpPr>
        <p:spPr>
          <a:xfrm>
            <a:off x="979500" y="985200"/>
            <a:ext cx="7707300" cy="37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 this exercise, students will work in small groups (4–5 people) to think through each eCommerce model that was just reviewed and how the model could (or couldn’t) be applied for their brand. Students can use the </a:t>
            </a:r>
            <a:r>
              <a:rPr lang="en" sz="1400" u="sng">
                <a:solidFill>
                  <a:schemeClr val="hlink"/>
                </a:solidFill>
                <a:hlinkClick r:id="rId3"/>
              </a:rPr>
              <a:t>eCommerce Model Worksheet</a:t>
            </a:r>
            <a:r>
              <a:rPr lang="en" sz="1400"/>
              <a:t> for the exercise.</a:t>
            </a:r>
            <a:endParaRPr sz="1400"/>
          </a:p>
          <a:p>
            <a:pPr indent="0" lvl="0" marL="0" rtl="0" algn="l">
              <a:spcBef>
                <a:spcPts val="1600"/>
              </a:spcBef>
              <a:spcAft>
                <a:spcPts val="0"/>
              </a:spcAft>
              <a:buNone/>
            </a:pPr>
            <a:r>
              <a:rPr lang="en" sz="1400"/>
              <a:t>Students should use what they learned about each model, as well as what they know about their business, to determine:</a:t>
            </a:r>
            <a:endParaRPr sz="1400"/>
          </a:p>
          <a:p>
            <a:pPr indent="-317500" lvl="0" marL="457200" rtl="0" algn="l">
              <a:spcBef>
                <a:spcPts val="1600"/>
              </a:spcBef>
              <a:spcAft>
                <a:spcPts val="0"/>
              </a:spcAft>
              <a:buSzPts val="1400"/>
              <a:buChar char="●"/>
            </a:pPr>
            <a:r>
              <a:rPr lang="en" sz="1400"/>
              <a:t>How they could improve on that model, if it’s currently in use.</a:t>
            </a:r>
            <a:endParaRPr sz="1400"/>
          </a:p>
          <a:p>
            <a:pPr indent="-317500" lvl="0" marL="457200" rtl="0" algn="l">
              <a:spcBef>
                <a:spcPts val="0"/>
              </a:spcBef>
              <a:spcAft>
                <a:spcPts val="0"/>
              </a:spcAft>
              <a:buSzPts val="1400"/>
              <a:buChar char="●"/>
            </a:pPr>
            <a:r>
              <a:rPr lang="en" sz="1400"/>
              <a:t>If that model could/should be used by their brand and, if so, why they should start using it.</a:t>
            </a:r>
            <a:endParaRPr sz="1400"/>
          </a:p>
          <a:p>
            <a:pPr indent="0" lvl="0" marL="0" rtl="0" algn="l">
              <a:spcBef>
                <a:spcPts val="1600"/>
              </a:spcBef>
              <a:spcAft>
                <a:spcPts val="0"/>
              </a:spcAft>
              <a:buNone/>
            </a:pPr>
            <a:r>
              <a:rPr lang="en" sz="1400"/>
              <a:t>The goal is to get students to understand that not every eCommerce model is right for every brand and consider how their specific brand/products are better suited for certain models.</a:t>
            </a:r>
            <a:endParaRPr sz="1400"/>
          </a:p>
          <a:p>
            <a:pPr indent="0" lvl="0" marL="0" rtl="0" algn="l">
              <a:spcBef>
                <a:spcPts val="1600"/>
              </a:spcBef>
              <a:spcAft>
                <a:spcPts val="1600"/>
              </a:spcAft>
              <a:buNone/>
            </a:pPr>
            <a:r>
              <a:rPr lang="en" sz="1400"/>
              <a:t>Give groups </a:t>
            </a:r>
            <a:r>
              <a:rPr b="1" lang="en" sz="1400"/>
              <a:t>10 minutes to brainstorm together</a:t>
            </a:r>
            <a:r>
              <a:rPr lang="en" sz="1400"/>
              <a:t>. Then, lead a debrief conversation by walking through each model and having volunteers share the pros/cons of that model for their brand. Make note of what students say on a whiteboard.</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3" name="Shape 573"/>
        <p:cNvGrpSpPr/>
        <p:nvPr/>
      </p:nvGrpSpPr>
      <p:grpSpPr>
        <a:xfrm>
          <a:off x="0" y="0"/>
          <a:ext cx="0" cy="0"/>
          <a:chOff x="0" y="0"/>
          <a:chExt cx="0" cy="0"/>
        </a:xfrm>
      </p:grpSpPr>
      <p:sp>
        <p:nvSpPr>
          <p:cNvPr id="574" name="Google Shape;574;p76"/>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High-Level Agenda</a:t>
            </a:r>
            <a:endParaRPr sz="2400"/>
          </a:p>
        </p:txBody>
      </p:sp>
      <p:graphicFrame>
        <p:nvGraphicFramePr>
          <p:cNvPr id="575" name="Google Shape;575;p76"/>
          <p:cNvGraphicFramePr/>
          <p:nvPr/>
        </p:nvGraphicFramePr>
        <p:xfrm>
          <a:off x="979488" y="1071677"/>
          <a:ext cx="3000000" cy="3000000"/>
        </p:xfrm>
        <a:graphic>
          <a:graphicData uri="http://schemas.openxmlformats.org/drawingml/2006/table">
            <a:tbl>
              <a:tblPr>
                <a:noFill/>
                <a:tableStyleId>{6424626C-F5A3-4C84-AF0E-E83021F879A7}</a:tableStyleId>
              </a:tblPr>
              <a:tblGrid>
                <a:gridCol w="1505400"/>
                <a:gridCol w="5403575"/>
              </a:tblGrid>
              <a:tr h="264550">
                <a:tc>
                  <a:txBody>
                    <a:bodyPr/>
                    <a:lstStyle/>
                    <a:p>
                      <a:pPr indent="0" lvl="0" marL="0" rtl="0" algn="l">
                        <a:spcBef>
                          <a:spcPts val="0"/>
                        </a:spcBef>
                        <a:spcAft>
                          <a:spcPts val="0"/>
                        </a:spcAft>
                        <a:buNone/>
                      </a:pPr>
                      <a:r>
                        <a:rPr b="1" lang="en">
                          <a:solidFill>
                            <a:srgbClr val="FFFFFF"/>
                          </a:solidFill>
                          <a:latin typeface="Proxima Nova"/>
                          <a:ea typeface="Proxima Nova"/>
                          <a:cs typeface="Proxima Nova"/>
                          <a:sym typeface="Proxima Nova"/>
                        </a:rPr>
                        <a:t>Time</a:t>
                      </a:r>
                      <a:endParaRPr b="1">
                        <a:solidFill>
                          <a:srgbClr val="FFFFFF"/>
                        </a:solidFill>
                        <a:latin typeface="Proxima Nova"/>
                        <a:ea typeface="Proxima Nova"/>
                        <a:cs typeface="Proxima Nova"/>
                        <a:sym typeface="Proxima Nova"/>
                      </a:endParaRPr>
                    </a:p>
                  </a:txBody>
                  <a:tcPr marT="91425" marB="91425" marR="91425" marL="91425" anchor="ctr">
                    <a:lnB cap="flat" cmpd="sng" w="9525">
                      <a:solidFill>
                        <a:srgbClr val="9E9E9E"/>
                      </a:solidFill>
                      <a:prstDash val="solid"/>
                      <a:round/>
                      <a:headEnd len="sm" w="sm" type="none"/>
                      <a:tailEnd len="sm" w="sm" type="none"/>
                    </a:lnB>
                    <a:solidFill>
                      <a:srgbClr val="E51B24"/>
                    </a:solidFill>
                  </a:tcPr>
                </a:tc>
                <a:tc>
                  <a:txBody>
                    <a:bodyPr/>
                    <a:lstStyle/>
                    <a:p>
                      <a:pPr indent="0" lvl="0" marL="0" rtl="0" algn="l">
                        <a:spcBef>
                          <a:spcPts val="0"/>
                        </a:spcBef>
                        <a:spcAft>
                          <a:spcPts val="0"/>
                        </a:spcAft>
                        <a:buClr>
                          <a:srgbClr val="000000"/>
                        </a:buClr>
                        <a:buSzPts val="1100"/>
                        <a:buFont typeface="Arial"/>
                        <a:buNone/>
                      </a:pPr>
                      <a:r>
                        <a:rPr b="1" lang="en">
                          <a:solidFill>
                            <a:srgbClr val="FFFFFF"/>
                          </a:solidFill>
                          <a:latin typeface="Proxima Nova"/>
                          <a:ea typeface="Proxima Nova"/>
                          <a:cs typeface="Proxima Nova"/>
                          <a:sym typeface="Proxima Nova"/>
                        </a:rPr>
                        <a:t>Section</a:t>
                      </a:r>
                      <a:endParaRPr b="1">
                        <a:solidFill>
                          <a:srgbClr val="FFFFFF"/>
                        </a:solidFill>
                        <a:latin typeface="Proxima Nova"/>
                        <a:ea typeface="Proxima Nova"/>
                        <a:cs typeface="Proxima Nova"/>
                        <a:sym typeface="Proxima Nova"/>
                      </a:endParaRPr>
                    </a:p>
                  </a:txBody>
                  <a:tcPr marT="91425" marB="91425" marR="91425" marL="91425" anchor="ctr">
                    <a:lnB cap="flat" cmpd="sng" w="9525">
                      <a:solidFill>
                        <a:srgbClr val="9E9E9E"/>
                      </a:solidFill>
                      <a:prstDash val="solid"/>
                      <a:round/>
                      <a:headEnd len="sm" w="sm" type="none"/>
                      <a:tailEnd len="sm" w="sm" type="none"/>
                    </a:lnB>
                    <a:solidFill>
                      <a:srgbClr val="E51B24"/>
                    </a:solidFill>
                  </a:tcPr>
                </a:tc>
              </a:tr>
              <a:tr h="439250">
                <a:tc>
                  <a:txBody>
                    <a:bodyPr/>
                    <a:lstStyle/>
                    <a:p>
                      <a:pPr indent="0" lvl="0" marL="0" rtl="0" algn="l">
                        <a:spcBef>
                          <a:spcPts val="0"/>
                        </a:spcBef>
                        <a:spcAft>
                          <a:spcPts val="0"/>
                        </a:spcAft>
                        <a:buNone/>
                      </a:pPr>
                      <a:r>
                        <a:rPr lang="en">
                          <a:latin typeface="Proxima Nova"/>
                          <a:ea typeface="Proxima Nova"/>
                          <a:cs typeface="Proxima Nova"/>
                          <a:sym typeface="Proxima Nova"/>
                        </a:rPr>
                        <a:t>0:00–1:15</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u="sng">
                          <a:solidFill>
                            <a:schemeClr val="hlink"/>
                          </a:solidFill>
                          <a:latin typeface="Proxima Nova"/>
                          <a:ea typeface="Proxima Nova"/>
                          <a:cs typeface="Proxima Nova"/>
                          <a:sym typeface="Proxima Nova"/>
                          <a:hlinkClick action="ppaction://hlinksldjump" r:id="rId3"/>
                        </a:rPr>
                        <a:t>The eCommerce Ecosystem</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39250">
                <a:tc>
                  <a:txBody>
                    <a:bodyPr/>
                    <a:lstStyle/>
                    <a:p>
                      <a:pPr indent="0" lvl="0" marL="0" rtl="0" algn="l">
                        <a:spcBef>
                          <a:spcPts val="0"/>
                        </a:spcBef>
                        <a:spcAft>
                          <a:spcPts val="0"/>
                        </a:spcAft>
                        <a:buNone/>
                      </a:pPr>
                      <a:r>
                        <a:rPr lang="en">
                          <a:latin typeface="Proxima Nova"/>
                          <a:ea typeface="Proxima Nova"/>
                          <a:cs typeface="Proxima Nova"/>
                          <a:sym typeface="Proxima Nova"/>
                        </a:rPr>
                        <a:t>1:15–</a:t>
                      </a:r>
                      <a:r>
                        <a:rPr lang="en">
                          <a:latin typeface="Proxima Nova"/>
                          <a:ea typeface="Proxima Nova"/>
                          <a:cs typeface="Proxima Nova"/>
                          <a:sym typeface="Proxima Nova"/>
                        </a:rPr>
                        <a:t>2:45</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u="sng">
                          <a:solidFill>
                            <a:schemeClr val="hlink"/>
                          </a:solidFill>
                          <a:latin typeface="Proxima Nova"/>
                          <a:ea typeface="Proxima Nova"/>
                          <a:cs typeface="Proxima Nova"/>
                          <a:sym typeface="Proxima Nova"/>
                          <a:hlinkClick action="ppaction://hlinksldjump" r:id="rId4"/>
                        </a:rPr>
                        <a:t>T</a:t>
                      </a:r>
                      <a:r>
                        <a:rPr b="1" lang="en" u="sng">
                          <a:solidFill>
                            <a:schemeClr val="hlink"/>
                          </a:solidFill>
                          <a:latin typeface="Proxima Nova"/>
                          <a:ea typeface="Proxima Nova"/>
                          <a:cs typeface="Proxima Nova"/>
                          <a:sym typeface="Proxima Nova"/>
                          <a:hlinkClick action="ppaction://hlinksldjump" r:id="rId5"/>
                        </a:rPr>
                        <a:t>he eCommerce Formula: Traffic</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39250">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Proxima Nova"/>
                          <a:ea typeface="Proxima Nova"/>
                          <a:cs typeface="Proxima Nova"/>
                          <a:sym typeface="Proxima Nova"/>
                        </a:rPr>
                        <a:t>2:45</a:t>
                      </a:r>
                      <a:r>
                        <a:rPr lang="en">
                          <a:solidFill>
                            <a:schemeClr val="dk1"/>
                          </a:solidFill>
                          <a:latin typeface="Proxima Nova"/>
                          <a:ea typeface="Proxima Nova"/>
                          <a:cs typeface="Proxima Nova"/>
                          <a:sym typeface="Proxima Nova"/>
                        </a:rPr>
                        <a:t>–</a:t>
                      </a:r>
                      <a:r>
                        <a:rPr lang="en">
                          <a:solidFill>
                            <a:schemeClr val="dk1"/>
                          </a:solidFill>
                          <a:latin typeface="Proxima Nova"/>
                          <a:ea typeface="Proxima Nova"/>
                          <a:cs typeface="Proxima Nova"/>
                          <a:sym typeface="Proxima Nova"/>
                        </a:rPr>
                        <a:t>4:30</a:t>
                      </a:r>
                      <a:endParaRPr>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u="sng">
                          <a:solidFill>
                            <a:schemeClr val="hlink"/>
                          </a:solidFill>
                          <a:latin typeface="Proxima Nova"/>
                          <a:ea typeface="Proxima Nova"/>
                          <a:cs typeface="Proxima Nova"/>
                          <a:sym typeface="Proxima Nova"/>
                          <a:hlinkClick action="ppaction://hlinksldjump" r:id="rId6"/>
                        </a:rPr>
                        <a:t>T</a:t>
                      </a:r>
                      <a:r>
                        <a:rPr b="1" lang="en" u="sng">
                          <a:solidFill>
                            <a:schemeClr val="hlink"/>
                          </a:solidFill>
                          <a:latin typeface="Proxima Nova"/>
                          <a:ea typeface="Proxima Nova"/>
                          <a:cs typeface="Proxima Nova"/>
                          <a:sym typeface="Proxima Nova"/>
                          <a:hlinkClick action="ppaction://hlinksldjump" r:id="rId7"/>
                        </a:rPr>
                        <a:t>he eCommerce Formula: Conversion and Average Order Value</a:t>
                      </a:r>
                      <a:endParaRPr>
                        <a:solidFill>
                          <a:schemeClr val="dk1"/>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39250">
                <a:tc>
                  <a:txBody>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4:</a:t>
                      </a:r>
                      <a:r>
                        <a:rPr lang="en">
                          <a:solidFill>
                            <a:schemeClr val="dk1"/>
                          </a:solidFill>
                          <a:latin typeface="Proxima Nova"/>
                          <a:ea typeface="Proxima Nova"/>
                          <a:cs typeface="Proxima Nova"/>
                          <a:sym typeface="Proxima Nova"/>
                        </a:rPr>
                        <a:t>30</a:t>
                      </a:r>
                      <a:r>
                        <a:rPr lang="en">
                          <a:solidFill>
                            <a:schemeClr val="dk1"/>
                          </a:solidFill>
                          <a:latin typeface="Proxima Nova"/>
                          <a:ea typeface="Proxima Nova"/>
                          <a:cs typeface="Proxima Nova"/>
                          <a:sym typeface="Proxima Nova"/>
                        </a:rPr>
                        <a:t>–</a:t>
                      </a:r>
                      <a:r>
                        <a:rPr lang="en">
                          <a:solidFill>
                            <a:schemeClr val="dk1"/>
                          </a:solidFill>
                          <a:latin typeface="Proxima Nova"/>
                          <a:ea typeface="Proxima Nova"/>
                          <a:cs typeface="Proxima Nova"/>
                          <a:sym typeface="Proxima Nova"/>
                        </a:rPr>
                        <a:t>5:30</a:t>
                      </a:r>
                      <a:endParaRPr>
                        <a:solidFill>
                          <a:schemeClr val="dk1"/>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b="1" lang="en" u="sng">
                          <a:solidFill>
                            <a:schemeClr val="hlink"/>
                          </a:solidFill>
                          <a:latin typeface="Proxima Nova"/>
                          <a:ea typeface="Proxima Nova"/>
                          <a:cs typeface="Proxima Nova"/>
                          <a:sym typeface="Proxima Nova"/>
                          <a:hlinkClick action="ppaction://hlinksldjump" r:id="rId8"/>
                        </a:rPr>
                        <a:t>The </a:t>
                      </a:r>
                      <a:r>
                        <a:rPr b="1" lang="en" u="sng">
                          <a:solidFill>
                            <a:schemeClr val="hlink"/>
                          </a:solidFill>
                          <a:latin typeface="Proxima Nova"/>
                          <a:ea typeface="Proxima Nova"/>
                          <a:cs typeface="Proxima Nova"/>
                          <a:sym typeface="Proxima Nova"/>
                          <a:hlinkClick action="ppaction://hlinksldjump" r:id="rId9"/>
                        </a:rPr>
                        <a:t>eCommerce Formula:</a:t>
                      </a:r>
                      <a:r>
                        <a:rPr b="1" lang="en" u="sng">
                          <a:solidFill>
                            <a:schemeClr val="hlink"/>
                          </a:solidFill>
                          <a:latin typeface="Proxima Nova"/>
                          <a:ea typeface="Proxima Nova"/>
                          <a:cs typeface="Proxima Nova"/>
                          <a:sym typeface="Proxima Nova"/>
                          <a:hlinkClick action="ppaction://hlinksldjump" r:id="rId10"/>
                        </a:rPr>
                        <a:t> Retention and Churn</a:t>
                      </a:r>
                      <a:endParaRPr>
                        <a:solidFill>
                          <a:schemeClr val="dk1"/>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39250">
                <a:tc>
                  <a:txBody>
                    <a:bodyPr/>
                    <a:lstStyle/>
                    <a:p>
                      <a:pPr indent="0" lvl="0" marL="0" rtl="0" algn="l">
                        <a:spcBef>
                          <a:spcPts val="0"/>
                        </a:spcBef>
                        <a:spcAft>
                          <a:spcPts val="0"/>
                        </a:spcAft>
                        <a:buNone/>
                      </a:pPr>
                      <a:r>
                        <a:rPr i="1" lang="en">
                          <a:solidFill>
                            <a:schemeClr val="dk1"/>
                          </a:solidFill>
                          <a:latin typeface="Proxima Nova"/>
                          <a:ea typeface="Proxima Nova"/>
                          <a:cs typeface="Proxima Nova"/>
                          <a:sym typeface="Proxima Nova"/>
                        </a:rPr>
                        <a:t>1.5</a:t>
                      </a:r>
                      <a:r>
                        <a:rPr i="1" lang="en">
                          <a:solidFill>
                            <a:schemeClr val="dk1"/>
                          </a:solidFill>
                          <a:latin typeface="Proxima Nova"/>
                          <a:ea typeface="Proxima Nova"/>
                          <a:cs typeface="Proxima Nova"/>
                          <a:sym typeface="Proxima Nova"/>
                        </a:rPr>
                        <a:t> hours</a:t>
                      </a:r>
                      <a:endParaRPr i="1">
                        <a:solidFill>
                          <a:schemeClr val="dk1"/>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Lunch, breaks</a:t>
                      </a:r>
                      <a:endParaRPr b="1">
                        <a:solidFill>
                          <a:schemeClr val="dk1"/>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439250">
                <a:tc>
                  <a:txBody>
                    <a:bodyPr/>
                    <a:lstStyle/>
                    <a:p>
                      <a:pPr indent="0" lvl="0" marL="0" rtl="0" algn="l">
                        <a:spcBef>
                          <a:spcPts val="0"/>
                        </a:spcBef>
                        <a:spcAft>
                          <a:spcPts val="0"/>
                        </a:spcAft>
                        <a:buNone/>
                      </a:pPr>
                      <a:r>
                        <a:rPr i="1" lang="en">
                          <a:solidFill>
                            <a:schemeClr val="dk1"/>
                          </a:solidFill>
                          <a:latin typeface="Proxima Nova"/>
                          <a:ea typeface="Proxima Nova"/>
                          <a:cs typeface="Proxima Nova"/>
                          <a:sym typeface="Proxima Nova"/>
                        </a:rPr>
                        <a:t>1 hour</a:t>
                      </a:r>
                      <a:endParaRPr i="1">
                        <a:solidFill>
                          <a:schemeClr val="dk1"/>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i="1" lang="en">
                          <a:solidFill>
                            <a:schemeClr val="dk1"/>
                          </a:solidFill>
                          <a:latin typeface="Proxima Nova"/>
                          <a:ea typeface="Proxima Nova"/>
                          <a:cs typeface="Proxima Nova"/>
                          <a:sym typeface="Proxima Nova"/>
                        </a:rPr>
                        <a:t>O</a:t>
                      </a:r>
                      <a:r>
                        <a:rPr i="1" lang="en">
                          <a:solidFill>
                            <a:schemeClr val="dk1"/>
                          </a:solidFill>
                          <a:latin typeface="Proxima Nova"/>
                          <a:ea typeface="Proxima Nova"/>
                          <a:cs typeface="Proxima Nova"/>
                          <a:sym typeface="Proxima Nova"/>
                        </a:rPr>
                        <a:t>pening/closing </a:t>
                      </a:r>
                      <a:endParaRPr b="1" i="1">
                        <a:solidFill>
                          <a:schemeClr val="dk1"/>
                        </a:solidFill>
                        <a:latin typeface="Proxima Nova"/>
                        <a:ea typeface="Proxima Nova"/>
                        <a:cs typeface="Proxima Nova"/>
                        <a:sym typeface="Proxima Nova"/>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94"/>
          <p:cNvSpPr txBox="1"/>
          <p:nvPr>
            <p:ph type="title"/>
          </p:nvPr>
        </p:nvSpPr>
        <p:spPr>
          <a:xfrm>
            <a:off x="119640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Debate and Defend</a:t>
            </a:r>
            <a:endParaRPr/>
          </a:p>
        </p:txBody>
      </p:sp>
      <p:sp>
        <p:nvSpPr>
          <p:cNvPr id="871" name="Google Shape;871;p94"/>
          <p:cNvSpPr txBox="1"/>
          <p:nvPr>
            <p:ph idx="1" type="body"/>
          </p:nvPr>
        </p:nvSpPr>
        <p:spPr>
          <a:xfrm>
            <a:off x="457200" y="1066800"/>
            <a:ext cx="60519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your group, think through and note how each eCommerce model might be applied to your brand.</a:t>
            </a:r>
            <a:endParaRPr/>
          </a:p>
          <a:p>
            <a:pPr indent="-342900" lvl="0" marL="457200" rtl="0" algn="l">
              <a:spcBef>
                <a:spcPts val="1600"/>
              </a:spcBef>
              <a:spcAft>
                <a:spcPts val="0"/>
              </a:spcAft>
              <a:buSzPts val="1800"/>
              <a:buChar char="●"/>
            </a:pPr>
            <a:r>
              <a:rPr lang="en"/>
              <a:t>Are we using this model already? </a:t>
            </a:r>
            <a:endParaRPr/>
          </a:p>
          <a:p>
            <a:pPr indent="-342900" lvl="0" marL="457200" rtl="0" algn="l">
              <a:spcBef>
                <a:spcPts val="0"/>
              </a:spcBef>
              <a:spcAft>
                <a:spcPts val="0"/>
              </a:spcAft>
              <a:buSzPts val="1800"/>
              <a:buChar char="●"/>
            </a:pPr>
            <a:r>
              <a:rPr b="1" lang="en"/>
              <a:t>If we are using it:</a:t>
            </a:r>
            <a:endParaRPr b="1"/>
          </a:p>
          <a:p>
            <a:pPr indent="-342900" lvl="1" marL="914400" rtl="0" algn="l">
              <a:spcBef>
                <a:spcPts val="0"/>
              </a:spcBef>
              <a:spcAft>
                <a:spcPts val="0"/>
              </a:spcAft>
              <a:buSzPts val="1800"/>
              <a:buChar char="○"/>
            </a:pPr>
            <a:r>
              <a:rPr lang="en" sz="1800"/>
              <a:t>How is it going? How could it be improved?</a:t>
            </a:r>
            <a:endParaRPr sz="1800"/>
          </a:p>
          <a:p>
            <a:pPr indent="-342900" lvl="0" marL="457200" rtl="0" algn="l">
              <a:spcBef>
                <a:spcPts val="0"/>
              </a:spcBef>
              <a:spcAft>
                <a:spcPts val="0"/>
              </a:spcAft>
              <a:buSzPts val="1800"/>
              <a:buChar char="●"/>
            </a:pPr>
            <a:r>
              <a:rPr b="1" lang="en"/>
              <a:t>If we’re not using it</a:t>
            </a:r>
            <a:r>
              <a:rPr b="1" lang="en"/>
              <a:t>:</a:t>
            </a:r>
            <a:endParaRPr b="1"/>
          </a:p>
          <a:p>
            <a:pPr indent="-342900" lvl="1" marL="914400" rtl="0" algn="l">
              <a:spcBef>
                <a:spcPts val="0"/>
              </a:spcBef>
              <a:spcAft>
                <a:spcPts val="0"/>
              </a:spcAft>
              <a:buSzPts val="1800"/>
              <a:buChar char="○"/>
            </a:pPr>
            <a:r>
              <a:rPr lang="en" sz="1800"/>
              <a:t>Should we start? Why or why not?</a:t>
            </a:r>
            <a:endParaRPr sz="1800"/>
          </a:p>
          <a:p>
            <a:pPr indent="0" lvl="0" marL="0" rtl="0" algn="l">
              <a:spcBef>
                <a:spcPts val="1600"/>
              </a:spcBef>
              <a:spcAft>
                <a:spcPts val="1600"/>
              </a:spcAft>
              <a:buNone/>
            </a:pPr>
            <a:r>
              <a:rPr lang="en"/>
              <a:t>Be prepared to share your insights with the class!</a:t>
            </a:r>
            <a:endParaRPr sz="1800"/>
          </a:p>
        </p:txBody>
      </p:sp>
      <p:sp>
        <p:nvSpPr>
          <p:cNvPr id="872" name="Google Shape;872;p9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873" name="Google Shape;873;p94"/>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minutes</a:t>
            </a:r>
            <a:endParaRPr/>
          </a:p>
        </p:txBody>
      </p:sp>
      <p:pic>
        <p:nvPicPr>
          <p:cNvPr id="874" name="Google Shape;874;p94"/>
          <p:cNvPicPr preferRelativeResize="0"/>
          <p:nvPr/>
        </p:nvPicPr>
        <p:blipFill>
          <a:blip r:embed="rId3">
            <a:alphaModFix/>
          </a:blip>
          <a:stretch>
            <a:fillRect/>
          </a:stretch>
        </p:blipFill>
        <p:spPr>
          <a:xfrm>
            <a:off x="6710425" y="1951325"/>
            <a:ext cx="1830750" cy="1830750"/>
          </a:xfrm>
          <a:prstGeom prst="rect">
            <a:avLst/>
          </a:prstGeom>
          <a:noFill/>
          <a:ln>
            <a:noFill/>
          </a:ln>
        </p:spPr>
      </p:pic>
      <p:sp>
        <p:nvSpPr>
          <p:cNvPr id="875" name="Google Shape;875;p94"/>
          <p:cNvSpPr/>
          <p:nvPr/>
        </p:nvSpPr>
        <p:spPr>
          <a:xfrm>
            <a:off x="7240225" y="803375"/>
            <a:ext cx="1903800" cy="5544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94"/>
          <p:cNvSpPr txBox="1"/>
          <p:nvPr/>
        </p:nvSpPr>
        <p:spPr>
          <a:xfrm>
            <a:off x="7644000" y="803375"/>
            <a:ext cx="1500000" cy="52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latin typeface="Proxima Nova"/>
                <a:ea typeface="Proxima Nova"/>
                <a:cs typeface="Proxima Nova"/>
                <a:sym typeface="Proxima Nova"/>
              </a:rPr>
              <a:t>eCommerce Models Worksheet</a:t>
            </a:r>
            <a:endParaRPr b="1" sz="1000">
              <a:latin typeface="Proxima Nova"/>
              <a:ea typeface="Proxima Nova"/>
              <a:cs typeface="Proxima Nova"/>
              <a:sym typeface="Proxima Nova"/>
            </a:endParaRPr>
          </a:p>
        </p:txBody>
      </p:sp>
      <p:pic>
        <p:nvPicPr>
          <p:cNvPr id="877" name="Google Shape;877;p94"/>
          <p:cNvPicPr preferRelativeResize="0"/>
          <p:nvPr/>
        </p:nvPicPr>
        <p:blipFill>
          <a:blip r:embed="rId4">
            <a:alphaModFix/>
          </a:blip>
          <a:stretch>
            <a:fillRect/>
          </a:stretch>
        </p:blipFill>
        <p:spPr>
          <a:xfrm>
            <a:off x="7317310" y="916174"/>
            <a:ext cx="335813" cy="328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9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Things Don’t Change</a:t>
            </a:r>
            <a:endParaRPr/>
          </a:p>
        </p:txBody>
      </p:sp>
      <p:sp>
        <p:nvSpPr>
          <p:cNvPr id="883" name="Google Shape;883;p9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884" name="Google Shape;884;p95"/>
          <p:cNvSpPr txBox="1"/>
          <p:nvPr/>
        </p:nvSpPr>
        <p:spPr>
          <a:xfrm>
            <a:off x="2237400" y="2164694"/>
            <a:ext cx="243000" cy="7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x</a:t>
            </a:r>
            <a:endParaRPr sz="1800">
              <a:latin typeface="Proxima Nova"/>
              <a:ea typeface="Proxima Nova"/>
              <a:cs typeface="Proxima Nova"/>
              <a:sym typeface="Proxima Nova"/>
            </a:endParaRPr>
          </a:p>
        </p:txBody>
      </p:sp>
      <p:sp>
        <p:nvSpPr>
          <p:cNvPr id="885" name="Google Shape;885;p95"/>
          <p:cNvSpPr txBox="1"/>
          <p:nvPr/>
        </p:nvSpPr>
        <p:spPr>
          <a:xfrm>
            <a:off x="4450500" y="2164694"/>
            <a:ext cx="243000" cy="7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x</a:t>
            </a:r>
            <a:endParaRPr sz="1800">
              <a:latin typeface="Proxima Nova"/>
              <a:ea typeface="Proxima Nova"/>
              <a:cs typeface="Proxima Nova"/>
              <a:sym typeface="Proxima Nova"/>
            </a:endParaRPr>
          </a:p>
        </p:txBody>
      </p:sp>
      <p:sp>
        <p:nvSpPr>
          <p:cNvPr id="886" name="Google Shape;886;p95"/>
          <p:cNvSpPr txBox="1"/>
          <p:nvPr/>
        </p:nvSpPr>
        <p:spPr>
          <a:xfrm>
            <a:off x="6663600" y="2164694"/>
            <a:ext cx="243000" cy="7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a:t>
            </a:r>
            <a:endParaRPr sz="1800">
              <a:latin typeface="Proxima Nova"/>
              <a:ea typeface="Proxima Nova"/>
              <a:cs typeface="Proxima Nova"/>
              <a:sym typeface="Proxima Nova"/>
            </a:endParaRPr>
          </a:p>
        </p:txBody>
      </p:sp>
      <p:sp>
        <p:nvSpPr>
          <p:cNvPr id="887" name="Google Shape;887;p95"/>
          <p:cNvSpPr/>
          <p:nvPr/>
        </p:nvSpPr>
        <p:spPr>
          <a:xfrm>
            <a:off x="522900" y="2061475"/>
            <a:ext cx="1458900" cy="9228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700">
                <a:latin typeface="Proxima Nova"/>
                <a:ea typeface="Proxima Nova"/>
                <a:cs typeface="Proxima Nova"/>
                <a:sym typeface="Proxima Nova"/>
              </a:rPr>
              <a:t>Traffic</a:t>
            </a:r>
            <a:endParaRPr b="1" sz="1700">
              <a:latin typeface="Proxima Nova"/>
              <a:ea typeface="Proxima Nova"/>
              <a:cs typeface="Proxima Nova"/>
              <a:sym typeface="Proxima Nova"/>
            </a:endParaRPr>
          </a:p>
        </p:txBody>
      </p:sp>
      <p:sp>
        <p:nvSpPr>
          <p:cNvPr id="888" name="Google Shape;888;p95"/>
          <p:cNvSpPr/>
          <p:nvPr/>
        </p:nvSpPr>
        <p:spPr>
          <a:xfrm>
            <a:off x="2736000" y="2061475"/>
            <a:ext cx="1458900" cy="9228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700">
                <a:latin typeface="Proxima Nova"/>
                <a:ea typeface="Proxima Nova"/>
                <a:cs typeface="Proxima Nova"/>
                <a:sym typeface="Proxima Nova"/>
              </a:rPr>
              <a:t>Conversion Rate</a:t>
            </a:r>
            <a:endParaRPr b="1" sz="1700">
              <a:latin typeface="Proxima Nova"/>
              <a:ea typeface="Proxima Nova"/>
              <a:cs typeface="Proxima Nova"/>
              <a:sym typeface="Proxima Nova"/>
            </a:endParaRPr>
          </a:p>
        </p:txBody>
      </p:sp>
      <p:sp>
        <p:nvSpPr>
          <p:cNvPr id="889" name="Google Shape;889;p95"/>
          <p:cNvSpPr/>
          <p:nvPr/>
        </p:nvSpPr>
        <p:spPr>
          <a:xfrm>
            <a:off x="4949100" y="2061475"/>
            <a:ext cx="1458900" cy="922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700">
                <a:latin typeface="Proxima Nova"/>
                <a:ea typeface="Proxima Nova"/>
                <a:cs typeface="Proxima Nova"/>
                <a:sym typeface="Proxima Nova"/>
              </a:rPr>
              <a:t>Average Order Value</a:t>
            </a:r>
            <a:endParaRPr b="1" sz="1700">
              <a:latin typeface="Proxima Nova"/>
              <a:ea typeface="Proxima Nova"/>
              <a:cs typeface="Proxima Nova"/>
              <a:sym typeface="Proxima Nova"/>
            </a:endParaRPr>
          </a:p>
        </p:txBody>
      </p:sp>
      <p:sp>
        <p:nvSpPr>
          <p:cNvPr id="890" name="Google Shape;890;p95"/>
          <p:cNvSpPr/>
          <p:nvPr/>
        </p:nvSpPr>
        <p:spPr>
          <a:xfrm>
            <a:off x="7162200" y="2061475"/>
            <a:ext cx="1458900" cy="922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700">
                <a:solidFill>
                  <a:srgbClr val="FFFFFF"/>
                </a:solidFill>
                <a:latin typeface="Proxima Nova"/>
                <a:ea typeface="Proxima Nova"/>
                <a:cs typeface="Proxima Nova"/>
                <a:sym typeface="Proxima Nova"/>
              </a:rPr>
              <a:t>Revenue</a:t>
            </a:r>
            <a:endParaRPr b="1" sz="1700">
              <a:solidFill>
                <a:srgbClr val="FFFFFF"/>
              </a:solidFill>
              <a:latin typeface="Proxima Nova"/>
              <a:ea typeface="Proxima Nova"/>
              <a:cs typeface="Proxima Nova"/>
              <a:sym typeface="Proxima Nova"/>
            </a:endParaRPr>
          </a:p>
        </p:txBody>
      </p:sp>
      <p:sp>
        <p:nvSpPr>
          <p:cNvPr id="891" name="Google Shape;891;p95"/>
          <p:cNvSpPr txBox="1"/>
          <p:nvPr>
            <p:ph type="title"/>
          </p:nvPr>
        </p:nvSpPr>
        <p:spPr>
          <a:xfrm>
            <a:off x="457200" y="1094713"/>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800"/>
              <a:t>Like the eCommerce formula for revenue:</a:t>
            </a:r>
            <a:endParaRPr b="0"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9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Things Don’t Change (Cont.)</a:t>
            </a:r>
            <a:endParaRPr/>
          </a:p>
        </p:txBody>
      </p:sp>
      <p:sp>
        <p:nvSpPr>
          <p:cNvPr id="897" name="Google Shape;897;p9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898" name="Google Shape;898;p96"/>
          <p:cNvSpPr txBox="1"/>
          <p:nvPr/>
        </p:nvSpPr>
        <p:spPr>
          <a:xfrm>
            <a:off x="2237400" y="2164694"/>
            <a:ext cx="243000" cy="7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x</a:t>
            </a:r>
            <a:endParaRPr sz="1800">
              <a:latin typeface="Proxima Nova"/>
              <a:ea typeface="Proxima Nova"/>
              <a:cs typeface="Proxima Nova"/>
              <a:sym typeface="Proxima Nova"/>
            </a:endParaRPr>
          </a:p>
        </p:txBody>
      </p:sp>
      <p:sp>
        <p:nvSpPr>
          <p:cNvPr id="899" name="Google Shape;899;p96"/>
          <p:cNvSpPr txBox="1"/>
          <p:nvPr/>
        </p:nvSpPr>
        <p:spPr>
          <a:xfrm>
            <a:off x="4450500" y="2164694"/>
            <a:ext cx="243000" cy="7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x</a:t>
            </a:r>
            <a:endParaRPr sz="1800">
              <a:latin typeface="Proxima Nova"/>
              <a:ea typeface="Proxima Nova"/>
              <a:cs typeface="Proxima Nova"/>
              <a:sym typeface="Proxima Nova"/>
            </a:endParaRPr>
          </a:p>
        </p:txBody>
      </p:sp>
      <p:sp>
        <p:nvSpPr>
          <p:cNvPr id="900" name="Google Shape;900;p96"/>
          <p:cNvSpPr txBox="1"/>
          <p:nvPr/>
        </p:nvSpPr>
        <p:spPr>
          <a:xfrm>
            <a:off x="6663600" y="2164694"/>
            <a:ext cx="243000" cy="7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a:t>
            </a:r>
            <a:endParaRPr sz="1800">
              <a:latin typeface="Proxima Nova"/>
              <a:ea typeface="Proxima Nova"/>
              <a:cs typeface="Proxima Nova"/>
              <a:sym typeface="Proxima Nova"/>
            </a:endParaRPr>
          </a:p>
        </p:txBody>
      </p:sp>
      <p:sp>
        <p:nvSpPr>
          <p:cNvPr id="901" name="Google Shape;901;p96"/>
          <p:cNvSpPr/>
          <p:nvPr/>
        </p:nvSpPr>
        <p:spPr>
          <a:xfrm>
            <a:off x="522900" y="2061475"/>
            <a:ext cx="1458900" cy="9228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700">
                <a:latin typeface="Proxima Nova"/>
                <a:ea typeface="Proxima Nova"/>
                <a:cs typeface="Proxima Nova"/>
                <a:sym typeface="Proxima Nova"/>
              </a:rPr>
              <a:t>Traffic</a:t>
            </a:r>
            <a:endParaRPr b="1" sz="1700">
              <a:latin typeface="Proxima Nova"/>
              <a:ea typeface="Proxima Nova"/>
              <a:cs typeface="Proxima Nova"/>
              <a:sym typeface="Proxima Nova"/>
            </a:endParaRPr>
          </a:p>
        </p:txBody>
      </p:sp>
      <p:sp>
        <p:nvSpPr>
          <p:cNvPr id="902" name="Google Shape;902;p96"/>
          <p:cNvSpPr/>
          <p:nvPr/>
        </p:nvSpPr>
        <p:spPr>
          <a:xfrm>
            <a:off x="2736000" y="2061475"/>
            <a:ext cx="1458900" cy="9228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700">
                <a:latin typeface="Proxima Nova"/>
                <a:ea typeface="Proxima Nova"/>
                <a:cs typeface="Proxima Nova"/>
                <a:sym typeface="Proxima Nova"/>
              </a:rPr>
              <a:t>Conversion Rate</a:t>
            </a:r>
            <a:endParaRPr b="1" sz="1700">
              <a:latin typeface="Proxima Nova"/>
              <a:ea typeface="Proxima Nova"/>
              <a:cs typeface="Proxima Nova"/>
              <a:sym typeface="Proxima Nova"/>
            </a:endParaRPr>
          </a:p>
        </p:txBody>
      </p:sp>
      <p:sp>
        <p:nvSpPr>
          <p:cNvPr id="903" name="Google Shape;903;p96"/>
          <p:cNvSpPr/>
          <p:nvPr/>
        </p:nvSpPr>
        <p:spPr>
          <a:xfrm>
            <a:off x="7162200" y="2061475"/>
            <a:ext cx="1458900" cy="922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700">
                <a:solidFill>
                  <a:srgbClr val="FFFFFF"/>
                </a:solidFill>
                <a:latin typeface="Proxima Nova"/>
                <a:ea typeface="Proxima Nova"/>
                <a:cs typeface="Proxima Nova"/>
                <a:sym typeface="Proxima Nova"/>
              </a:rPr>
              <a:t>Revenue</a:t>
            </a:r>
            <a:endParaRPr b="1" sz="1700">
              <a:solidFill>
                <a:srgbClr val="FFFFFF"/>
              </a:solidFill>
              <a:latin typeface="Proxima Nova"/>
              <a:ea typeface="Proxima Nova"/>
              <a:cs typeface="Proxima Nova"/>
              <a:sym typeface="Proxima Nova"/>
            </a:endParaRPr>
          </a:p>
        </p:txBody>
      </p:sp>
      <p:sp>
        <p:nvSpPr>
          <p:cNvPr id="904" name="Google Shape;904;p96"/>
          <p:cNvSpPr txBox="1"/>
          <p:nvPr>
            <p:ph type="title"/>
          </p:nvPr>
        </p:nvSpPr>
        <p:spPr>
          <a:xfrm>
            <a:off x="457200" y="1094713"/>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800"/>
              <a:t>The Formula for Profit:</a:t>
            </a:r>
            <a:endParaRPr b="0" sz="1800"/>
          </a:p>
        </p:txBody>
      </p:sp>
      <p:sp>
        <p:nvSpPr>
          <p:cNvPr id="905" name="Google Shape;905;p96"/>
          <p:cNvSpPr/>
          <p:nvPr/>
        </p:nvSpPr>
        <p:spPr>
          <a:xfrm>
            <a:off x="4949100" y="1637475"/>
            <a:ext cx="1458900" cy="812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700">
                <a:latin typeface="Proxima Nova"/>
                <a:ea typeface="Proxima Nova"/>
                <a:cs typeface="Proxima Nova"/>
                <a:sym typeface="Proxima Nova"/>
              </a:rPr>
              <a:t>Average Order Value </a:t>
            </a:r>
            <a:endParaRPr b="1" sz="1700">
              <a:latin typeface="Proxima Nova"/>
              <a:ea typeface="Proxima Nova"/>
              <a:cs typeface="Proxima Nova"/>
              <a:sym typeface="Proxima Nova"/>
            </a:endParaRPr>
          </a:p>
        </p:txBody>
      </p:sp>
      <p:sp>
        <p:nvSpPr>
          <p:cNvPr id="906" name="Google Shape;906;p96"/>
          <p:cNvSpPr/>
          <p:nvPr/>
        </p:nvSpPr>
        <p:spPr>
          <a:xfrm>
            <a:off x="4949100" y="2693500"/>
            <a:ext cx="1458900" cy="7164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700">
                <a:latin typeface="Proxima Nova"/>
                <a:ea typeface="Proxima Nova"/>
                <a:cs typeface="Proxima Nova"/>
                <a:sym typeface="Proxima Nova"/>
              </a:rPr>
              <a:t>Costs</a:t>
            </a:r>
            <a:endParaRPr b="1" sz="1700">
              <a:latin typeface="Proxima Nova"/>
              <a:ea typeface="Proxima Nova"/>
              <a:cs typeface="Proxima Nova"/>
              <a:sym typeface="Proxima Nova"/>
            </a:endParaRPr>
          </a:p>
        </p:txBody>
      </p:sp>
      <p:sp>
        <p:nvSpPr>
          <p:cNvPr id="907" name="Google Shape;907;p96"/>
          <p:cNvSpPr/>
          <p:nvPr/>
        </p:nvSpPr>
        <p:spPr>
          <a:xfrm>
            <a:off x="4949100" y="2395175"/>
            <a:ext cx="1458900" cy="2985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2400">
                <a:latin typeface="Proxima Nova"/>
                <a:ea typeface="Proxima Nova"/>
                <a:cs typeface="Proxima Nova"/>
                <a:sym typeface="Proxima Nova"/>
              </a:rPr>
              <a:t>–</a:t>
            </a:r>
            <a:endParaRPr sz="2400">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9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913" name="Google Shape;913;p9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Things Don’t Change (Cont.)</a:t>
            </a:r>
            <a:endParaRPr/>
          </a:p>
        </p:txBody>
      </p:sp>
      <p:sp>
        <p:nvSpPr>
          <p:cNvPr id="914" name="Google Shape;914;p97"/>
          <p:cNvSpPr txBox="1"/>
          <p:nvPr>
            <p:ph type="title"/>
          </p:nvPr>
        </p:nvSpPr>
        <p:spPr>
          <a:xfrm>
            <a:off x="457200" y="1094713"/>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en" sz="1800"/>
              <a:t>…the formula for business results:</a:t>
            </a:r>
            <a:endParaRPr b="0" sz="1800"/>
          </a:p>
        </p:txBody>
      </p:sp>
      <p:sp>
        <p:nvSpPr>
          <p:cNvPr id="915" name="Google Shape;915;p97"/>
          <p:cNvSpPr txBox="1"/>
          <p:nvPr/>
        </p:nvSpPr>
        <p:spPr>
          <a:xfrm>
            <a:off x="2237400" y="2164694"/>
            <a:ext cx="243000" cy="7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x</a:t>
            </a:r>
            <a:endParaRPr sz="1800">
              <a:latin typeface="Proxima Nova"/>
              <a:ea typeface="Proxima Nova"/>
              <a:cs typeface="Proxima Nova"/>
              <a:sym typeface="Proxima Nova"/>
            </a:endParaRPr>
          </a:p>
        </p:txBody>
      </p:sp>
      <p:sp>
        <p:nvSpPr>
          <p:cNvPr id="916" name="Google Shape;916;p97"/>
          <p:cNvSpPr txBox="1"/>
          <p:nvPr/>
        </p:nvSpPr>
        <p:spPr>
          <a:xfrm>
            <a:off x="4450500" y="2164694"/>
            <a:ext cx="243000" cy="7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x</a:t>
            </a:r>
            <a:endParaRPr sz="1800">
              <a:latin typeface="Proxima Nova"/>
              <a:ea typeface="Proxima Nova"/>
              <a:cs typeface="Proxima Nova"/>
              <a:sym typeface="Proxima Nova"/>
            </a:endParaRPr>
          </a:p>
        </p:txBody>
      </p:sp>
      <p:sp>
        <p:nvSpPr>
          <p:cNvPr id="917" name="Google Shape;917;p97"/>
          <p:cNvSpPr txBox="1"/>
          <p:nvPr/>
        </p:nvSpPr>
        <p:spPr>
          <a:xfrm>
            <a:off x="6663600" y="2164694"/>
            <a:ext cx="243000" cy="7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a:t>
            </a:r>
            <a:endParaRPr sz="1800">
              <a:latin typeface="Proxima Nova"/>
              <a:ea typeface="Proxima Nova"/>
              <a:cs typeface="Proxima Nova"/>
              <a:sym typeface="Proxima Nova"/>
            </a:endParaRPr>
          </a:p>
        </p:txBody>
      </p:sp>
      <p:sp>
        <p:nvSpPr>
          <p:cNvPr id="918" name="Google Shape;918;p97"/>
          <p:cNvSpPr/>
          <p:nvPr/>
        </p:nvSpPr>
        <p:spPr>
          <a:xfrm>
            <a:off x="2736000" y="2061475"/>
            <a:ext cx="1458900" cy="9228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700">
                <a:solidFill>
                  <a:srgbClr val="FFFFFF"/>
                </a:solidFill>
                <a:latin typeface="Proxima Nova"/>
                <a:ea typeface="Proxima Nova"/>
                <a:cs typeface="Proxima Nova"/>
                <a:sym typeface="Proxima Nova"/>
              </a:rPr>
              <a:t>Churn</a:t>
            </a:r>
            <a:br>
              <a:rPr b="1" lang="en" sz="1700">
                <a:solidFill>
                  <a:srgbClr val="FFFFFF"/>
                </a:solidFill>
                <a:latin typeface="Proxima Nova"/>
                <a:ea typeface="Proxima Nova"/>
                <a:cs typeface="Proxima Nova"/>
                <a:sym typeface="Proxima Nova"/>
              </a:rPr>
            </a:br>
            <a:r>
              <a:rPr b="1" lang="en" sz="1700">
                <a:solidFill>
                  <a:srgbClr val="FFFFFF"/>
                </a:solidFill>
                <a:latin typeface="Proxima Nova"/>
                <a:ea typeface="Proxima Nova"/>
                <a:cs typeface="Proxima Nova"/>
                <a:sym typeface="Proxima Nova"/>
              </a:rPr>
              <a:t>Rate</a:t>
            </a:r>
            <a:endParaRPr b="1" sz="1700">
              <a:solidFill>
                <a:srgbClr val="FFFFFF"/>
              </a:solidFill>
              <a:latin typeface="Proxima Nova"/>
              <a:ea typeface="Proxima Nova"/>
              <a:cs typeface="Proxima Nova"/>
              <a:sym typeface="Proxima Nova"/>
            </a:endParaRPr>
          </a:p>
        </p:txBody>
      </p:sp>
      <p:sp>
        <p:nvSpPr>
          <p:cNvPr id="919" name="Google Shape;919;p97"/>
          <p:cNvSpPr/>
          <p:nvPr/>
        </p:nvSpPr>
        <p:spPr>
          <a:xfrm>
            <a:off x="4949100" y="2061475"/>
            <a:ext cx="1458900" cy="9228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700">
                <a:solidFill>
                  <a:schemeClr val="dk1"/>
                </a:solidFill>
                <a:latin typeface="Proxima Nova"/>
                <a:ea typeface="Proxima Nova"/>
                <a:cs typeface="Proxima Nova"/>
                <a:sym typeface="Proxima Nova"/>
              </a:rPr>
              <a:t>Retention Rate</a:t>
            </a:r>
            <a:endParaRPr b="1" sz="1700">
              <a:solidFill>
                <a:schemeClr val="dk1"/>
              </a:solidFill>
              <a:latin typeface="Proxima Nova"/>
              <a:ea typeface="Proxima Nova"/>
              <a:cs typeface="Proxima Nova"/>
              <a:sym typeface="Proxima Nova"/>
            </a:endParaRPr>
          </a:p>
        </p:txBody>
      </p:sp>
      <p:sp>
        <p:nvSpPr>
          <p:cNvPr id="920" name="Google Shape;920;p97"/>
          <p:cNvSpPr/>
          <p:nvPr/>
        </p:nvSpPr>
        <p:spPr>
          <a:xfrm>
            <a:off x="7162200" y="2061475"/>
            <a:ext cx="1458900" cy="922800"/>
          </a:xfrm>
          <a:prstGeom prst="roundRect">
            <a:avLst>
              <a:gd fmla="val 16667"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700">
                <a:solidFill>
                  <a:srgbClr val="FFFFFF"/>
                </a:solidFill>
                <a:latin typeface="Proxima Nova"/>
                <a:ea typeface="Proxima Nova"/>
                <a:cs typeface="Proxima Nova"/>
                <a:sym typeface="Proxima Nova"/>
              </a:rPr>
              <a:t>Customer Lifetime Value</a:t>
            </a:r>
            <a:endParaRPr b="1" sz="1700">
              <a:solidFill>
                <a:srgbClr val="FFFFFF"/>
              </a:solidFill>
              <a:latin typeface="Proxima Nova"/>
              <a:ea typeface="Proxima Nova"/>
              <a:cs typeface="Proxima Nova"/>
              <a:sym typeface="Proxima Nova"/>
            </a:endParaRPr>
          </a:p>
        </p:txBody>
      </p:sp>
      <p:sp>
        <p:nvSpPr>
          <p:cNvPr id="921" name="Google Shape;921;p97"/>
          <p:cNvSpPr/>
          <p:nvPr/>
        </p:nvSpPr>
        <p:spPr>
          <a:xfrm>
            <a:off x="522900" y="2061475"/>
            <a:ext cx="1458900" cy="9228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700">
                <a:solidFill>
                  <a:srgbClr val="FFFFFF"/>
                </a:solidFill>
                <a:latin typeface="Proxima Nova"/>
                <a:ea typeface="Proxima Nova"/>
                <a:cs typeface="Proxima Nova"/>
                <a:sym typeface="Proxima Nova"/>
              </a:rPr>
              <a:t>Profit</a:t>
            </a:r>
            <a:endParaRPr b="1" sz="1700">
              <a:solidFill>
                <a:srgbClr val="FFFFFF"/>
              </a:solidFill>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25" name="Shape 925"/>
        <p:cNvGrpSpPr/>
        <p:nvPr/>
      </p:nvGrpSpPr>
      <p:grpSpPr>
        <a:xfrm>
          <a:off x="0" y="0"/>
          <a:ext cx="0" cy="0"/>
          <a:chOff x="0" y="0"/>
          <a:chExt cx="0" cy="0"/>
        </a:xfrm>
      </p:grpSpPr>
      <p:sp>
        <p:nvSpPr>
          <p:cNvPr id="926" name="Google Shape;926;p98"/>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eCommerce Formulas</a:t>
            </a:r>
            <a:endParaRPr/>
          </a:p>
        </p:txBody>
      </p:sp>
      <p:sp>
        <p:nvSpPr>
          <p:cNvPr id="927" name="Google Shape;927;p98"/>
          <p:cNvSpPr txBox="1"/>
          <p:nvPr>
            <p:ph idx="1" type="body"/>
          </p:nvPr>
        </p:nvSpPr>
        <p:spPr>
          <a:xfrm>
            <a:off x="979500" y="985200"/>
            <a:ext cx="7707300" cy="37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In this exercise, students will reflect on how their eCommerce business is going today (if it’s going at all). Make sure that the </a:t>
            </a:r>
            <a:r>
              <a:rPr lang="en" sz="1400" u="sng">
                <a:solidFill>
                  <a:schemeClr val="hlink"/>
                </a:solidFill>
                <a:hlinkClick r:id="rId3"/>
              </a:rPr>
              <a:t>eCommerce Poster</a:t>
            </a:r>
            <a:r>
              <a:rPr lang="en" sz="1400">
                <a:solidFill>
                  <a:schemeClr val="dk1"/>
                </a:solidFill>
              </a:rPr>
              <a:t> is displayed in the room and that students have dots in two different colors to use.</a:t>
            </a:r>
            <a:endParaRPr sz="1400">
              <a:solidFill>
                <a:schemeClr val="dk1"/>
              </a:solidFill>
            </a:endParaRPr>
          </a:p>
          <a:p>
            <a:pPr indent="0" lvl="0" marL="0" rtl="0" algn="l">
              <a:spcBef>
                <a:spcPts val="1600"/>
              </a:spcBef>
              <a:spcAft>
                <a:spcPts val="0"/>
              </a:spcAft>
              <a:buNone/>
            </a:pPr>
            <a:r>
              <a:rPr lang="en" sz="1400">
                <a:solidFill>
                  <a:schemeClr val="dk1"/>
                </a:solidFill>
              </a:rPr>
              <a:t>Based on the walk-throughs of the eCommerce formulas and their reflection on the different models from the previous exercise, students should use the dots to indicate the parts of the eCommerce formula in which they are strongest or weakest. They can use dot stickers to “vote” on the different elements of eCommerce. The goal is to help students focus on where they can improve or build on existing successes. It will also help the instructors understand which parts of the program to spend more or less time on.</a:t>
            </a:r>
            <a:endParaRPr sz="1400">
              <a:solidFill>
                <a:schemeClr val="dk1"/>
              </a:solidFill>
            </a:endParaRPr>
          </a:p>
          <a:p>
            <a:pPr indent="0" lvl="0" marL="0" rtl="0" algn="l">
              <a:spcBef>
                <a:spcPts val="1600"/>
              </a:spcBef>
              <a:spcAft>
                <a:spcPts val="1600"/>
              </a:spcAft>
              <a:buNone/>
            </a:pPr>
            <a:r>
              <a:rPr lang="en" sz="1400">
                <a:solidFill>
                  <a:schemeClr val="dk1"/>
                </a:solidFill>
              </a:rPr>
              <a:t>Give students </a:t>
            </a:r>
            <a:r>
              <a:rPr b="1" lang="en" sz="1400">
                <a:solidFill>
                  <a:schemeClr val="dk1"/>
                </a:solidFill>
              </a:rPr>
              <a:t>5–10 minutes to dot vote</a:t>
            </a:r>
            <a:r>
              <a:rPr lang="en" sz="1400">
                <a:solidFill>
                  <a:schemeClr val="dk1"/>
                </a:solidFill>
              </a:rPr>
              <a:t>. Then, lead a debrief discussion as a full class. Have the group stand near the posters and observe where clusters of dots appeared. Identify some major clusters and lead a discussion on what is working or not in that area. Ask students who voted on that area to explain why they voted and what is or isn’t working.</a:t>
            </a:r>
            <a:endParaRPr sz="14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9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eCommerce Formulas</a:t>
            </a:r>
            <a:endParaRPr/>
          </a:p>
        </p:txBody>
      </p:sp>
      <p:sp>
        <p:nvSpPr>
          <p:cNvPr id="933" name="Google Shape;933;p99"/>
          <p:cNvSpPr txBox="1"/>
          <p:nvPr>
            <p:ph idx="1" type="body"/>
          </p:nvPr>
        </p:nvSpPr>
        <p:spPr>
          <a:xfrm>
            <a:off x="457200" y="1066800"/>
            <a:ext cx="8229600" cy="159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reflect on the key elements of the eCommerce formulas.</a:t>
            </a:r>
            <a:endParaRPr/>
          </a:p>
          <a:p>
            <a:pPr indent="-342900" lvl="0" marL="457200" rtl="0" algn="l">
              <a:spcBef>
                <a:spcPts val="1600"/>
              </a:spcBef>
              <a:spcAft>
                <a:spcPts val="0"/>
              </a:spcAft>
              <a:buSzPts val="1800"/>
              <a:buChar char="●"/>
            </a:pPr>
            <a:r>
              <a:rPr lang="en"/>
              <a:t>In which are we </a:t>
            </a:r>
            <a:r>
              <a:rPr b="1" lang="en"/>
              <a:t>strongest</a:t>
            </a:r>
            <a:r>
              <a:rPr lang="en"/>
              <a:t>? Add a </a:t>
            </a:r>
            <a:r>
              <a:rPr b="1" lang="en">
                <a:solidFill>
                  <a:schemeClr val="lt2"/>
                </a:solidFill>
              </a:rPr>
              <a:t>green dot</a:t>
            </a:r>
            <a:r>
              <a:rPr b="1" lang="en"/>
              <a:t> </a:t>
            </a:r>
            <a:r>
              <a:rPr lang="en"/>
              <a:t>to those elements.</a:t>
            </a:r>
            <a:endParaRPr/>
          </a:p>
          <a:p>
            <a:pPr indent="-342900" lvl="0" marL="457200" rtl="0" algn="l">
              <a:spcBef>
                <a:spcPts val="1000"/>
              </a:spcBef>
              <a:spcAft>
                <a:spcPts val="1000"/>
              </a:spcAft>
              <a:buSzPts val="1800"/>
              <a:buChar char="●"/>
            </a:pPr>
            <a:r>
              <a:rPr lang="en"/>
              <a:t>In w</a:t>
            </a:r>
            <a:r>
              <a:rPr lang="en"/>
              <a:t>hich are we </a:t>
            </a:r>
            <a:r>
              <a:rPr b="1" lang="en"/>
              <a:t>weakest</a:t>
            </a:r>
            <a:r>
              <a:rPr lang="en"/>
              <a:t>? </a:t>
            </a:r>
            <a:r>
              <a:rPr lang="en"/>
              <a:t>Add a </a:t>
            </a:r>
            <a:r>
              <a:rPr b="1" lang="en">
                <a:solidFill>
                  <a:schemeClr val="dk2"/>
                </a:solidFill>
              </a:rPr>
              <a:t>red dot</a:t>
            </a:r>
            <a:r>
              <a:rPr b="1" lang="en"/>
              <a:t> </a:t>
            </a:r>
            <a:r>
              <a:rPr lang="en"/>
              <a:t>to those elements.</a:t>
            </a:r>
            <a:endParaRPr/>
          </a:p>
        </p:txBody>
      </p:sp>
      <p:sp>
        <p:nvSpPr>
          <p:cNvPr id="934" name="Google Shape;934;p99"/>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935" name="Google Shape;935;p99"/>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minutes</a:t>
            </a:r>
            <a:endParaRPr/>
          </a:p>
        </p:txBody>
      </p:sp>
      <p:sp>
        <p:nvSpPr>
          <p:cNvPr id="936" name="Google Shape;936;p99"/>
          <p:cNvSpPr/>
          <p:nvPr/>
        </p:nvSpPr>
        <p:spPr>
          <a:xfrm>
            <a:off x="457200" y="2946351"/>
            <a:ext cx="1458900" cy="9072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latin typeface="Proxima Nova"/>
                <a:ea typeface="Proxima Nova"/>
                <a:cs typeface="Proxima Nova"/>
                <a:sym typeface="Proxima Nova"/>
              </a:rPr>
              <a:t>Traffic</a:t>
            </a:r>
            <a:endParaRPr b="1" sz="1600">
              <a:latin typeface="Proxima Nova"/>
              <a:ea typeface="Proxima Nova"/>
              <a:cs typeface="Proxima Nova"/>
              <a:sym typeface="Proxima Nova"/>
            </a:endParaRPr>
          </a:p>
        </p:txBody>
      </p:sp>
      <p:sp>
        <p:nvSpPr>
          <p:cNvPr id="937" name="Google Shape;937;p99"/>
          <p:cNvSpPr/>
          <p:nvPr/>
        </p:nvSpPr>
        <p:spPr>
          <a:xfrm>
            <a:off x="2149875" y="2946347"/>
            <a:ext cx="1458900" cy="9072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latin typeface="Proxima Nova"/>
                <a:ea typeface="Proxima Nova"/>
                <a:cs typeface="Proxima Nova"/>
                <a:sym typeface="Proxima Nova"/>
              </a:rPr>
              <a:t>Conversion Rate</a:t>
            </a:r>
            <a:endParaRPr b="1" sz="1600">
              <a:latin typeface="Proxima Nova"/>
              <a:ea typeface="Proxima Nova"/>
              <a:cs typeface="Proxima Nova"/>
              <a:sym typeface="Proxima Nova"/>
            </a:endParaRPr>
          </a:p>
        </p:txBody>
      </p:sp>
      <p:sp>
        <p:nvSpPr>
          <p:cNvPr id="938" name="Google Shape;938;p99"/>
          <p:cNvSpPr/>
          <p:nvPr/>
        </p:nvSpPr>
        <p:spPr>
          <a:xfrm>
            <a:off x="3842550" y="2946351"/>
            <a:ext cx="1458900" cy="9072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latin typeface="Proxima Nova"/>
                <a:ea typeface="Proxima Nova"/>
                <a:cs typeface="Proxima Nova"/>
                <a:sym typeface="Proxima Nova"/>
              </a:rPr>
              <a:t>Average Order Value</a:t>
            </a:r>
            <a:endParaRPr b="1" sz="1600">
              <a:latin typeface="Proxima Nova"/>
              <a:ea typeface="Proxima Nova"/>
              <a:cs typeface="Proxima Nova"/>
              <a:sym typeface="Proxima Nova"/>
            </a:endParaRPr>
          </a:p>
        </p:txBody>
      </p:sp>
      <p:sp>
        <p:nvSpPr>
          <p:cNvPr id="939" name="Google Shape;939;p99"/>
          <p:cNvSpPr/>
          <p:nvPr/>
        </p:nvSpPr>
        <p:spPr>
          <a:xfrm>
            <a:off x="5535225" y="2946356"/>
            <a:ext cx="1458900" cy="9072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solidFill>
                  <a:srgbClr val="FFFFFF"/>
                </a:solidFill>
                <a:latin typeface="Proxima Nova"/>
                <a:ea typeface="Proxima Nova"/>
                <a:cs typeface="Proxima Nova"/>
                <a:sym typeface="Proxima Nova"/>
              </a:rPr>
              <a:t>Churn</a:t>
            </a:r>
            <a:br>
              <a:rPr b="1" lang="en" sz="1600">
                <a:solidFill>
                  <a:srgbClr val="FFFFFF"/>
                </a:solidFill>
                <a:latin typeface="Proxima Nova"/>
                <a:ea typeface="Proxima Nova"/>
                <a:cs typeface="Proxima Nova"/>
                <a:sym typeface="Proxima Nova"/>
              </a:rPr>
            </a:br>
            <a:r>
              <a:rPr b="1" lang="en" sz="1600">
                <a:solidFill>
                  <a:srgbClr val="FFFFFF"/>
                </a:solidFill>
                <a:latin typeface="Proxima Nova"/>
                <a:ea typeface="Proxima Nova"/>
                <a:cs typeface="Proxima Nova"/>
                <a:sym typeface="Proxima Nova"/>
              </a:rPr>
              <a:t>Rate</a:t>
            </a:r>
            <a:endParaRPr b="1" sz="1600">
              <a:solidFill>
                <a:srgbClr val="FFFFFF"/>
              </a:solidFill>
              <a:latin typeface="Proxima Nova"/>
              <a:ea typeface="Proxima Nova"/>
              <a:cs typeface="Proxima Nova"/>
              <a:sym typeface="Proxima Nova"/>
            </a:endParaRPr>
          </a:p>
        </p:txBody>
      </p:sp>
      <p:sp>
        <p:nvSpPr>
          <p:cNvPr id="940" name="Google Shape;940;p99"/>
          <p:cNvSpPr/>
          <p:nvPr/>
        </p:nvSpPr>
        <p:spPr>
          <a:xfrm>
            <a:off x="7227900" y="2946356"/>
            <a:ext cx="1458900" cy="9072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600">
                <a:latin typeface="Proxima Nova"/>
                <a:ea typeface="Proxima Nova"/>
                <a:cs typeface="Proxima Nova"/>
                <a:sym typeface="Proxima Nova"/>
              </a:rPr>
              <a:t>Retention</a:t>
            </a:r>
            <a:r>
              <a:rPr b="1" lang="en" sz="1600">
                <a:latin typeface="Proxima Nova"/>
                <a:ea typeface="Proxima Nova"/>
                <a:cs typeface="Proxima Nova"/>
                <a:sym typeface="Proxima Nova"/>
              </a:rPr>
              <a:t> Rate</a:t>
            </a:r>
            <a:endParaRPr b="1" sz="1600">
              <a:latin typeface="Proxima Nova"/>
              <a:ea typeface="Proxima Nova"/>
              <a:cs typeface="Proxima Nova"/>
              <a:sym typeface="Proxima Nova"/>
            </a:endParaRPr>
          </a:p>
        </p:txBody>
      </p:sp>
      <p:sp>
        <p:nvSpPr>
          <p:cNvPr id="941" name="Google Shape;941;p99"/>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942" name="Google Shape;942;p99"/>
          <p:cNvSpPr/>
          <p:nvPr/>
        </p:nvSpPr>
        <p:spPr>
          <a:xfrm>
            <a:off x="7240225" y="803375"/>
            <a:ext cx="1903800" cy="5544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99"/>
          <p:cNvSpPr txBox="1"/>
          <p:nvPr/>
        </p:nvSpPr>
        <p:spPr>
          <a:xfrm>
            <a:off x="7644000" y="803375"/>
            <a:ext cx="1500000" cy="528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000">
                <a:latin typeface="Proxima Nova"/>
                <a:ea typeface="Proxima Nova"/>
                <a:cs typeface="Proxima Nova"/>
                <a:sym typeface="Proxima Nova"/>
              </a:rPr>
              <a:t>eCommerce Poster</a:t>
            </a:r>
            <a:endParaRPr b="1" sz="1000">
              <a:latin typeface="Proxima Nova"/>
              <a:ea typeface="Proxima Nova"/>
              <a:cs typeface="Proxima Nova"/>
              <a:sym typeface="Proxima Nova"/>
            </a:endParaRPr>
          </a:p>
        </p:txBody>
      </p:sp>
      <p:pic>
        <p:nvPicPr>
          <p:cNvPr id="944" name="Google Shape;944;p99"/>
          <p:cNvPicPr preferRelativeResize="0"/>
          <p:nvPr/>
        </p:nvPicPr>
        <p:blipFill>
          <a:blip r:embed="rId3">
            <a:alphaModFix/>
          </a:blip>
          <a:stretch>
            <a:fillRect/>
          </a:stretch>
        </p:blipFill>
        <p:spPr>
          <a:xfrm>
            <a:off x="7317310" y="916174"/>
            <a:ext cx="335813" cy="328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0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Recap</a:t>
            </a:r>
            <a:endParaRPr/>
          </a:p>
        </p:txBody>
      </p:sp>
      <p:sp>
        <p:nvSpPr>
          <p:cNvPr id="950" name="Google Shape;950;p100"/>
          <p:cNvSpPr txBox="1"/>
          <p:nvPr/>
        </p:nvSpPr>
        <p:spPr>
          <a:xfrm>
            <a:off x="457200" y="973475"/>
            <a:ext cx="5715000" cy="2738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Each eCommerce model offers unique benefits and challenges for brands and consumers.</a:t>
            </a:r>
            <a:endParaRPr sz="1800">
              <a:latin typeface="Proxima Nova"/>
              <a:ea typeface="Proxima Nova"/>
              <a:cs typeface="Proxima Nova"/>
              <a:sym typeface="Proxima Nova"/>
            </a:endParaRPr>
          </a:p>
          <a:p>
            <a:pPr indent="-342900" lvl="0" marL="457200" rtl="0" algn="l">
              <a:lnSpc>
                <a:spcPct val="115000"/>
              </a:lnSpc>
              <a:spcBef>
                <a:spcPts val="1000"/>
              </a:spcBef>
              <a:spcAft>
                <a:spcPts val="0"/>
              </a:spcAft>
              <a:buSzPts val="1800"/>
              <a:buFont typeface="Proxima Nova"/>
              <a:buChar char="●"/>
            </a:pPr>
            <a:r>
              <a:rPr lang="en" sz="1800">
                <a:latin typeface="Proxima Nova"/>
                <a:ea typeface="Proxima Nova"/>
                <a:cs typeface="Proxima Nova"/>
                <a:sym typeface="Proxima Nova"/>
              </a:rPr>
              <a:t>Choose which model to use based on your product offerings, price points, and audience.</a:t>
            </a:r>
            <a:endParaRPr sz="1800">
              <a:latin typeface="Proxima Nova"/>
              <a:ea typeface="Proxima Nova"/>
              <a:cs typeface="Proxima Nova"/>
              <a:sym typeface="Proxima Nova"/>
            </a:endParaRPr>
          </a:p>
          <a:p>
            <a:pPr indent="-342900" lvl="0" marL="457200" rtl="0" algn="l">
              <a:lnSpc>
                <a:spcPct val="115000"/>
              </a:lnSpc>
              <a:spcBef>
                <a:spcPts val="1000"/>
              </a:spcBef>
              <a:spcAft>
                <a:spcPts val="1000"/>
              </a:spcAft>
              <a:buSzPts val="1800"/>
              <a:buFont typeface="Proxima Nova"/>
              <a:buChar char="●"/>
            </a:pPr>
            <a:r>
              <a:rPr lang="en" sz="1800">
                <a:latin typeface="Proxima Nova"/>
                <a:ea typeface="Proxima Nova"/>
                <a:cs typeface="Proxima Nova"/>
                <a:sym typeface="Proxima Nova"/>
              </a:rPr>
              <a:t>Focusing on elements in the eCommerce formula can help you optimize your experience.</a:t>
            </a:r>
            <a:endParaRPr sz="1800">
              <a:latin typeface="Proxima Nova"/>
              <a:ea typeface="Proxima Nova"/>
              <a:cs typeface="Proxima Nova"/>
              <a:sym typeface="Proxima Nova"/>
            </a:endParaRPr>
          </a:p>
        </p:txBody>
      </p:sp>
      <p:pic>
        <p:nvPicPr>
          <p:cNvPr id="951" name="Google Shape;951;p100"/>
          <p:cNvPicPr preferRelativeResize="0"/>
          <p:nvPr/>
        </p:nvPicPr>
        <p:blipFill>
          <a:blip r:embed="rId3">
            <a:alphaModFix/>
          </a:blip>
          <a:stretch>
            <a:fillRect/>
          </a:stretch>
        </p:blipFill>
        <p:spPr>
          <a:xfrm>
            <a:off x="6661725" y="1516450"/>
            <a:ext cx="1861524" cy="1861524"/>
          </a:xfrm>
          <a:prstGeom prst="rect">
            <a:avLst/>
          </a:prstGeom>
          <a:noFill/>
          <a:ln>
            <a:noFill/>
          </a:ln>
        </p:spPr>
      </p:pic>
      <p:sp>
        <p:nvSpPr>
          <p:cNvPr id="952" name="Google Shape;952;p10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01"/>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eCommerce Formula: Traffic</a:t>
            </a:r>
            <a:endParaRPr/>
          </a:p>
        </p:txBody>
      </p:sp>
      <p:sp>
        <p:nvSpPr>
          <p:cNvPr id="958" name="Google Shape;958;p101"/>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Accelerating Growth Through eCommerce</a:t>
            </a:r>
            <a:endParaRPr/>
          </a:p>
        </p:txBody>
      </p:sp>
      <p:sp>
        <p:nvSpPr>
          <p:cNvPr id="959" name="Google Shape;959;p101"/>
          <p:cNvSpPr/>
          <p:nvPr/>
        </p:nvSpPr>
        <p:spPr>
          <a:xfrm>
            <a:off x="1269438" y="3123663"/>
            <a:ext cx="231300" cy="2313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01"/>
          <p:cNvSpPr/>
          <p:nvPr/>
        </p:nvSpPr>
        <p:spPr>
          <a:xfrm>
            <a:off x="5487939" y="3109863"/>
            <a:ext cx="231300" cy="2313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01"/>
          <p:cNvSpPr txBox="1"/>
          <p:nvPr/>
        </p:nvSpPr>
        <p:spPr>
          <a:xfrm>
            <a:off x="4675688" y="3430950"/>
            <a:ext cx="18558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solidFill>
                  <a:srgbClr val="FFFFFF"/>
                </a:solidFill>
                <a:latin typeface="Proxima Nova"/>
                <a:ea typeface="Proxima Nova"/>
                <a:cs typeface="Proxima Nova"/>
                <a:sym typeface="Proxima Nova"/>
              </a:rPr>
              <a:t>The eCommerce Formula: Conversion and AOV</a:t>
            </a:r>
            <a:endParaRPr>
              <a:solidFill>
                <a:srgbClr val="FFFFFF"/>
              </a:solidFill>
              <a:latin typeface="Proxima Nova"/>
              <a:ea typeface="Proxima Nova"/>
              <a:cs typeface="Proxima Nova"/>
              <a:sym typeface="Proxima Nova"/>
            </a:endParaRPr>
          </a:p>
        </p:txBody>
      </p:sp>
      <p:sp>
        <p:nvSpPr>
          <p:cNvPr id="962" name="Google Shape;962;p101"/>
          <p:cNvSpPr txBox="1"/>
          <p:nvPr/>
        </p:nvSpPr>
        <p:spPr>
          <a:xfrm>
            <a:off x="2566450" y="3430950"/>
            <a:ext cx="18558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lt1"/>
                </a:solidFill>
                <a:latin typeface="Proxima Nova"/>
                <a:ea typeface="Proxima Nova"/>
                <a:cs typeface="Proxima Nova"/>
                <a:sym typeface="Proxima Nova"/>
              </a:rPr>
              <a:t>The eCommerce Formula: Traffic</a:t>
            </a:r>
            <a:endParaRPr b="1">
              <a:solidFill>
                <a:srgbClr val="FFFFFF"/>
              </a:solidFill>
              <a:latin typeface="Proxima Nova"/>
              <a:ea typeface="Proxima Nova"/>
              <a:cs typeface="Proxima Nova"/>
              <a:sym typeface="Proxima Nova"/>
            </a:endParaRPr>
          </a:p>
        </p:txBody>
      </p:sp>
      <p:sp>
        <p:nvSpPr>
          <p:cNvPr id="963" name="Google Shape;963;p101"/>
          <p:cNvSpPr txBox="1"/>
          <p:nvPr/>
        </p:nvSpPr>
        <p:spPr>
          <a:xfrm>
            <a:off x="457199" y="3430950"/>
            <a:ext cx="18558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solidFill>
                  <a:srgbClr val="FFFFFF"/>
                </a:solidFill>
                <a:latin typeface="Proxima Nova"/>
                <a:ea typeface="Proxima Nova"/>
                <a:cs typeface="Proxima Nova"/>
                <a:sym typeface="Proxima Nova"/>
              </a:rPr>
              <a:t>The eCommerce Ecosystem</a:t>
            </a:r>
            <a:endParaRPr>
              <a:solidFill>
                <a:srgbClr val="FFFFFF"/>
              </a:solidFill>
              <a:latin typeface="Proxima Nova"/>
              <a:ea typeface="Proxima Nova"/>
              <a:cs typeface="Proxima Nova"/>
              <a:sym typeface="Proxima Nova"/>
            </a:endParaRPr>
          </a:p>
        </p:txBody>
      </p:sp>
      <p:sp>
        <p:nvSpPr>
          <p:cNvPr id="964" name="Google Shape;964;p101"/>
          <p:cNvSpPr txBox="1"/>
          <p:nvPr/>
        </p:nvSpPr>
        <p:spPr>
          <a:xfrm>
            <a:off x="6784955" y="3430950"/>
            <a:ext cx="18558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lt1"/>
                </a:solidFill>
                <a:latin typeface="Proxima Nova"/>
                <a:ea typeface="Proxima Nova"/>
                <a:cs typeface="Proxima Nova"/>
                <a:sym typeface="Proxima Nova"/>
              </a:rPr>
              <a:t>The eCommerce Formula: Retention and Churn</a:t>
            </a:r>
            <a:endParaRPr>
              <a:solidFill>
                <a:srgbClr val="FFFFFF"/>
              </a:solidFill>
              <a:latin typeface="Proxima Nova"/>
              <a:ea typeface="Proxima Nova"/>
              <a:cs typeface="Proxima Nova"/>
              <a:sym typeface="Proxima Nova"/>
            </a:endParaRPr>
          </a:p>
        </p:txBody>
      </p:sp>
      <p:cxnSp>
        <p:nvCxnSpPr>
          <p:cNvPr id="965" name="Google Shape;965;p101"/>
          <p:cNvCxnSpPr>
            <a:stCxn id="959" idx="2"/>
            <a:endCxn id="966" idx="6"/>
          </p:cNvCxnSpPr>
          <p:nvPr/>
        </p:nvCxnSpPr>
        <p:spPr>
          <a:xfrm flipH="1" rot="10800000">
            <a:off x="1269438" y="3225513"/>
            <a:ext cx="6559200" cy="13800"/>
          </a:xfrm>
          <a:prstGeom prst="straightConnector1">
            <a:avLst/>
          </a:prstGeom>
          <a:noFill/>
          <a:ln cap="flat" cmpd="sng" w="38100">
            <a:solidFill>
              <a:srgbClr val="B7B7B7"/>
            </a:solidFill>
            <a:prstDash val="solid"/>
            <a:round/>
            <a:headEnd len="med" w="med" type="none"/>
            <a:tailEnd len="med" w="med" type="none"/>
          </a:ln>
        </p:spPr>
      </p:cxnSp>
      <p:sp>
        <p:nvSpPr>
          <p:cNvPr id="967" name="Google Shape;967;p101"/>
          <p:cNvSpPr/>
          <p:nvPr/>
        </p:nvSpPr>
        <p:spPr>
          <a:xfrm>
            <a:off x="3378688" y="3123663"/>
            <a:ext cx="231300" cy="231300"/>
          </a:xfrm>
          <a:prstGeom prst="ellipse">
            <a:avLst/>
          </a:prstGeom>
          <a:solidFill>
            <a:srgbClr val="FFDB00"/>
          </a:solidFill>
          <a:ln cap="flat" cmpd="sng" w="762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01"/>
          <p:cNvSpPr/>
          <p:nvPr/>
        </p:nvSpPr>
        <p:spPr>
          <a:xfrm>
            <a:off x="7597189" y="3109863"/>
            <a:ext cx="231300" cy="2313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10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Where We’re Going</a:t>
            </a:r>
            <a:endParaRPr sz="2400"/>
          </a:p>
        </p:txBody>
      </p:sp>
      <p:sp>
        <p:nvSpPr>
          <p:cNvPr id="973" name="Google Shape;973;p102"/>
          <p:cNvSpPr txBox="1"/>
          <p:nvPr/>
        </p:nvSpPr>
        <p:spPr>
          <a:xfrm>
            <a:off x="457200" y="973475"/>
            <a:ext cx="5260200" cy="296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Describe the role that search and social media marketing play in the eCommerce ecosystem.</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1000"/>
              </a:spcBef>
              <a:spcAft>
                <a:spcPts val="1000"/>
              </a:spcAft>
              <a:buClr>
                <a:schemeClr val="dk1"/>
              </a:buClr>
              <a:buSzPts val="1800"/>
              <a:buFont typeface="Proxima Nova"/>
              <a:buChar char="●"/>
            </a:pPr>
            <a:r>
              <a:rPr lang="en" sz="1800">
                <a:solidFill>
                  <a:schemeClr val="dk1"/>
                </a:solidFill>
                <a:latin typeface="Proxima Nova"/>
                <a:ea typeface="Proxima Nova"/>
                <a:cs typeface="Proxima Nova"/>
                <a:sym typeface="Proxima Nova"/>
              </a:rPr>
              <a:t>Combine paid social, paid search, and organic search tactics to drive traffic to your eCommerce experience.</a:t>
            </a:r>
            <a:endParaRPr sz="1800">
              <a:latin typeface="Proxima Nova"/>
              <a:ea typeface="Proxima Nova"/>
              <a:cs typeface="Proxima Nova"/>
              <a:sym typeface="Proxima Nova"/>
            </a:endParaRPr>
          </a:p>
        </p:txBody>
      </p:sp>
      <p:pic>
        <p:nvPicPr>
          <p:cNvPr id="974" name="Google Shape;974;p102"/>
          <p:cNvPicPr preferRelativeResize="0"/>
          <p:nvPr/>
        </p:nvPicPr>
        <p:blipFill>
          <a:blip r:embed="rId3">
            <a:alphaModFix/>
          </a:blip>
          <a:stretch>
            <a:fillRect/>
          </a:stretch>
        </p:blipFill>
        <p:spPr>
          <a:xfrm>
            <a:off x="6017100" y="1388525"/>
            <a:ext cx="2593500" cy="2593500"/>
          </a:xfrm>
          <a:prstGeom prst="rect">
            <a:avLst/>
          </a:prstGeom>
          <a:noFill/>
          <a:ln>
            <a:noFill/>
          </a:ln>
        </p:spPr>
      </p:pic>
      <p:sp>
        <p:nvSpPr>
          <p:cNvPr id="975" name="Google Shape;975;p10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0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Driving eCommerce Traffic</a:t>
            </a:r>
            <a:endParaRPr/>
          </a:p>
        </p:txBody>
      </p:sp>
      <p:sp>
        <p:nvSpPr>
          <p:cNvPr id="981" name="Google Shape;981;p10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2020 General Assembly</a:t>
            </a:r>
            <a:endParaRPr>
              <a:solidFill>
                <a:schemeClr val="dk1"/>
              </a:solidFill>
            </a:endParaRPr>
          </a:p>
        </p:txBody>
      </p:sp>
      <p:sp>
        <p:nvSpPr>
          <p:cNvPr id="982" name="Google Shape;982;p103"/>
          <p:cNvSpPr/>
          <p:nvPr/>
        </p:nvSpPr>
        <p:spPr>
          <a:xfrm>
            <a:off x="4766200" y="1483950"/>
            <a:ext cx="2372100" cy="2175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latin typeface="Proxima Nova"/>
                <a:ea typeface="Proxima Nova"/>
                <a:cs typeface="Proxima Nova"/>
                <a:sym typeface="Proxima Nova"/>
              </a:rPr>
              <a:t>Search Marketing</a:t>
            </a:r>
            <a:endParaRPr b="1" sz="2000">
              <a:latin typeface="Proxima Nova"/>
              <a:ea typeface="Proxima Nova"/>
              <a:cs typeface="Proxima Nova"/>
              <a:sym typeface="Proxima Nova"/>
            </a:endParaRPr>
          </a:p>
        </p:txBody>
      </p:sp>
      <p:sp>
        <p:nvSpPr>
          <p:cNvPr id="983" name="Google Shape;983;p103"/>
          <p:cNvSpPr/>
          <p:nvPr/>
        </p:nvSpPr>
        <p:spPr>
          <a:xfrm>
            <a:off x="2005700" y="1483942"/>
            <a:ext cx="2372100" cy="21756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rgbClr val="FFFFFF"/>
                </a:solidFill>
                <a:latin typeface="Proxima Nova"/>
                <a:ea typeface="Proxima Nova"/>
                <a:cs typeface="Proxima Nova"/>
                <a:sym typeface="Proxima Nova"/>
              </a:rPr>
              <a:t>Paid Social</a:t>
            </a:r>
            <a:endParaRPr b="1" sz="2000">
              <a:solidFill>
                <a:srgbClr val="FFFFFF"/>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9" name="Shape 579"/>
        <p:cNvGrpSpPr/>
        <p:nvPr/>
      </p:nvGrpSpPr>
      <p:grpSpPr>
        <a:xfrm>
          <a:off x="0" y="0"/>
          <a:ext cx="0" cy="0"/>
          <a:chOff x="0" y="0"/>
          <a:chExt cx="0" cy="0"/>
        </a:xfrm>
      </p:grpSpPr>
      <p:sp>
        <p:nvSpPr>
          <p:cNvPr id="580" name="Google Shape;580;p77"/>
          <p:cNvSpPr txBox="1"/>
          <p:nvPr/>
        </p:nvSpPr>
        <p:spPr>
          <a:xfrm>
            <a:off x="979500" y="332100"/>
            <a:ext cx="7185000" cy="65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00"/>
                </a:solidFill>
                <a:latin typeface="Proxima Nova"/>
                <a:ea typeface="Proxima Nova"/>
                <a:cs typeface="Proxima Nova"/>
                <a:sym typeface="Proxima Nova"/>
              </a:rPr>
              <a:t>Pre-Class Materials and Preparation</a:t>
            </a:r>
            <a:endParaRPr b="1" sz="2400">
              <a:solidFill>
                <a:srgbClr val="000000"/>
              </a:solidFill>
              <a:latin typeface="Proxima Nova"/>
              <a:ea typeface="Proxima Nova"/>
              <a:cs typeface="Proxima Nova"/>
              <a:sym typeface="Proxima Nova"/>
            </a:endParaRPr>
          </a:p>
        </p:txBody>
      </p:sp>
      <p:sp>
        <p:nvSpPr>
          <p:cNvPr id="581" name="Google Shape;581;p77"/>
          <p:cNvSpPr txBox="1"/>
          <p:nvPr/>
        </p:nvSpPr>
        <p:spPr>
          <a:xfrm>
            <a:off x="979500" y="1078375"/>
            <a:ext cx="7099500" cy="299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000000"/>
                </a:solidFill>
                <a:latin typeface="Proxima Nova"/>
                <a:ea typeface="Proxima Nova"/>
                <a:cs typeface="Proxima Nova"/>
                <a:sym typeface="Proxima Nova"/>
              </a:rPr>
              <a:t>Printing</a:t>
            </a:r>
            <a:endParaRPr>
              <a:solidFill>
                <a:srgbClr val="000000"/>
              </a:solidFill>
              <a:latin typeface="Proxima Nova"/>
              <a:ea typeface="Proxima Nova"/>
              <a:cs typeface="Proxima Nova"/>
              <a:sym typeface="Proxima Nova"/>
            </a:endParaRPr>
          </a:p>
          <a:p>
            <a:pPr indent="-317500" lvl="0" marL="457200" rtl="0" algn="l">
              <a:lnSpc>
                <a:spcPct val="115000"/>
              </a:lnSpc>
              <a:spcBef>
                <a:spcPts val="0"/>
              </a:spcBef>
              <a:spcAft>
                <a:spcPts val="0"/>
              </a:spcAft>
              <a:buClr>
                <a:srgbClr val="000000"/>
              </a:buClr>
              <a:buSzPts val="1400"/>
              <a:buFont typeface="Proxima Nova"/>
              <a:buChar char="●"/>
            </a:pPr>
            <a:r>
              <a:rPr lang="en" u="sng">
                <a:solidFill>
                  <a:schemeClr val="hlink"/>
                </a:solidFill>
                <a:latin typeface="Proxima Nova"/>
                <a:ea typeface="Proxima Nova"/>
                <a:cs typeface="Proxima Nova"/>
                <a:sym typeface="Proxima Nova"/>
                <a:hlinkClick r:id="rId3"/>
              </a:rPr>
              <a:t>eCommerce Models Worksheet</a:t>
            </a:r>
            <a:r>
              <a:rPr lang="en">
                <a:latin typeface="Proxima Nova"/>
                <a:ea typeface="Proxima Nova"/>
                <a:cs typeface="Proxima Nova"/>
                <a:sym typeface="Proxima Nova"/>
              </a:rPr>
              <a:t> (one per person, letter-sized, color)</a:t>
            </a:r>
            <a:endParaRPr>
              <a:latin typeface="Proxima Nova"/>
              <a:ea typeface="Proxima Nova"/>
              <a:cs typeface="Proxima Nova"/>
              <a:sym typeface="Proxima Nova"/>
            </a:endParaRPr>
          </a:p>
          <a:p>
            <a:pPr indent="-317500" lvl="0" marL="457200" rtl="0" algn="l">
              <a:lnSpc>
                <a:spcPct val="115000"/>
              </a:lnSpc>
              <a:spcBef>
                <a:spcPts val="0"/>
              </a:spcBef>
              <a:spcAft>
                <a:spcPts val="0"/>
              </a:spcAft>
              <a:buClr>
                <a:srgbClr val="000000"/>
              </a:buClr>
              <a:buSzPts val="1400"/>
              <a:buFont typeface="Proxima Nova"/>
              <a:buChar char="●"/>
            </a:pPr>
            <a:r>
              <a:rPr lang="en" u="sng">
                <a:solidFill>
                  <a:schemeClr val="hlink"/>
                </a:solidFill>
                <a:latin typeface="Proxima Nova"/>
                <a:ea typeface="Proxima Nova"/>
                <a:cs typeface="Proxima Nova"/>
                <a:sym typeface="Proxima Nova"/>
                <a:hlinkClick r:id="rId4"/>
              </a:rPr>
              <a:t>eCommerce Poster</a:t>
            </a:r>
            <a:r>
              <a:rPr lang="en">
                <a:latin typeface="Proxima Nova"/>
                <a:ea typeface="Proxima Nova"/>
                <a:cs typeface="Proxima Nova"/>
                <a:sym typeface="Proxima Nova"/>
              </a:rPr>
              <a:t> (one copy, poster-sized, single-sided, color)</a:t>
            </a:r>
            <a:endParaRPr>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a:solidFill>
                  <a:srgbClr val="000000"/>
                </a:solidFill>
                <a:latin typeface="Proxima Nova"/>
                <a:ea typeface="Proxima Nova"/>
                <a:cs typeface="Proxima Nova"/>
                <a:sym typeface="Proxima Nova"/>
              </a:rPr>
              <a:t>Other Materials</a:t>
            </a:r>
            <a:endParaRPr b="1">
              <a:solidFill>
                <a:srgbClr val="000000"/>
              </a:solidFill>
              <a:latin typeface="Proxima Nova"/>
              <a:ea typeface="Proxima Nova"/>
              <a:cs typeface="Proxima Nova"/>
              <a:sym typeface="Proxima Nova"/>
            </a:endParaRPr>
          </a:p>
          <a:p>
            <a:pPr indent="-317500" lvl="0" marL="457200" rtl="0" algn="l">
              <a:lnSpc>
                <a:spcPct val="115000"/>
              </a:lnSpc>
              <a:spcBef>
                <a:spcPts val="0"/>
              </a:spcBef>
              <a:spcAft>
                <a:spcPts val="0"/>
              </a:spcAft>
              <a:buClr>
                <a:srgbClr val="000000"/>
              </a:buClr>
              <a:buSzPts val="1400"/>
              <a:buFont typeface="Proxima Nova"/>
              <a:buChar char="●"/>
            </a:pPr>
            <a:r>
              <a:rPr lang="en">
                <a:solidFill>
                  <a:srgbClr val="000000"/>
                </a:solidFill>
                <a:latin typeface="Proxima Nova"/>
                <a:ea typeface="Proxima Nova"/>
                <a:cs typeface="Proxima Nova"/>
                <a:sym typeface="Proxima Nova"/>
              </a:rPr>
              <a:t>Standard program materials.</a:t>
            </a:r>
            <a:endParaRPr>
              <a:solidFill>
                <a:srgbClr val="000000"/>
              </a:solidFill>
              <a:latin typeface="Proxima Nova"/>
              <a:ea typeface="Proxima Nova"/>
              <a:cs typeface="Proxima Nova"/>
              <a:sym typeface="Proxima Nova"/>
            </a:endParaRPr>
          </a:p>
          <a:p>
            <a:pPr indent="-317500" lvl="1" marL="914400" rtl="0" algn="l">
              <a:lnSpc>
                <a:spcPct val="115000"/>
              </a:lnSpc>
              <a:spcBef>
                <a:spcPts val="0"/>
              </a:spcBef>
              <a:spcAft>
                <a:spcPts val="0"/>
              </a:spcAft>
              <a:buClr>
                <a:srgbClr val="000000"/>
              </a:buClr>
              <a:buSzPts val="1400"/>
              <a:buFont typeface="Proxima Nova"/>
              <a:buChar char="○"/>
            </a:pPr>
            <a:r>
              <a:rPr lang="en">
                <a:latin typeface="Proxima Nova"/>
                <a:ea typeface="Proxima Nova"/>
                <a:cs typeface="Proxima Nova"/>
                <a:sym typeface="Proxima Nova"/>
              </a:rPr>
              <a:t>Make sure to have dot stickers in two different colors.</a:t>
            </a:r>
            <a:endParaRPr>
              <a:latin typeface="Proxima Nova"/>
              <a:ea typeface="Proxima Nova"/>
              <a:cs typeface="Proxima Nova"/>
              <a:sym typeface="Proxima Nova"/>
            </a:endParaRPr>
          </a:p>
          <a:p>
            <a:pPr indent="-317500" lvl="1" marL="914400" rtl="0" algn="l">
              <a:lnSpc>
                <a:spcPct val="115000"/>
              </a:lnSpc>
              <a:spcBef>
                <a:spcPts val="0"/>
              </a:spcBef>
              <a:spcAft>
                <a:spcPts val="0"/>
              </a:spcAft>
              <a:buClr>
                <a:srgbClr val="000000"/>
              </a:buClr>
              <a:buSzPts val="1400"/>
              <a:buFont typeface="Proxima Nova"/>
              <a:buChar char="○"/>
            </a:pPr>
            <a:r>
              <a:rPr lang="en">
                <a:latin typeface="Proxima Nova"/>
                <a:ea typeface="Proxima Nova"/>
                <a:cs typeface="Proxima Nova"/>
                <a:sym typeface="Proxima Nova"/>
              </a:rPr>
              <a:t>Students should have access to their phone/laptop for activities.</a:t>
            </a:r>
            <a:endParaRPr>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a:solidFill>
                <a:srgbClr val="000000"/>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b="1" lang="en">
                <a:solidFill>
                  <a:srgbClr val="000000"/>
                </a:solidFill>
                <a:latin typeface="Proxima Nova"/>
                <a:ea typeface="Proxima Nova"/>
                <a:cs typeface="Proxima Nova"/>
                <a:sym typeface="Proxima Nova"/>
              </a:rPr>
              <a:t>Preparation</a:t>
            </a:r>
            <a:endParaRPr b="1">
              <a:solidFill>
                <a:srgbClr val="000000"/>
              </a:solidFill>
              <a:latin typeface="Proxima Nova"/>
              <a:ea typeface="Proxima Nova"/>
              <a:cs typeface="Proxima Nova"/>
              <a:sym typeface="Proxima Nova"/>
            </a:endParaRPr>
          </a:p>
          <a:p>
            <a:pPr indent="-317500" lvl="0" marL="457200" rtl="0" algn="l">
              <a:lnSpc>
                <a:spcPct val="115000"/>
              </a:lnSpc>
              <a:spcBef>
                <a:spcPts val="0"/>
              </a:spcBef>
              <a:spcAft>
                <a:spcPts val="0"/>
              </a:spcAft>
              <a:buClr>
                <a:srgbClr val="000000"/>
              </a:buClr>
              <a:buSzPts val="1400"/>
              <a:buFont typeface="Proxima Nova"/>
              <a:buChar char="●"/>
            </a:pPr>
            <a:r>
              <a:rPr lang="en">
                <a:solidFill>
                  <a:srgbClr val="000000"/>
                </a:solidFill>
                <a:latin typeface="Proxima Nova"/>
                <a:ea typeface="Proxima Nova"/>
                <a:cs typeface="Proxima Nova"/>
                <a:sym typeface="Proxima Nova"/>
              </a:rPr>
              <a:t>Refer to documentation in this program’s speaker notes for guidance on how to customize it for clients.</a:t>
            </a:r>
            <a:endParaRPr>
              <a:solidFill>
                <a:srgbClr val="000000"/>
              </a:solidFill>
              <a:latin typeface="Proxima Nova"/>
              <a:ea typeface="Proxima Nova"/>
              <a:cs typeface="Proxima Nova"/>
              <a:sym typeface="Proxima Nova"/>
            </a:endParaRPr>
          </a:p>
          <a:p>
            <a:pPr indent="-317500" lvl="0" marL="457200" rtl="0" algn="l">
              <a:lnSpc>
                <a:spcPct val="115000"/>
              </a:lnSpc>
              <a:spcBef>
                <a:spcPts val="0"/>
              </a:spcBef>
              <a:spcAft>
                <a:spcPts val="0"/>
              </a:spcAft>
              <a:buClr>
                <a:srgbClr val="000000"/>
              </a:buClr>
              <a:buSzPts val="1400"/>
              <a:buFont typeface="Proxima Nova"/>
              <a:buChar char="●"/>
            </a:pPr>
            <a:r>
              <a:rPr lang="en">
                <a:solidFill>
                  <a:srgbClr val="000000"/>
                </a:solidFill>
                <a:latin typeface="Proxima Nova"/>
                <a:ea typeface="Proxima Nova"/>
                <a:cs typeface="Proxima Nova"/>
                <a:sym typeface="Proxima Nova"/>
              </a:rPr>
              <a:t>Look out for yellow “LXA note” stickies throughout the deck, </a:t>
            </a:r>
            <a:endParaRPr>
              <a:solidFill>
                <a:srgbClr val="000000"/>
              </a:solidFill>
              <a:latin typeface="Proxima Nova"/>
              <a:ea typeface="Proxima Nova"/>
              <a:cs typeface="Proxima Nova"/>
              <a:sym typeface="Proxima Nova"/>
            </a:endParaRPr>
          </a:p>
          <a:p>
            <a:pPr indent="0" lvl="0" marL="457200" rtl="0" algn="l">
              <a:lnSpc>
                <a:spcPct val="115000"/>
              </a:lnSpc>
              <a:spcBef>
                <a:spcPts val="0"/>
              </a:spcBef>
              <a:spcAft>
                <a:spcPts val="0"/>
              </a:spcAft>
              <a:buNone/>
            </a:pPr>
            <a:r>
              <a:rPr lang="en">
                <a:solidFill>
                  <a:srgbClr val="000000"/>
                </a:solidFill>
                <a:latin typeface="Proxima Nova"/>
                <a:ea typeface="Proxima Nova"/>
                <a:cs typeface="Proxima Nova"/>
                <a:sym typeface="Proxima Nova"/>
              </a:rPr>
              <a:t>which indicate areas that can be easily customized for client deliveries.</a:t>
            </a:r>
            <a:endParaRPr>
              <a:solidFill>
                <a:srgbClr val="000000"/>
              </a:solidFill>
              <a:latin typeface="Proxima Nova"/>
              <a:ea typeface="Proxima Nova"/>
              <a:cs typeface="Proxima Nova"/>
              <a:sym typeface="Proxima Nova"/>
            </a:endParaRPr>
          </a:p>
        </p:txBody>
      </p:sp>
      <p:pic>
        <p:nvPicPr>
          <p:cNvPr id="582" name="Google Shape;582;p77"/>
          <p:cNvPicPr preferRelativeResize="0"/>
          <p:nvPr/>
        </p:nvPicPr>
        <p:blipFill>
          <a:blip r:embed="rId5">
            <a:alphaModFix/>
          </a:blip>
          <a:stretch>
            <a:fillRect/>
          </a:stretch>
        </p:blipFill>
        <p:spPr>
          <a:xfrm>
            <a:off x="7171320" y="4101475"/>
            <a:ext cx="1209330" cy="994200"/>
          </a:xfrm>
          <a:prstGeom prst="rect">
            <a:avLst/>
          </a:prstGeom>
          <a:noFill/>
          <a:ln>
            <a:noFill/>
          </a:ln>
          <a:effectLst>
            <a:outerShdw blurRad="57150" rotWithShape="0" algn="bl" dir="5400000" dist="19050">
              <a:srgbClr val="000000">
                <a:alpha val="50000"/>
              </a:srgbClr>
            </a:outerShdw>
          </a:effectLst>
        </p:spPr>
      </p:pic>
      <p:sp>
        <p:nvSpPr>
          <p:cNvPr id="583" name="Google Shape;583;p77"/>
          <p:cNvSpPr txBox="1"/>
          <p:nvPr/>
        </p:nvSpPr>
        <p:spPr>
          <a:xfrm>
            <a:off x="7290175" y="4171250"/>
            <a:ext cx="1209300" cy="99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Proxima Nova"/>
                <a:ea typeface="Proxima Nova"/>
                <a:cs typeface="Proxima Nova"/>
                <a:sym typeface="Proxima Nova"/>
              </a:rPr>
              <a:t>LXA note</a:t>
            </a:r>
            <a:endParaRPr b="1" sz="1100">
              <a:latin typeface="Proxima Nova"/>
              <a:ea typeface="Proxima Nova"/>
              <a:cs typeface="Proxima Nova"/>
              <a:sym typeface="Proxima Nova"/>
            </a:endParaRPr>
          </a:p>
          <a:p>
            <a:pPr indent="0" lvl="0" marL="0" rtl="0" algn="l">
              <a:spcBef>
                <a:spcPts val="0"/>
              </a:spcBef>
              <a:spcAft>
                <a:spcPts val="0"/>
              </a:spcAft>
              <a:buNone/>
            </a:pPr>
            <a:r>
              <a:rPr lang="en" sz="1100">
                <a:latin typeface="Proxima Nova"/>
                <a:ea typeface="Proxima Nova"/>
                <a:cs typeface="Proxima Nova"/>
                <a:sym typeface="Proxima Nova"/>
              </a:rPr>
              <a:t>xxx</a:t>
            </a:r>
            <a:endParaRPr sz="1100">
              <a:latin typeface="Proxima Nova"/>
              <a:ea typeface="Proxima Nova"/>
              <a:cs typeface="Proxima Nova"/>
              <a:sym typeface="Proxima Nov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0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These Two?</a:t>
            </a:r>
            <a:endParaRPr sz="2400"/>
          </a:p>
        </p:txBody>
      </p:sp>
      <p:sp>
        <p:nvSpPr>
          <p:cNvPr id="989" name="Google Shape;989;p104"/>
          <p:cNvSpPr txBox="1"/>
          <p:nvPr/>
        </p:nvSpPr>
        <p:spPr>
          <a:xfrm>
            <a:off x="1540950" y="973650"/>
            <a:ext cx="6906300" cy="341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Proxima Nova"/>
                <a:ea typeface="Proxima Nova"/>
                <a:cs typeface="Proxima Nova"/>
                <a:sym typeface="Proxima Nova"/>
              </a:rPr>
              <a:t>In the long run, many channels and tactics will drive traffic to your eCommerce experience. </a:t>
            </a:r>
            <a:endParaRPr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800">
                <a:solidFill>
                  <a:schemeClr val="dk1"/>
                </a:solidFill>
                <a:latin typeface="Proxima Nova"/>
                <a:ea typeface="Proxima Nova"/>
                <a:cs typeface="Proxima Nova"/>
                <a:sym typeface="Proxima Nova"/>
              </a:rPr>
              <a:t>Starting out, paid social and search marketing will serve as the foundation of traffic and acquisition strategies. </a:t>
            </a:r>
            <a:endParaRPr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800">
                <a:solidFill>
                  <a:schemeClr val="dk1"/>
                </a:solidFill>
                <a:latin typeface="Proxima Nova"/>
                <a:ea typeface="Proxima Nova"/>
                <a:cs typeface="Proxima Nova"/>
                <a:sym typeface="Proxima Nova"/>
              </a:rPr>
              <a:t>Other channels will build on learnings and techniques from these.</a:t>
            </a:r>
            <a:endParaRPr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chemeClr val="dk1"/>
              </a:solidFill>
              <a:latin typeface="Proxima Nova"/>
              <a:ea typeface="Proxima Nova"/>
              <a:cs typeface="Proxima Nova"/>
              <a:sym typeface="Proxima Nova"/>
            </a:endParaRPr>
          </a:p>
          <a:p>
            <a:pPr indent="0" lvl="0" marL="0" rtl="0" algn="l">
              <a:lnSpc>
                <a:spcPct val="115000"/>
              </a:lnSpc>
              <a:spcBef>
                <a:spcPts val="0"/>
              </a:spcBef>
              <a:spcAft>
                <a:spcPts val="0"/>
              </a:spcAft>
              <a:buNone/>
            </a:pPr>
            <a:r>
              <a:rPr lang="en" sz="1800">
                <a:solidFill>
                  <a:schemeClr val="dk1"/>
                </a:solidFill>
                <a:latin typeface="Proxima Nova"/>
                <a:ea typeface="Proxima Nova"/>
                <a:cs typeface="Proxima Nova"/>
                <a:sym typeface="Proxima Nova"/>
              </a:rPr>
              <a:t>Consumers have grown accustomed to search and social as part and parcel of their shopping experiences and behavior.</a:t>
            </a:r>
            <a:endParaRPr sz="1800">
              <a:solidFill>
                <a:schemeClr val="dk1"/>
              </a:solidFill>
              <a:latin typeface="Proxima Nova"/>
              <a:ea typeface="Proxima Nova"/>
              <a:cs typeface="Proxima Nova"/>
              <a:sym typeface="Proxima Nova"/>
            </a:endParaRPr>
          </a:p>
        </p:txBody>
      </p:sp>
      <p:sp>
        <p:nvSpPr>
          <p:cNvPr id="990" name="Google Shape;990;p10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991" name="Google Shape;991;p104"/>
          <p:cNvPicPr preferRelativeResize="0"/>
          <p:nvPr/>
        </p:nvPicPr>
        <p:blipFill>
          <a:blip r:embed="rId3">
            <a:alphaModFix/>
          </a:blip>
          <a:stretch>
            <a:fillRect/>
          </a:stretch>
        </p:blipFill>
        <p:spPr>
          <a:xfrm>
            <a:off x="914400" y="1132725"/>
            <a:ext cx="393599" cy="393599"/>
          </a:xfrm>
          <a:prstGeom prst="rect">
            <a:avLst/>
          </a:prstGeom>
          <a:noFill/>
          <a:ln>
            <a:noFill/>
          </a:ln>
        </p:spPr>
      </p:pic>
      <p:pic>
        <p:nvPicPr>
          <p:cNvPr id="992" name="Google Shape;992;p104"/>
          <p:cNvPicPr preferRelativeResize="0"/>
          <p:nvPr/>
        </p:nvPicPr>
        <p:blipFill>
          <a:blip r:embed="rId3">
            <a:alphaModFix/>
          </a:blip>
          <a:stretch>
            <a:fillRect/>
          </a:stretch>
        </p:blipFill>
        <p:spPr>
          <a:xfrm>
            <a:off x="914400" y="2064800"/>
            <a:ext cx="393599" cy="393599"/>
          </a:xfrm>
          <a:prstGeom prst="rect">
            <a:avLst/>
          </a:prstGeom>
          <a:noFill/>
          <a:ln>
            <a:noFill/>
          </a:ln>
        </p:spPr>
      </p:pic>
      <p:pic>
        <p:nvPicPr>
          <p:cNvPr id="993" name="Google Shape;993;p104"/>
          <p:cNvPicPr preferRelativeResize="0"/>
          <p:nvPr/>
        </p:nvPicPr>
        <p:blipFill>
          <a:blip r:embed="rId3">
            <a:alphaModFix/>
          </a:blip>
          <a:stretch>
            <a:fillRect/>
          </a:stretch>
        </p:blipFill>
        <p:spPr>
          <a:xfrm>
            <a:off x="914400" y="2871175"/>
            <a:ext cx="393599" cy="393599"/>
          </a:xfrm>
          <a:prstGeom prst="rect">
            <a:avLst/>
          </a:prstGeom>
          <a:noFill/>
          <a:ln>
            <a:noFill/>
          </a:ln>
        </p:spPr>
      </p:pic>
      <p:pic>
        <p:nvPicPr>
          <p:cNvPr id="994" name="Google Shape;994;p104"/>
          <p:cNvPicPr preferRelativeResize="0"/>
          <p:nvPr/>
        </p:nvPicPr>
        <p:blipFill>
          <a:blip r:embed="rId3">
            <a:alphaModFix/>
          </a:blip>
          <a:stretch>
            <a:fillRect/>
          </a:stretch>
        </p:blipFill>
        <p:spPr>
          <a:xfrm>
            <a:off x="914400" y="3677550"/>
            <a:ext cx="393599" cy="3935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98" name="Shape 998"/>
        <p:cNvGrpSpPr/>
        <p:nvPr/>
      </p:nvGrpSpPr>
      <p:grpSpPr>
        <a:xfrm>
          <a:off x="0" y="0"/>
          <a:ext cx="0" cy="0"/>
          <a:chOff x="0" y="0"/>
          <a:chExt cx="0" cy="0"/>
        </a:xfrm>
      </p:grpSpPr>
      <p:sp>
        <p:nvSpPr>
          <p:cNvPr id="999" name="Google Shape;999;p105"/>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Paid Social</a:t>
            </a:r>
            <a:endParaRPr/>
          </a:p>
        </p:txBody>
      </p:sp>
      <p:sp>
        <p:nvSpPr>
          <p:cNvPr id="1000" name="Google Shape;1000;p105"/>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a:t>
            </a:r>
            <a:r>
              <a:rPr lang="en"/>
              <a:t>he eCommerce Formula: Traffic</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0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Organic Social Dead?</a:t>
            </a:r>
            <a:endParaRPr/>
          </a:p>
        </p:txBody>
      </p:sp>
      <p:sp>
        <p:nvSpPr>
          <p:cNvPr id="1006" name="Google Shape;1006;p106"/>
          <p:cNvSpPr txBox="1"/>
          <p:nvPr/>
        </p:nvSpPr>
        <p:spPr>
          <a:xfrm>
            <a:off x="457200" y="917500"/>
            <a:ext cx="7051500" cy="239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Proxima Nova"/>
                <a:ea typeface="Proxima Nova"/>
                <a:cs typeface="Proxima Nova"/>
                <a:sym typeface="Proxima Nova"/>
              </a:rPr>
              <a:t>Allow us to put it simply:</a:t>
            </a:r>
            <a:r>
              <a:rPr lang="en" sz="1800">
                <a:solidFill>
                  <a:schemeClr val="dk1"/>
                </a:solidFill>
                <a:latin typeface="Proxima Nova"/>
                <a:ea typeface="Proxima Nova"/>
                <a:cs typeface="Proxima Nova"/>
                <a:sym typeface="Proxima Nova"/>
              </a:rPr>
              <a:t> </a:t>
            </a:r>
            <a:r>
              <a:rPr b="1" lang="en" sz="1800">
                <a:solidFill>
                  <a:schemeClr val="dk1"/>
                </a:solidFill>
                <a:latin typeface="Proxima Nova"/>
                <a:ea typeface="Proxima Nova"/>
                <a:cs typeface="Proxima Nova"/>
                <a:sym typeface="Proxima Nova"/>
              </a:rPr>
              <a:t>Yes.</a:t>
            </a:r>
            <a:endParaRPr b="1" sz="1800">
              <a:solidFill>
                <a:schemeClr val="dk1"/>
              </a:solidFill>
              <a:highlight>
                <a:schemeClr val="accent2"/>
              </a:highlight>
              <a:latin typeface="Proxima Nova"/>
              <a:ea typeface="Proxima Nova"/>
              <a:cs typeface="Proxima Nova"/>
              <a:sym typeface="Proxima Nova"/>
            </a:endParaRPr>
          </a:p>
          <a:p>
            <a:pPr indent="-342900" lvl="0" marL="457200" rtl="0" algn="l">
              <a:lnSpc>
                <a:spcPct val="115000"/>
              </a:lnSpc>
              <a:spcBef>
                <a:spcPts val="1000"/>
              </a:spcBef>
              <a:spcAft>
                <a:spcPts val="0"/>
              </a:spcAft>
              <a:buSzPts val="1800"/>
              <a:buFont typeface="Proxima Nova"/>
              <a:buChar char="●"/>
            </a:pPr>
            <a:r>
              <a:rPr lang="en" sz="1800">
                <a:latin typeface="Proxima Nova"/>
                <a:ea typeface="Proxima Nova"/>
                <a:cs typeface="Proxima Nova"/>
                <a:sym typeface="Proxima Nova"/>
              </a:rPr>
              <a:t>Organic reach is </a:t>
            </a:r>
            <a:r>
              <a:rPr b="1" lang="en" sz="1800">
                <a:highlight>
                  <a:schemeClr val="accent2"/>
                </a:highlight>
                <a:latin typeface="Proxima Nova"/>
                <a:ea typeface="Proxima Nova"/>
                <a:cs typeface="Proxima Nova"/>
                <a:sym typeface="Proxima Nova"/>
              </a:rPr>
              <a:t>statistically 0% on Facebook</a:t>
            </a:r>
            <a:r>
              <a:rPr lang="en" sz="1800">
                <a:latin typeface="Proxima Nova"/>
                <a:ea typeface="Proxima Nova"/>
                <a:cs typeface="Proxima Nova"/>
                <a:sym typeface="Proxima Nova"/>
              </a:rPr>
              <a:t> and continually decreasing on Instagram.</a:t>
            </a:r>
            <a:endParaRPr sz="1800">
              <a:latin typeface="Proxima Nova"/>
              <a:ea typeface="Proxima Nova"/>
              <a:cs typeface="Proxima Nova"/>
              <a:sym typeface="Proxima Nova"/>
            </a:endParaRPr>
          </a:p>
          <a:p>
            <a:pPr indent="-342900" lvl="0" marL="457200" rtl="0" algn="l">
              <a:lnSpc>
                <a:spcPct val="115000"/>
              </a:lnSpc>
              <a:spcBef>
                <a:spcPts val="1000"/>
              </a:spcBef>
              <a:spcAft>
                <a:spcPts val="0"/>
              </a:spcAft>
              <a:buSzPts val="1800"/>
              <a:buFont typeface="Proxima Nova"/>
              <a:buChar char="●"/>
            </a:pPr>
            <a:r>
              <a:rPr b="1" lang="en" sz="1800">
                <a:highlight>
                  <a:schemeClr val="accent2"/>
                </a:highlight>
                <a:latin typeface="Proxima Nova"/>
                <a:ea typeface="Proxima Nova"/>
                <a:cs typeface="Proxima Nova"/>
                <a:sym typeface="Proxima Nova"/>
              </a:rPr>
              <a:t>No amount of posts</a:t>
            </a:r>
            <a:r>
              <a:rPr lang="en" sz="1800">
                <a:latin typeface="Proxima Nova"/>
                <a:ea typeface="Proxima Nova"/>
                <a:cs typeface="Proxima Nova"/>
                <a:sym typeface="Proxima Nova"/>
              </a:rPr>
              <a:t> to your brand page</a:t>
            </a:r>
            <a:r>
              <a:rPr lang="en" sz="1800">
                <a:latin typeface="Proxima Nova"/>
                <a:ea typeface="Proxima Nova"/>
                <a:cs typeface="Proxima Nova"/>
                <a:sym typeface="Proxima Nova"/>
              </a:rPr>
              <a:t> will change that.</a:t>
            </a:r>
            <a:endParaRPr sz="1800">
              <a:latin typeface="Proxima Nova"/>
              <a:ea typeface="Proxima Nova"/>
              <a:cs typeface="Proxima Nova"/>
              <a:sym typeface="Proxima Nova"/>
            </a:endParaRPr>
          </a:p>
          <a:p>
            <a:pPr indent="-342900" lvl="0" marL="457200" rtl="0" algn="l">
              <a:lnSpc>
                <a:spcPct val="115000"/>
              </a:lnSpc>
              <a:spcBef>
                <a:spcPts val="1000"/>
              </a:spcBef>
              <a:spcAft>
                <a:spcPts val="1000"/>
              </a:spcAft>
              <a:buSzPts val="1800"/>
              <a:buFont typeface="Proxima Nova"/>
              <a:buChar char="●"/>
            </a:pPr>
            <a:r>
              <a:rPr b="1" lang="en" sz="1800">
                <a:highlight>
                  <a:schemeClr val="accent2"/>
                </a:highlight>
                <a:latin typeface="Proxima Nova"/>
                <a:ea typeface="Proxima Nova"/>
                <a:cs typeface="Proxima Nova"/>
                <a:sym typeface="Proxima Nova"/>
              </a:rPr>
              <a:t>Influencers can achieve </a:t>
            </a:r>
            <a:r>
              <a:rPr b="1" i="1" lang="en" sz="1800">
                <a:highlight>
                  <a:schemeClr val="accent2"/>
                </a:highlight>
                <a:latin typeface="Proxima Nova"/>
                <a:ea typeface="Proxima Nova"/>
                <a:cs typeface="Proxima Nova"/>
                <a:sym typeface="Proxima Nova"/>
              </a:rPr>
              <a:t>some</a:t>
            </a:r>
            <a:r>
              <a:rPr b="1" lang="en" sz="1800">
                <a:highlight>
                  <a:schemeClr val="accent2"/>
                </a:highlight>
                <a:latin typeface="Proxima Nova"/>
                <a:ea typeface="Proxima Nova"/>
                <a:cs typeface="Proxima Nova"/>
                <a:sym typeface="Proxima Nova"/>
              </a:rPr>
              <a:t> organic reach</a:t>
            </a:r>
            <a:r>
              <a:rPr lang="en" sz="1800">
                <a:latin typeface="Proxima Nova"/>
                <a:ea typeface="Proxima Nova"/>
                <a:cs typeface="Proxima Nova"/>
                <a:sym typeface="Proxima Nova"/>
              </a:rPr>
              <a:t>, but they generally cap out at 5% organic reach.</a:t>
            </a:r>
            <a:endParaRPr sz="1800">
              <a:latin typeface="Proxima Nova"/>
              <a:ea typeface="Proxima Nova"/>
              <a:cs typeface="Proxima Nova"/>
              <a:sym typeface="Proxima Nova"/>
            </a:endParaRPr>
          </a:p>
        </p:txBody>
      </p:sp>
      <p:sp>
        <p:nvSpPr>
          <p:cNvPr id="1007" name="Google Shape;1007;p10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2020 General Assembly</a:t>
            </a:r>
            <a:endParaRPr>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07"/>
          <p:cNvSpPr/>
          <p:nvPr/>
        </p:nvSpPr>
        <p:spPr>
          <a:xfrm>
            <a:off x="4226614" y="1447218"/>
            <a:ext cx="3726600" cy="2635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07"/>
          <p:cNvSpPr/>
          <p:nvPr/>
        </p:nvSpPr>
        <p:spPr>
          <a:xfrm>
            <a:off x="1170453" y="1447225"/>
            <a:ext cx="2680800" cy="26355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0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eCommerce, It’s All About the Targeting</a:t>
            </a:r>
            <a:endParaRPr/>
          </a:p>
        </p:txBody>
      </p:sp>
      <p:sp>
        <p:nvSpPr>
          <p:cNvPr id="1015" name="Google Shape;1015;p107"/>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1016" name="Google Shape;1016;p107"/>
          <p:cNvPicPr preferRelativeResize="0"/>
          <p:nvPr/>
        </p:nvPicPr>
        <p:blipFill rotWithShape="1">
          <a:blip r:embed="rId3">
            <a:alphaModFix/>
          </a:blip>
          <a:srcRect b="17318" l="0" r="58960" t="20519"/>
          <a:stretch/>
        </p:blipFill>
        <p:spPr>
          <a:xfrm>
            <a:off x="1828838" y="1815725"/>
            <a:ext cx="1184029" cy="1793312"/>
          </a:xfrm>
          <a:prstGeom prst="rect">
            <a:avLst/>
          </a:prstGeom>
          <a:noFill/>
          <a:ln>
            <a:noFill/>
          </a:ln>
        </p:spPr>
      </p:pic>
      <p:pic>
        <p:nvPicPr>
          <p:cNvPr id="1017" name="Google Shape;1017;p107"/>
          <p:cNvPicPr preferRelativeResize="0"/>
          <p:nvPr/>
        </p:nvPicPr>
        <p:blipFill>
          <a:blip r:embed="rId4">
            <a:alphaModFix/>
          </a:blip>
          <a:stretch>
            <a:fillRect/>
          </a:stretch>
        </p:blipFill>
        <p:spPr>
          <a:xfrm>
            <a:off x="4749526" y="1307550"/>
            <a:ext cx="2680802" cy="2680802"/>
          </a:xfrm>
          <a:prstGeom prst="rect">
            <a:avLst/>
          </a:prstGeom>
          <a:noFill/>
          <a:ln>
            <a:noFill/>
          </a:ln>
        </p:spPr>
      </p:pic>
      <p:pic>
        <p:nvPicPr>
          <p:cNvPr id="1018" name="Google Shape;1018;p107"/>
          <p:cNvPicPr preferRelativeResize="0"/>
          <p:nvPr/>
        </p:nvPicPr>
        <p:blipFill>
          <a:blip r:embed="rId5">
            <a:alphaModFix/>
          </a:blip>
          <a:stretch>
            <a:fillRect/>
          </a:stretch>
        </p:blipFill>
        <p:spPr>
          <a:xfrm>
            <a:off x="5797194" y="3818040"/>
            <a:ext cx="585476" cy="585424"/>
          </a:xfrm>
          <a:prstGeom prst="rect">
            <a:avLst/>
          </a:prstGeom>
          <a:noFill/>
          <a:ln>
            <a:noFill/>
          </a:ln>
        </p:spPr>
      </p:pic>
      <p:pic>
        <p:nvPicPr>
          <p:cNvPr id="1019" name="Google Shape;1019;p107"/>
          <p:cNvPicPr preferRelativeResize="0"/>
          <p:nvPr/>
        </p:nvPicPr>
        <p:blipFill>
          <a:blip r:embed="rId6">
            <a:alphaModFix/>
          </a:blip>
          <a:stretch>
            <a:fillRect/>
          </a:stretch>
        </p:blipFill>
        <p:spPr>
          <a:xfrm>
            <a:off x="2128125" y="3757400"/>
            <a:ext cx="585475" cy="585475"/>
          </a:xfrm>
          <a:prstGeom prst="rect">
            <a:avLst/>
          </a:prstGeom>
          <a:noFill/>
          <a:ln>
            <a:noFill/>
          </a:ln>
        </p:spPr>
      </p:pic>
      <p:sp>
        <p:nvSpPr>
          <p:cNvPr id="1020" name="Google Shape;1020;p107"/>
          <p:cNvSpPr txBox="1"/>
          <p:nvPr>
            <p:ph idx="1" type="body"/>
          </p:nvPr>
        </p:nvSpPr>
        <p:spPr>
          <a:xfrm>
            <a:off x="861675" y="929275"/>
            <a:ext cx="3298200" cy="505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Specific segments</a:t>
            </a:r>
            <a:endParaRPr/>
          </a:p>
        </p:txBody>
      </p:sp>
      <p:sp>
        <p:nvSpPr>
          <p:cNvPr id="1021" name="Google Shape;1021;p107"/>
          <p:cNvSpPr txBox="1"/>
          <p:nvPr>
            <p:ph idx="1" type="body"/>
          </p:nvPr>
        </p:nvSpPr>
        <p:spPr>
          <a:xfrm>
            <a:off x="4301629" y="929275"/>
            <a:ext cx="3576600" cy="5058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a:t>Broad segments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08"/>
          <p:cNvSpPr/>
          <p:nvPr/>
        </p:nvSpPr>
        <p:spPr>
          <a:xfrm>
            <a:off x="6929875" y="929275"/>
            <a:ext cx="1407000" cy="14070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Proxima Nova"/>
                <a:ea typeface="Proxima Nova"/>
                <a:cs typeface="Proxima Nova"/>
                <a:sym typeface="Proxima Nova"/>
              </a:rPr>
              <a:t>Attic people</a:t>
            </a:r>
            <a:endParaRPr sz="1600">
              <a:latin typeface="Proxima Nova"/>
              <a:ea typeface="Proxima Nova"/>
              <a:cs typeface="Proxima Nova"/>
              <a:sym typeface="Proxima Nova"/>
            </a:endParaRPr>
          </a:p>
        </p:txBody>
      </p:sp>
      <p:sp>
        <p:nvSpPr>
          <p:cNvPr id="1027" name="Google Shape;1027;p10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 </a:t>
            </a:r>
            <a:endParaRPr/>
          </a:p>
        </p:txBody>
      </p:sp>
      <p:sp>
        <p:nvSpPr>
          <p:cNvPr id="1028" name="Google Shape;1028;p108"/>
          <p:cNvSpPr/>
          <p:nvPr/>
        </p:nvSpPr>
        <p:spPr>
          <a:xfrm>
            <a:off x="457200" y="1277225"/>
            <a:ext cx="2173200" cy="21732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Patio people</a:t>
            </a:r>
            <a:endParaRPr sz="1800">
              <a:latin typeface="Proxima Nova"/>
              <a:ea typeface="Proxima Nova"/>
              <a:cs typeface="Proxima Nova"/>
              <a:sym typeface="Proxima Nova"/>
            </a:endParaRPr>
          </a:p>
        </p:txBody>
      </p:sp>
      <p:sp>
        <p:nvSpPr>
          <p:cNvPr id="1029" name="Google Shape;1029;p108"/>
          <p:cNvSpPr txBox="1"/>
          <p:nvPr>
            <p:ph idx="1" type="body"/>
          </p:nvPr>
        </p:nvSpPr>
        <p:spPr>
          <a:xfrm>
            <a:off x="2905425" y="2368275"/>
            <a:ext cx="2010600" cy="5727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lang="en"/>
              <a:t>If this works, then we’ll move on to…</a:t>
            </a:r>
            <a:endParaRPr/>
          </a:p>
        </p:txBody>
      </p:sp>
      <p:sp>
        <p:nvSpPr>
          <p:cNvPr id="1030" name="Google Shape;1030;p108"/>
          <p:cNvSpPr/>
          <p:nvPr/>
        </p:nvSpPr>
        <p:spPr>
          <a:xfrm>
            <a:off x="5275725" y="1441825"/>
            <a:ext cx="1407000" cy="14070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Proxima Nova"/>
                <a:ea typeface="Proxima Nova"/>
                <a:cs typeface="Proxima Nova"/>
                <a:sym typeface="Proxima Nova"/>
              </a:rPr>
              <a:t>Porch people</a:t>
            </a:r>
            <a:endParaRPr sz="1600">
              <a:latin typeface="Proxima Nova"/>
              <a:ea typeface="Proxima Nova"/>
              <a:cs typeface="Proxima Nova"/>
              <a:sym typeface="Proxima Nova"/>
            </a:endParaRPr>
          </a:p>
        </p:txBody>
      </p:sp>
      <p:sp>
        <p:nvSpPr>
          <p:cNvPr id="1031" name="Google Shape;1031;p108"/>
          <p:cNvSpPr/>
          <p:nvPr/>
        </p:nvSpPr>
        <p:spPr>
          <a:xfrm>
            <a:off x="6378500" y="2027325"/>
            <a:ext cx="1407000" cy="14070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Proxima Nova"/>
                <a:ea typeface="Proxima Nova"/>
                <a:cs typeface="Proxima Nova"/>
                <a:sym typeface="Proxima Nova"/>
              </a:rPr>
              <a:t>Lanai people</a:t>
            </a:r>
            <a:endParaRPr sz="1600">
              <a:latin typeface="Proxima Nova"/>
              <a:ea typeface="Proxima Nova"/>
              <a:cs typeface="Proxima Nova"/>
              <a:sym typeface="Proxima Nova"/>
            </a:endParaRPr>
          </a:p>
        </p:txBody>
      </p:sp>
      <p:sp>
        <p:nvSpPr>
          <p:cNvPr id="1032" name="Google Shape;1032;p108"/>
          <p:cNvSpPr/>
          <p:nvPr/>
        </p:nvSpPr>
        <p:spPr>
          <a:xfrm>
            <a:off x="5275725" y="2805625"/>
            <a:ext cx="1407000" cy="14070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Proxima Nova"/>
                <a:ea typeface="Proxima Nova"/>
                <a:cs typeface="Proxima Nova"/>
                <a:sym typeface="Proxima Nova"/>
              </a:rPr>
              <a:t>Dock people</a:t>
            </a:r>
            <a:endParaRPr sz="1600">
              <a:latin typeface="Proxima Nova"/>
              <a:ea typeface="Proxima Nova"/>
              <a:cs typeface="Proxima Nova"/>
              <a:sym typeface="Proxima Nova"/>
            </a:endParaRPr>
          </a:p>
        </p:txBody>
      </p:sp>
      <p:sp>
        <p:nvSpPr>
          <p:cNvPr id="1033" name="Google Shape;1033;p108"/>
          <p:cNvSpPr/>
          <p:nvPr/>
        </p:nvSpPr>
        <p:spPr>
          <a:xfrm>
            <a:off x="6378500" y="3258250"/>
            <a:ext cx="1407000" cy="14070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Proxima Nova"/>
                <a:ea typeface="Proxima Nova"/>
                <a:cs typeface="Proxima Nova"/>
                <a:sym typeface="Proxima Nova"/>
              </a:rPr>
              <a:t>Shed people</a:t>
            </a:r>
            <a:endParaRPr sz="1600">
              <a:latin typeface="Proxima Nova"/>
              <a:ea typeface="Proxima Nova"/>
              <a:cs typeface="Proxima Nova"/>
              <a:sym typeface="Proxima Nova"/>
            </a:endParaRPr>
          </a:p>
        </p:txBody>
      </p:sp>
      <p:sp>
        <p:nvSpPr>
          <p:cNvPr id="1034" name="Google Shape;1034;p108"/>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cxnSp>
        <p:nvCxnSpPr>
          <p:cNvPr id="1035" name="Google Shape;1035;p108"/>
          <p:cNvCxnSpPr>
            <a:stCxn id="1029" idx="1"/>
            <a:endCxn id="1028" idx="5"/>
          </p:cNvCxnSpPr>
          <p:nvPr/>
        </p:nvCxnSpPr>
        <p:spPr>
          <a:xfrm flipH="1">
            <a:off x="2312025" y="2654625"/>
            <a:ext cx="593400" cy="477600"/>
          </a:xfrm>
          <a:prstGeom prst="curvedConnector4">
            <a:avLst>
              <a:gd fmla="val 23174" name="adj1"/>
              <a:gd fmla="val 107271" name="adj2"/>
            </a:avLst>
          </a:prstGeom>
          <a:noFill/>
          <a:ln cap="flat" cmpd="sng" w="19050">
            <a:solidFill>
              <a:srgbClr val="000000"/>
            </a:solidFill>
            <a:prstDash val="dash"/>
            <a:round/>
            <a:headEnd len="med" w="med" type="triangle"/>
            <a:tailEnd len="med" w="med" type="none"/>
          </a:ln>
        </p:spPr>
      </p:cxnSp>
      <p:cxnSp>
        <p:nvCxnSpPr>
          <p:cNvPr id="1036" name="Google Shape;1036;p108"/>
          <p:cNvCxnSpPr>
            <a:stCxn id="1029" idx="3"/>
            <a:endCxn id="1032" idx="1"/>
          </p:cNvCxnSpPr>
          <p:nvPr/>
        </p:nvCxnSpPr>
        <p:spPr>
          <a:xfrm>
            <a:off x="4916025" y="2654625"/>
            <a:ext cx="565800" cy="357000"/>
          </a:xfrm>
          <a:prstGeom prst="curvedConnector2">
            <a:avLst/>
          </a:prstGeom>
          <a:noFill/>
          <a:ln cap="flat" cmpd="sng" w="19050">
            <a:solidFill>
              <a:srgbClr val="000000"/>
            </a:solidFill>
            <a:prstDash val="dash"/>
            <a:round/>
            <a:headEnd len="med" w="med" type="none"/>
            <a:tailEnd len="med" w="med" type="triangle"/>
          </a:ln>
        </p:spPr>
      </p:cxnSp>
      <p:pic>
        <p:nvPicPr>
          <p:cNvPr id="1037" name="Google Shape;1037;p108"/>
          <p:cNvPicPr preferRelativeResize="0"/>
          <p:nvPr/>
        </p:nvPicPr>
        <p:blipFill>
          <a:blip r:embed="rId3">
            <a:alphaModFix/>
          </a:blip>
          <a:stretch>
            <a:fillRect/>
          </a:stretch>
        </p:blipFill>
        <p:spPr>
          <a:xfrm>
            <a:off x="7815845" y="36175"/>
            <a:ext cx="1209330" cy="994200"/>
          </a:xfrm>
          <a:prstGeom prst="rect">
            <a:avLst/>
          </a:prstGeom>
          <a:noFill/>
          <a:ln>
            <a:noFill/>
          </a:ln>
          <a:effectLst>
            <a:outerShdw blurRad="57150" rotWithShape="0" algn="bl" dir="5400000" dist="19050">
              <a:srgbClr val="000000">
                <a:alpha val="50000"/>
              </a:srgbClr>
            </a:outerShdw>
          </a:effectLst>
        </p:spPr>
      </p:pic>
      <p:sp>
        <p:nvSpPr>
          <p:cNvPr id="1038" name="Google Shape;1038;p108"/>
          <p:cNvSpPr txBox="1"/>
          <p:nvPr/>
        </p:nvSpPr>
        <p:spPr>
          <a:xfrm>
            <a:off x="7815850" y="36175"/>
            <a:ext cx="1328100" cy="10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Proxima Nova"/>
                <a:ea typeface="Proxima Nova"/>
                <a:cs typeface="Proxima Nova"/>
                <a:sym typeface="Proxima Nova"/>
              </a:rPr>
              <a:t>LXA note</a:t>
            </a:r>
            <a:endParaRPr b="1" sz="1100">
              <a:latin typeface="Proxima Nova"/>
              <a:ea typeface="Proxima Nova"/>
              <a:cs typeface="Proxima Nova"/>
              <a:sym typeface="Proxima Nova"/>
            </a:endParaRPr>
          </a:p>
          <a:p>
            <a:pPr indent="0" lvl="0" marL="0" rtl="0" algn="l">
              <a:spcBef>
                <a:spcPts val="1000"/>
              </a:spcBef>
              <a:spcAft>
                <a:spcPts val="0"/>
              </a:spcAft>
              <a:buNone/>
            </a:pPr>
            <a:r>
              <a:rPr lang="en" sz="1000">
                <a:latin typeface="Proxima Nova"/>
                <a:ea typeface="Proxima Nova"/>
                <a:cs typeface="Proxima Nova"/>
                <a:sym typeface="Proxima Nova"/>
              </a:rPr>
              <a:t>Swap out example with one more relevant to client.</a:t>
            </a:r>
            <a:endParaRPr sz="1000">
              <a:latin typeface="Proxima Nova"/>
              <a:ea typeface="Proxima Nova"/>
              <a:cs typeface="Proxima Nova"/>
              <a:sym typeface="Proxima Nov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0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Example... </a:t>
            </a:r>
            <a:endParaRPr/>
          </a:p>
        </p:txBody>
      </p:sp>
      <p:sp>
        <p:nvSpPr>
          <p:cNvPr id="1044" name="Google Shape;1044;p109"/>
          <p:cNvSpPr/>
          <p:nvPr/>
        </p:nvSpPr>
        <p:spPr>
          <a:xfrm>
            <a:off x="551525" y="1885200"/>
            <a:ext cx="1930500" cy="19305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roxima Nova"/>
              <a:ea typeface="Proxima Nova"/>
              <a:cs typeface="Proxima Nova"/>
              <a:sym typeface="Proxima Nova"/>
            </a:endParaRPr>
          </a:p>
        </p:txBody>
      </p:sp>
      <p:sp>
        <p:nvSpPr>
          <p:cNvPr id="1045" name="Google Shape;1045;p109"/>
          <p:cNvSpPr txBox="1"/>
          <p:nvPr/>
        </p:nvSpPr>
        <p:spPr>
          <a:xfrm>
            <a:off x="512825" y="900200"/>
            <a:ext cx="2007900" cy="5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Too Broad</a:t>
            </a:r>
            <a:endParaRPr b="1">
              <a:latin typeface="Proxima Nova"/>
              <a:ea typeface="Proxima Nova"/>
              <a:cs typeface="Proxima Nova"/>
              <a:sym typeface="Proxima Nova"/>
            </a:endParaRPr>
          </a:p>
        </p:txBody>
      </p:sp>
      <p:sp>
        <p:nvSpPr>
          <p:cNvPr id="1046" name="Google Shape;1046;p109"/>
          <p:cNvSpPr/>
          <p:nvPr/>
        </p:nvSpPr>
        <p:spPr>
          <a:xfrm>
            <a:off x="3234105" y="1766848"/>
            <a:ext cx="720900" cy="7209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Proxima Nova"/>
                <a:ea typeface="Proxima Nova"/>
                <a:cs typeface="Proxima Nova"/>
                <a:sym typeface="Proxima Nova"/>
              </a:rPr>
              <a:t>100,000</a:t>
            </a:r>
            <a:endParaRPr sz="700">
              <a:latin typeface="Proxima Nova"/>
              <a:ea typeface="Proxima Nova"/>
              <a:cs typeface="Proxima Nova"/>
              <a:sym typeface="Proxima Nova"/>
            </a:endParaRPr>
          </a:p>
        </p:txBody>
      </p:sp>
      <p:sp>
        <p:nvSpPr>
          <p:cNvPr id="1047" name="Google Shape;1047;p109"/>
          <p:cNvSpPr txBox="1"/>
          <p:nvPr/>
        </p:nvSpPr>
        <p:spPr>
          <a:xfrm>
            <a:off x="3568038" y="865650"/>
            <a:ext cx="2007900" cy="5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Too Specific</a:t>
            </a:r>
            <a:endParaRPr b="1">
              <a:latin typeface="Proxima Nova"/>
              <a:ea typeface="Proxima Nova"/>
              <a:cs typeface="Proxima Nova"/>
              <a:sym typeface="Proxima Nova"/>
            </a:endParaRPr>
          </a:p>
        </p:txBody>
      </p:sp>
      <p:sp>
        <p:nvSpPr>
          <p:cNvPr id="1048" name="Google Shape;1048;p109"/>
          <p:cNvSpPr/>
          <p:nvPr/>
        </p:nvSpPr>
        <p:spPr>
          <a:xfrm>
            <a:off x="4213654" y="2430107"/>
            <a:ext cx="720900" cy="7209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Proxima Nova"/>
                <a:ea typeface="Proxima Nova"/>
                <a:cs typeface="Proxima Nova"/>
                <a:sym typeface="Proxima Nova"/>
              </a:rPr>
              <a:t>100,000</a:t>
            </a:r>
            <a:endParaRPr sz="700">
              <a:latin typeface="Proxima Nova"/>
              <a:ea typeface="Proxima Nova"/>
              <a:cs typeface="Proxima Nova"/>
              <a:sym typeface="Proxima Nova"/>
            </a:endParaRPr>
          </a:p>
        </p:txBody>
      </p:sp>
      <p:sp>
        <p:nvSpPr>
          <p:cNvPr id="1049" name="Google Shape;1049;p109"/>
          <p:cNvSpPr/>
          <p:nvPr/>
        </p:nvSpPr>
        <p:spPr>
          <a:xfrm>
            <a:off x="5193203" y="1797495"/>
            <a:ext cx="720900" cy="7209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Proxima Nova"/>
                <a:ea typeface="Proxima Nova"/>
                <a:cs typeface="Proxima Nova"/>
                <a:sym typeface="Proxima Nova"/>
              </a:rPr>
              <a:t>100,000</a:t>
            </a:r>
            <a:endParaRPr sz="700">
              <a:latin typeface="Proxima Nova"/>
              <a:ea typeface="Proxima Nova"/>
              <a:cs typeface="Proxima Nova"/>
              <a:sym typeface="Proxima Nova"/>
            </a:endParaRPr>
          </a:p>
        </p:txBody>
      </p:sp>
      <p:sp>
        <p:nvSpPr>
          <p:cNvPr id="1050" name="Google Shape;1050;p109"/>
          <p:cNvSpPr txBox="1"/>
          <p:nvPr/>
        </p:nvSpPr>
        <p:spPr>
          <a:xfrm>
            <a:off x="2944029" y="1417725"/>
            <a:ext cx="1353000" cy="27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Camping</a:t>
            </a:r>
            <a:endParaRPr b="1" sz="1200">
              <a:latin typeface="Proxima Nova"/>
              <a:ea typeface="Proxima Nova"/>
              <a:cs typeface="Proxima Nova"/>
              <a:sym typeface="Proxima Nova"/>
            </a:endParaRPr>
          </a:p>
        </p:txBody>
      </p:sp>
      <p:sp>
        <p:nvSpPr>
          <p:cNvPr id="1051" name="Google Shape;1051;p109"/>
          <p:cNvSpPr txBox="1"/>
          <p:nvPr/>
        </p:nvSpPr>
        <p:spPr>
          <a:xfrm>
            <a:off x="4877063" y="1433031"/>
            <a:ext cx="1353000" cy="27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Boating</a:t>
            </a:r>
            <a:endParaRPr b="1" sz="1200">
              <a:latin typeface="Proxima Nova"/>
              <a:ea typeface="Proxima Nova"/>
              <a:cs typeface="Proxima Nova"/>
              <a:sym typeface="Proxima Nova"/>
            </a:endParaRPr>
          </a:p>
        </p:txBody>
      </p:sp>
      <p:sp>
        <p:nvSpPr>
          <p:cNvPr id="1052" name="Google Shape;1052;p109"/>
          <p:cNvSpPr txBox="1"/>
          <p:nvPr/>
        </p:nvSpPr>
        <p:spPr>
          <a:xfrm>
            <a:off x="3897476" y="2052099"/>
            <a:ext cx="1353000" cy="36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Fishing</a:t>
            </a:r>
            <a:endParaRPr b="1" sz="1200">
              <a:latin typeface="Proxima Nova"/>
              <a:ea typeface="Proxima Nova"/>
              <a:cs typeface="Proxima Nova"/>
              <a:sym typeface="Proxima Nova"/>
            </a:endParaRPr>
          </a:p>
        </p:txBody>
      </p:sp>
      <p:sp>
        <p:nvSpPr>
          <p:cNvPr id="1053" name="Google Shape;1053;p109"/>
          <p:cNvSpPr/>
          <p:nvPr/>
        </p:nvSpPr>
        <p:spPr>
          <a:xfrm>
            <a:off x="3234203" y="3361282"/>
            <a:ext cx="720900" cy="7209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Proxima Nova"/>
                <a:ea typeface="Proxima Nova"/>
                <a:cs typeface="Proxima Nova"/>
                <a:sym typeface="Proxima Nova"/>
              </a:rPr>
              <a:t>100,000</a:t>
            </a:r>
            <a:endParaRPr sz="700">
              <a:latin typeface="Proxima Nova"/>
              <a:ea typeface="Proxima Nova"/>
              <a:cs typeface="Proxima Nova"/>
              <a:sym typeface="Proxima Nova"/>
            </a:endParaRPr>
          </a:p>
        </p:txBody>
      </p:sp>
      <p:sp>
        <p:nvSpPr>
          <p:cNvPr id="1054" name="Google Shape;1054;p109"/>
          <p:cNvSpPr txBox="1"/>
          <p:nvPr/>
        </p:nvSpPr>
        <p:spPr>
          <a:xfrm>
            <a:off x="2918062" y="3025570"/>
            <a:ext cx="1353000" cy="27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Nightclubs</a:t>
            </a:r>
            <a:endParaRPr b="1" sz="1200">
              <a:latin typeface="Proxima Nova"/>
              <a:ea typeface="Proxima Nova"/>
              <a:cs typeface="Proxima Nova"/>
              <a:sym typeface="Proxima Nova"/>
            </a:endParaRPr>
          </a:p>
        </p:txBody>
      </p:sp>
      <p:sp>
        <p:nvSpPr>
          <p:cNvPr id="1055" name="Google Shape;1055;p109"/>
          <p:cNvSpPr/>
          <p:nvPr/>
        </p:nvSpPr>
        <p:spPr>
          <a:xfrm>
            <a:off x="4182215" y="3982250"/>
            <a:ext cx="720900" cy="7209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Proxima Nova"/>
                <a:ea typeface="Proxima Nova"/>
                <a:cs typeface="Proxima Nova"/>
                <a:sym typeface="Proxima Nova"/>
              </a:rPr>
              <a:t>100,000</a:t>
            </a:r>
            <a:endParaRPr sz="700">
              <a:latin typeface="Proxima Nova"/>
              <a:ea typeface="Proxima Nova"/>
              <a:cs typeface="Proxima Nova"/>
              <a:sym typeface="Proxima Nova"/>
            </a:endParaRPr>
          </a:p>
        </p:txBody>
      </p:sp>
      <p:sp>
        <p:nvSpPr>
          <p:cNvPr id="1056" name="Google Shape;1056;p109"/>
          <p:cNvSpPr txBox="1"/>
          <p:nvPr/>
        </p:nvSpPr>
        <p:spPr>
          <a:xfrm>
            <a:off x="3895490" y="3679716"/>
            <a:ext cx="1353000" cy="27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DJs</a:t>
            </a:r>
            <a:endParaRPr b="1" sz="1200">
              <a:latin typeface="Proxima Nova"/>
              <a:ea typeface="Proxima Nova"/>
              <a:cs typeface="Proxima Nova"/>
              <a:sym typeface="Proxima Nova"/>
            </a:endParaRPr>
          </a:p>
        </p:txBody>
      </p:sp>
      <p:sp>
        <p:nvSpPr>
          <p:cNvPr id="1057" name="Google Shape;1057;p109"/>
          <p:cNvSpPr/>
          <p:nvPr/>
        </p:nvSpPr>
        <p:spPr>
          <a:xfrm>
            <a:off x="5175533" y="3497140"/>
            <a:ext cx="720900" cy="7209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latin typeface="Proxima Nova"/>
                <a:ea typeface="Proxima Nova"/>
                <a:cs typeface="Proxima Nova"/>
                <a:sym typeface="Proxima Nova"/>
              </a:rPr>
              <a:t>100,000</a:t>
            </a:r>
            <a:endParaRPr sz="700">
              <a:latin typeface="Proxima Nova"/>
              <a:ea typeface="Proxima Nova"/>
              <a:cs typeface="Proxima Nova"/>
              <a:sym typeface="Proxima Nova"/>
            </a:endParaRPr>
          </a:p>
        </p:txBody>
      </p:sp>
      <p:sp>
        <p:nvSpPr>
          <p:cNvPr id="1058" name="Google Shape;1058;p109"/>
          <p:cNvSpPr txBox="1"/>
          <p:nvPr/>
        </p:nvSpPr>
        <p:spPr>
          <a:xfrm>
            <a:off x="4877156" y="3161796"/>
            <a:ext cx="1353000" cy="270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latin typeface="Proxima Nova"/>
                <a:ea typeface="Proxima Nova"/>
                <a:cs typeface="Proxima Nova"/>
                <a:sym typeface="Proxima Nova"/>
              </a:rPr>
              <a:t>Tomorrowland</a:t>
            </a:r>
            <a:endParaRPr b="1" sz="1200">
              <a:latin typeface="Proxima Nova"/>
              <a:ea typeface="Proxima Nova"/>
              <a:cs typeface="Proxima Nova"/>
              <a:sym typeface="Proxima Nova"/>
            </a:endParaRPr>
          </a:p>
        </p:txBody>
      </p:sp>
      <p:sp>
        <p:nvSpPr>
          <p:cNvPr id="1059" name="Google Shape;1059;p109"/>
          <p:cNvSpPr txBox="1"/>
          <p:nvPr/>
        </p:nvSpPr>
        <p:spPr>
          <a:xfrm>
            <a:off x="6623250" y="900200"/>
            <a:ext cx="2007900" cy="53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Just Right</a:t>
            </a:r>
            <a:endParaRPr b="1">
              <a:latin typeface="Proxima Nova"/>
              <a:ea typeface="Proxima Nova"/>
              <a:cs typeface="Proxima Nova"/>
              <a:sym typeface="Proxima Nova"/>
            </a:endParaRPr>
          </a:p>
        </p:txBody>
      </p:sp>
      <p:sp>
        <p:nvSpPr>
          <p:cNvPr id="1060" name="Google Shape;1060;p109"/>
          <p:cNvSpPr/>
          <p:nvPr/>
        </p:nvSpPr>
        <p:spPr>
          <a:xfrm>
            <a:off x="7016575" y="1627050"/>
            <a:ext cx="1196100" cy="11961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Proxima Nova"/>
              <a:ea typeface="Proxima Nova"/>
              <a:cs typeface="Proxima Nova"/>
              <a:sym typeface="Proxima Nova"/>
            </a:endParaRPr>
          </a:p>
        </p:txBody>
      </p:sp>
      <p:sp>
        <p:nvSpPr>
          <p:cNvPr id="1061" name="Google Shape;1061;p109"/>
          <p:cNvSpPr/>
          <p:nvPr/>
        </p:nvSpPr>
        <p:spPr>
          <a:xfrm>
            <a:off x="7041588" y="3025575"/>
            <a:ext cx="1196100" cy="1196100"/>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latin typeface="Proxima Nova"/>
              <a:ea typeface="Proxima Nova"/>
              <a:cs typeface="Proxima Nova"/>
              <a:sym typeface="Proxima Nova"/>
            </a:endParaRPr>
          </a:p>
        </p:txBody>
      </p:sp>
      <p:sp>
        <p:nvSpPr>
          <p:cNvPr id="1062" name="Google Shape;1062;p109"/>
          <p:cNvSpPr txBox="1"/>
          <p:nvPr/>
        </p:nvSpPr>
        <p:spPr>
          <a:xfrm>
            <a:off x="918725" y="2510552"/>
            <a:ext cx="1196100" cy="67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Moms 21–34 </a:t>
            </a:r>
            <a:br>
              <a:rPr lang="en">
                <a:latin typeface="Proxima Nova"/>
                <a:ea typeface="Proxima Nova"/>
                <a:cs typeface="Proxima Nova"/>
                <a:sym typeface="Proxima Nova"/>
              </a:rPr>
            </a:br>
            <a:r>
              <a:rPr lang="en">
                <a:latin typeface="Proxima Nova"/>
                <a:ea typeface="Proxima Nova"/>
                <a:cs typeface="Proxima Nova"/>
                <a:sym typeface="Proxima Nova"/>
              </a:rPr>
              <a:t>years old</a:t>
            </a:r>
            <a:endParaRPr>
              <a:latin typeface="Proxima Nova"/>
              <a:ea typeface="Proxima Nova"/>
              <a:cs typeface="Proxima Nova"/>
              <a:sym typeface="Proxima Nova"/>
            </a:endParaRPr>
          </a:p>
          <a:p>
            <a:pPr indent="0" lvl="0" marL="0" rtl="0" algn="ctr">
              <a:spcBef>
                <a:spcPts val="1000"/>
              </a:spcBef>
              <a:spcAft>
                <a:spcPts val="0"/>
              </a:spcAft>
              <a:buNone/>
            </a:pPr>
            <a:r>
              <a:rPr b="1" lang="en">
                <a:latin typeface="Proxima Nova"/>
                <a:ea typeface="Proxima Nova"/>
                <a:cs typeface="Proxima Nova"/>
                <a:sym typeface="Proxima Nova"/>
              </a:rPr>
              <a:t>600,000</a:t>
            </a:r>
            <a:endParaRPr b="1">
              <a:latin typeface="Proxima Nova"/>
              <a:ea typeface="Proxima Nova"/>
              <a:cs typeface="Proxima Nova"/>
              <a:sym typeface="Proxima Nova"/>
            </a:endParaRPr>
          </a:p>
        </p:txBody>
      </p:sp>
      <p:sp>
        <p:nvSpPr>
          <p:cNvPr id="1063" name="Google Shape;1063;p109"/>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cxnSp>
        <p:nvCxnSpPr>
          <p:cNvPr id="1064" name="Google Shape;1064;p109"/>
          <p:cNvCxnSpPr/>
          <p:nvPr/>
        </p:nvCxnSpPr>
        <p:spPr>
          <a:xfrm>
            <a:off x="2759438" y="1192500"/>
            <a:ext cx="0" cy="3063300"/>
          </a:xfrm>
          <a:prstGeom prst="straightConnector1">
            <a:avLst/>
          </a:prstGeom>
          <a:noFill/>
          <a:ln cap="flat" cmpd="sng" w="9525">
            <a:solidFill>
              <a:srgbClr val="999999"/>
            </a:solidFill>
            <a:prstDash val="solid"/>
            <a:round/>
            <a:headEnd len="med" w="med" type="none"/>
            <a:tailEnd len="med" w="med" type="none"/>
          </a:ln>
        </p:spPr>
      </p:cxnSp>
      <p:cxnSp>
        <p:nvCxnSpPr>
          <p:cNvPr id="1065" name="Google Shape;1065;p109"/>
          <p:cNvCxnSpPr/>
          <p:nvPr/>
        </p:nvCxnSpPr>
        <p:spPr>
          <a:xfrm>
            <a:off x="6465313" y="1192500"/>
            <a:ext cx="0" cy="3063300"/>
          </a:xfrm>
          <a:prstGeom prst="straightConnector1">
            <a:avLst/>
          </a:prstGeom>
          <a:noFill/>
          <a:ln cap="flat" cmpd="sng" w="9525">
            <a:solidFill>
              <a:srgbClr val="999999"/>
            </a:solidFill>
            <a:prstDash val="solid"/>
            <a:round/>
            <a:headEnd len="med" w="med" type="none"/>
            <a:tailEnd len="med" w="med" type="none"/>
          </a:ln>
        </p:spPr>
      </p:cxnSp>
      <p:sp>
        <p:nvSpPr>
          <p:cNvPr id="1066" name="Google Shape;1066;p109"/>
          <p:cNvSpPr txBox="1"/>
          <p:nvPr/>
        </p:nvSpPr>
        <p:spPr>
          <a:xfrm>
            <a:off x="7016550" y="1885202"/>
            <a:ext cx="1196100" cy="67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Adventure </a:t>
            </a:r>
            <a:endParaRPr>
              <a:latin typeface="Proxima Nova"/>
              <a:ea typeface="Proxima Nova"/>
              <a:cs typeface="Proxima Nova"/>
              <a:sym typeface="Proxima Nova"/>
            </a:endParaRPr>
          </a:p>
          <a:p>
            <a:pPr indent="0" lvl="0" marL="0" rtl="0" algn="ctr">
              <a:spcBef>
                <a:spcPts val="1000"/>
              </a:spcBef>
              <a:spcAft>
                <a:spcPts val="0"/>
              </a:spcAft>
              <a:buNone/>
            </a:pPr>
            <a:r>
              <a:rPr b="1" lang="en">
                <a:latin typeface="Proxima Nova"/>
                <a:ea typeface="Proxima Nova"/>
                <a:cs typeface="Proxima Nova"/>
                <a:sym typeface="Proxima Nova"/>
              </a:rPr>
              <a:t>3</a:t>
            </a:r>
            <a:r>
              <a:rPr b="1" lang="en">
                <a:latin typeface="Proxima Nova"/>
                <a:ea typeface="Proxima Nova"/>
                <a:cs typeface="Proxima Nova"/>
                <a:sym typeface="Proxima Nova"/>
              </a:rPr>
              <a:t>00,000</a:t>
            </a:r>
            <a:endParaRPr b="1">
              <a:latin typeface="Proxima Nova"/>
              <a:ea typeface="Proxima Nova"/>
              <a:cs typeface="Proxima Nova"/>
              <a:sym typeface="Proxima Nova"/>
            </a:endParaRPr>
          </a:p>
        </p:txBody>
      </p:sp>
      <p:sp>
        <p:nvSpPr>
          <p:cNvPr id="1067" name="Google Shape;1067;p109"/>
          <p:cNvSpPr txBox="1"/>
          <p:nvPr/>
        </p:nvSpPr>
        <p:spPr>
          <a:xfrm>
            <a:off x="7041563" y="3283727"/>
            <a:ext cx="1196100" cy="679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Festivals</a:t>
            </a:r>
            <a:r>
              <a:rPr lang="en">
                <a:latin typeface="Proxima Nova"/>
                <a:ea typeface="Proxima Nova"/>
                <a:cs typeface="Proxima Nova"/>
                <a:sym typeface="Proxima Nova"/>
              </a:rPr>
              <a:t> </a:t>
            </a:r>
            <a:endParaRPr>
              <a:latin typeface="Proxima Nova"/>
              <a:ea typeface="Proxima Nova"/>
              <a:cs typeface="Proxima Nova"/>
              <a:sym typeface="Proxima Nova"/>
            </a:endParaRPr>
          </a:p>
          <a:p>
            <a:pPr indent="0" lvl="0" marL="0" rtl="0" algn="ctr">
              <a:spcBef>
                <a:spcPts val="1000"/>
              </a:spcBef>
              <a:spcAft>
                <a:spcPts val="0"/>
              </a:spcAft>
              <a:buNone/>
            </a:pPr>
            <a:r>
              <a:rPr b="1" lang="en">
                <a:latin typeface="Proxima Nova"/>
                <a:ea typeface="Proxima Nova"/>
                <a:cs typeface="Proxima Nova"/>
                <a:sym typeface="Proxima Nova"/>
              </a:rPr>
              <a:t>300,000</a:t>
            </a:r>
            <a:endParaRPr b="1">
              <a:latin typeface="Proxima Nova"/>
              <a:ea typeface="Proxima Nova"/>
              <a:cs typeface="Proxima Nova"/>
              <a:sym typeface="Proxima Nova"/>
            </a:endParaRPr>
          </a:p>
        </p:txBody>
      </p:sp>
      <p:pic>
        <p:nvPicPr>
          <p:cNvPr id="1068" name="Google Shape;1068;p109"/>
          <p:cNvPicPr preferRelativeResize="0"/>
          <p:nvPr/>
        </p:nvPicPr>
        <p:blipFill>
          <a:blip r:embed="rId3">
            <a:alphaModFix/>
          </a:blip>
          <a:stretch>
            <a:fillRect/>
          </a:stretch>
        </p:blipFill>
        <p:spPr>
          <a:xfrm>
            <a:off x="7815845" y="36175"/>
            <a:ext cx="1209330" cy="994200"/>
          </a:xfrm>
          <a:prstGeom prst="rect">
            <a:avLst/>
          </a:prstGeom>
          <a:noFill/>
          <a:ln>
            <a:noFill/>
          </a:ln>
          <a:effectLst>
            <a:outerShdw blurRad="57150" rotWithShape="0" algn="bl" dir="5400000" dist="19050">
              <a:srgbClr val="000000">
                <a:alpha val="50000"/>
              </a:srgbClr>
            </a:outerShdw>
          </a:effectLst>
        </p:spPr>
      </p:pic>
      <p:sp>
        <p:nvSpPr>
          <p:cNvPr id="1069" name="Google Shape;1069;p109"/>
          <p:cNvSpPr txBox="1"/>
          <p:nvPr/>
        </p:nvSpPr>
        <p:spPr>
          <a:xfrm>
            <a:off x="7815850" y="36175"/>
            <a:ext cx="1328100" cy="10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Proxima Nova"/>
                <a:ea typeface="Proxima Nova"/>
                <a:cs typeface="Proxima Nova"/>
                <a:sym typeface="Proxima Nova"/>
              </a:rPr>
              <a:t>LXA note</a:t>
            </a:r>
            <a:endParaRPr b="1" sz="1100">
              <a:latin typeface="Proxima Nova"/>
              <a:ea typeface="Proxima Nova"/>
              <a:cs typeface="Proxima Nova"/>
              <a:sym typeface="Proxima Nova"/>
            </a:endParaRPr>
          </a:p>
          <a:p>
            <a:pPr indent="0" lvl="0" marL="0" rtl="0" algn="l">
              <a:spcBef>
                <a:spcPts val="1000"/>
              </a:spcBef>
              <a:spcAft>
                <a:spcPts val="0"/>
              </a:spcAft>
              <a:buNone/>
            </a:pPr>
            <a:r>
              <a:rPr lang="en" sz="1000">
                <a:latin typeface="Proxima Nova"/>
                <a:ea typeface="Proxima Nova"/>
                <a:cs typeface="Proxima Nova"/>
                <a:sym typeface="Proxima Nova"/>
              </a:rPr>
              <a:t>Swap out example with one more relevant to client.</a:t>
            </a:r>
            <a:endParaRPr sz="1000">
              <a:latin typeface="Proxima Nova"/>
              <a:ea typeface="Proxima Nova"/>
              <a:cs typeface="Proxima Nova"/>
              <a:sym typeface="Proxima Nova"/>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1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Segmentation on Facebook</a:t>
            </a:r>
            <a:endParaRPr/>
          </a:p>
        </p:txBody>
      </p:sp>
      <p:pic>
        <p:nvPicPr>
          <p:cNvPr id="1075" name="Google Shape;1075;p110"/>
          <p:cNvPicPr preferRelativeResize="0"/>
          <p:nvPr/>
        </p:nvPicPr>
        <p:blipFill>
          <a:blip r:embed="rId3">
            <a:alphaModFix/>
          </a:blip>
          <a:stretch>
            <a:fillRect/>
          </a:stretch>
        </p:blipFill>
        <p:spPr>
          <a:xfrm>
            <a:off x="414975" y="1228337"/>
            <a:ext cx="2521202" cy="3113002"/>
          </a:xfrm>
          <a:prstGeom prst="rect">
            <a:avLst/>
          </a:prstGeom>
          <a:noFill/>
          <a:ln cap="flat" cmpd="sng" w="9525">
            <a:solidFill>
              <a:srgbClr val="B7B7B7"/>
            </a:solidFill>
            <a:prstDash val="solid"/>
            <a:round/>
            <a:headEnd len="sm" w="sm" type="none"/>
            <a:tailEnd len="sm" w="sm" type="none"/>
          </a:ln>
        </p:spPr>
      </p:pic>
      <p:pic>
        <p:nvPicPr>
          <p:cNvPr id="1076" name="Google Shape;1076;p110"/>
          <p:cNvPicPr preferRelativeResize="0"/>
          <p:nvPr/>
        </p:nvPicPr>
        <p:blipFill>
          <a:blip r:embed="rId4">
            <a:alphaModFix/>
          </a:blip>
          <a:stretch>
            <a:fillRect/>
          </a:stretch>
        </p:blipFill>
        <p:spPr>
          <a:xfrm>
            <a:off x="3116366" y="996850"/>
            <a:ext cx="1701016" cy="3575974"/>
          </a:xfrm>
          <a:prstGeom prst="rect">
            <a:avLst/>
          </a:prstGeom>
          <a:noFill/>
          <a:ln cap="flat" cmpd="sng" w="9525">
            <a:solidFill>
              <a:srgbClr val="B7B7B7"/>
            </a:solidFill>
            <a:prstDash val="solid"/>
            <a:round/>
            <a:headEnd len="sm" w="sm" type="none"/>
            <a:tailEnd len="sm" w="sm" type="none"/>
          </a:ln>
        </p:spPr>
      </p:pic>
      <p:pic>
        <p:nvPicPr>
          <p:cNvPr id="1077" name="Google Shape;1077;p110"/>
          <p:cNvPicPr preferRelativeResize="0"/>
          <p:nvPr/>
        </p:nvPicPr>
        <p:blipFill>
          <a:blip r:embed="rId5">
            <a:alphaModFix/>
          </a:blip>
          <a:stretch>
            <a:fillRect/>
          </a:stretch>
        </p:blipFill>
        <p:spPr>
          <a:xfrm>
            <a:off x="4997583" y="996852"/>
            <a:ext cx="3600217" cy="3575972"/>
          </a:xfrm>
          <a:prstGeom prst="rect">
            <a:avLst/>
          </a:prstGeom>
          <a:noFill/>
          <a:ln cap="flat" cmpd="sng" w="9525">
            <a:solidFill>
              <a:srgbClr val="B7B7B7"/>
            </a:solidFill>
            <a:prstDash val="solid"/>
            <a:round/>
            <a:headEnd len="sm" w="sm" type="none"/>
            <a:tailEnd len="sm" w="sm" type="none"/>
          </a:ln>
        </p:spPr>
      </p:pic>
      <p:sp>
        <p:nvSpPr>
          <p:cNvPr id="1078" name="Google Shape;1078;p11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1079" name="Google Shape;1079;p110"/>
          <p:cNvPicPr preferRelativeResize="0"/>
          <p:nvPr/>
        </p:nvPicPr>
        <p:blipFill>
          <a:blip r:embed="rId6">
            <a:alphaModFix/>
          </a:blip>
          <a:stretch>
            <a:fillRect/>
          </a:stretch>
        </p:blipFill>
        <p:spPr>
          <a:xfrm>
            <a:off x="8128425" y="137975"/>
            <a:ext cx="558375" cy="558375"/>
          </a:xfrm>
          <a:prstGeom prst="rect">
            <a:avLst/>
          </a:prstGeom>
          <a:noFill/>
          <a:ln>
            <a:noFill/>
          </a:ln>
        </p:spPr>
      </p:pic>
      <p:sp>
        <p:nvSpPr>
          <p:cNvPr id="1080" name="Google Shape;1080;p110"/>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t>Source</a:t>
            </a:r>
            <a:r>
              <a:rPr lang="en"/>
              <a:t>: </a:t>
            </a:r>
            <a:r>
              <a:rPr lang="en" u="sng">
                <a:solidFill>
                  <a:schemeClr val="hlink"/>
                </a:solidFill>
                <a:hlinkClick r:id="rId7"/>
              </a:rPr>
              <a:t>Facebook Ad Library</a:t>
            </a:r>
            <a:endParaRPr/>
          </a:p>
        </p:txBody>
      </p:sp>
      <p:pic>
        <p:nvPicPr>
          <p:cNvPr id="1081" name="Google Shape;1081;p110"/>
          <p:cNvPicPr preferRelativeResize="0"/>
          <p:nvPr/>
        </p:nvPicPr>
        <p:blipFill>
          <a:blip r:embed="rId8">
            <a:alphaModFix/>
          </a:blip>
          <a:stretch>
            <a:fillRect/>
          </a:stretch>
        </p:blipFill>
        <p:spPr>
          <a:xfrm>
            <a:off x="7815895" y="787800"/>
            <a:ext cx="1209330" cy="994200"/>
          </a:xfrm>
          <a:prstGeom prst="rect">
            <a:avLst/>
          </a:prstGeom>
          <a:noFill/>
          <a:ln>
            <a:noFill/>
          </a:ln>
          <a:effectLst>
            <a:outerShdw blurRad="57150" rotWithShape="0" algn="bl" dir="5400000" dist="19050">
              <a:srgbClr val="000000">
                <a:alpha val="50000"/>
              </a:srgbClr>
            </a:outerShdw>
          </a:effectLst>
        </p:spPr>
      </p:pic>
      <p:sp>
        <p:nvSpPr>
          <p:cNvPr id="1082" name="Google Shape;1082;p110"/>
          <p:cNvSpPr txBox="1"/>
          <p:nvPr/>
        </p:nvSpPr>
        <p:spPr>
          <a:xfrm>
            <a:off x="7815900" y="787800"/>
            <a:ext cx="1328100" cy="10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Proxima Nova"/>
                <a:ea typeface="Proxima Nova"/>
                <a:cs typeface="Proxima Nova"/>
                <a:sym typeface="Proxima Nova"/>
              </a:rPr>
              <a:t>LXA note</a:t>
            </a:r>
            <a:endParaRPr b="1" sz="1100">
              <a:latin typeface="Proxima Nova"/>
              <a:ea typeface="Proxima Nova"/>
              <a:cs typeface="Proxima Nova"/>
              <a:sym typeface="Proxima Nova"/>
            </a:endParaRPr>
          </a:p>
          <a:p>
            <a:pPr indent="0" lvl="0" marL="0" rtl="0" algn="l">
              <a:spcBef>
                <a:spcPts val="1000"/>
              </a:spcBef>
              <a:spcAft>
                <a:spcPts val="0"/>
              </a:spcAft>
              <a:buNone/>
            </a:pPr>
            <a:r>
              <a:rPr lang="en" sz="1000">
                <a:latin typeface="Proxima Nova"/>
                <a:ea typeface="Proxima Nova"/>
                <a:cs typeface="Proxima Nova"/>
                <a:sym typeface="Proxima Nova"/>
              </a:rPr>
              <a:t>Swap out example with one more relevant to client.</a:t>
            </a:r>
            <a:endParaRPr sz="1000">
              <a:latin typeface="Proxima Nova"/>
              <a:ea typeface="Proxima Nova"/>
              <a:cs typeface="Proxima Nova"/>
              <a:sym typeface="Proxima Nov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pic>
        <p:nvPicPr>
          <p:cNvPr id="1087" name="Google Shape;1087;p111"/>
          <p:cNvPicPr preferRelativeResize="0"/>
          <p:nvPr/>
        </p:nvPicPr>
        <p:blipFill>
          <a:blip r:embed="rId3">
            <a:alphaModFix/>
          </a:blip>
          <a:stretch>
            <a:fillRect/>
          </a:stretch>
        </p:blipFill>
        <p:spPr>
          <a:xfrm>
            <a:off x="2520113" y="1022075"/>
            <a:ext cx="4103775" cy="3573426"/>
          </a:xfrm>
          <a:prstGeom prst="rect">
            <a:avLst/>
          </a:prstGeom>
          <a:noFill/>
          <a:ln cap="flat" cmpd="sng" w="9525">
            <a:solidFill>
              <a:srgbClr val="B7B7B7"/>
            </a:solidFill>
            <a:prstDash val="solid"/>
            <a:round/>
            <a:headEnd len="sm" w="sm" type="none"/>
            <a:tailEnd len="sm" w="sm" type="none"/>
          </a:ln>
        </p:spPr>
      </p:pic>
      <p:sp>
        <p:nvSpPr>
          <p:cNvPr id="1088" name="Google Shape;1088;p111"/>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Segmentation on Facebook (Cont.)</a:t>
            </a:r>
            <a:endParaRPr/>
          </a:p>
        </p:txBody>
      </p:sp>
      <p:sp>
        <p:nvSpPr>
          <p:cNvPr id="1089" name="Google Shape;1089;p11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1090" name="Google Shape;1090;p111"/>
          <p:cNvPicPr preferRelativeResize="0"/>
          <p:nvPr/>
        </p:nvPicPr>
        <p:blipFill>
          <a:blip r:embed="rId4">
            <a:alphaModFix/>
          </a:blip>
          <a:stretch>
            <a:fillRect/>
          </a:stretch>
        </p:blipFill>
        <p:spPr>
          <a:xfrm>
            <a:off x="8128425" y="137975"/>
            <a:ext cx="558375" cy="558375"/>
          </a:xfrm>
          <a:prstGeom prst="rect">
            <a:avLst/>
          </a:prstGeom>
          <a:noFill/>
          <a:ln>
            <a:noFill/>
          </a:ln>
        </p:spPr>
      </p:pic>
      <p:sp>
        <p:nvSpPr>
          <p:cNvPr id="1091" name="Google Shape;1091;p111"/>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t>Source</a:t>
            </a:r>
            <a:r>
              <a:rPr lang="en"/>
              <a:t>: </a:t>
            </a:r>
            <a:r>
              <a:rPr lang="en" u="sng">
                <a:solidFill>
                  <a:schemeClr val="hlink"/>
                </a:solidFill>
                <a:hlinkClick r:id="rId5"/>
              </a:rPr>
              <a:t>Facebook Audience Insights</a:t>
            </a:r>
            <a:endParaRPr/>
          </a:p>
        </p:txBody>
      </p:sp>
      <p:pic>
        <p:nvPicPr>
          <p:cNvPr id="1092" name="Google Shape;1092;p111"/>
          <p:cNvPicPr preferRelativeResize="0"/>
          <p:nvPr/>
        </p:nvPicPr>
        <p:blipFill>
          <a:blip r:embed="rId6">
            <a:alphaModFix/>
          </a:blip>
          <a:stretch>
            <a:fillRect/>
          </a:stretch>
        </p:blipFill>
        <p:spPr>
          <a:xfrm>
            <a:off x="7815895" y="787800"/>
            <a:ext cx="1209330" cy="994200"/>
          </a:xfrm>
          <a:prstGeom prst="rect">
            <a:avLst/>
          </a:prstGeom>
          <a:noFill/>
          <a:ln>
            <a:noFill/>
          </a:ln>
          <a:effectLst>
            <a:outerShdw blurRad="57150" rotWithShape="0" algn="bl" dir="5400000" dist="19050">
              <a:srgbClr val="000000">
                <a:alpha val="50000"/>
              </a:srgbClr>
            </a:outerShdw>
          </a:effectLst>
        </p:spPr>
      </p:pic>
      <p:sp>
        <p:nvSpPr>
          <p:cNvPr id="1093" name="Google Shape;1093;p111"/>
          <p:cNvSpPr txBox="1"/>
          <p:nvPr/>
        </p:nvSpPr>
        <p:spPr>
          <a:xfrm>
            <a:off x="7815900" y="787800"/>
            <a:ext cx="1328100" cy="10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Proxima Nova"/>
                <a:ea typeface="Proxima Nova"/>
                <a:cs typeface="Proxima Nova"/>
                <a:sym typeface="Proxima Nova"/>
              </a:rPr>
              <a:t>LXA note</a:t>
            </a:r>
            <a:endParaRPr b="1" sz="1100">
              <a:latin typeface="Proxima Nova"/>
              <a:ea typeface="Proxima Nova"/>
              <a:cs typeface="Proxima Nova"/>
              <a:sym typeface="Proxima Nova"/>
            </a:endParaRPr>
          </a:p>
          <a:p>
            <a:pPr indent="0" lvl="0" marL="0" rtl="0" algn="l">
              <a:spcBef>
                <a:spcPts val="1000"/>
              </a:spcBef>
              <a:spcAft>
                <a:spcPts val="0"/>
              </a:spcAft>
              <a:buNone/>
            </a:pPr>
            <a:r>
              <a:rPr lang="en" sz="1000">
                <a:latin typeface="Proxima Nova"/>
                <a:ea typeface="Proxima Nova"/>
                <a:cs typeface="Proxima Nova"/>
                <a:sym typeface="Proxima Nova"/>
              </a:rPr>
              <a:t>Swap out example with one more relevant to client.</a:t>
            </a:r>
            <a:endParaRPr sz="1000">
              <a:latin typeface="Proxima Nova"/>
              <a:ea typeface="Proxima Nova"/>
              <a:cs typeface="Proxima Nova"/>
              <a:sym typeface="Proxima Nova"/>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11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Success in Social for eCommerce</a:t>
            </a:r>
            <a:endParaRPr/>
          </a:p>
        </p:txBody>
      </p:sp>
      <p:sp>
        <p:nvSpPr>
          <p:cNvPr id="1099" name="Google Shape;1099;p11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100" name="Google Shape;1100;p112"/>
          <p:cNvSpPr txBox="1"/>
          <p:nvPr>
            <p:ph idx="4294967295" type="body"/>
          </p:nvPr>
        </p:nvSpPr>
        <p:spPr>
          <a:xfrm>
            <a:off x="457200" y="919650"/>
            <a:ext cx="5003700" cy="33717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Customer acquisition cost (CAC) is lower than average order value.</a:t>
            </a:r>
            <a:endParaRPr/>
          </a:p>
          <a:p>
            <a:pPr indent="-342900" lvl="0" marL="457200" rtl="0" algn="l">
              <a:lnSpc>
                <a:spcPct val="100000"/>
              </a:lnSpc>
              <a:spcBef>
                <a:spcPts val="1000"/>
              </a:spcBef>
              <a:spcAft>
                <a:spcPts val="0"/>
              </a:spcAft>
              <a:buSzPts val="1800"/>
              <a:buChar char="●"/>
            </a:pPr>
            <a:r>
              <a:rPr lang="en"/>
              <a:t>Test on smaller audiences with lower budgets.</a:t>
            </a:r>
            <a:endParaRPr/>
          </a:p>
          <a:p>
            <a:pPr indent="-342900" lvl="0" marL="457200" rtl="0" algn="l">
              <a:lnSpc>
                <a:spcPct val="100000"/>
              </a:lnSpc>
              <a:spcBef>
                <a:spcPts val="1000"/>
              </a:spcBef>
              <a:spcAft>
                <a:spcPts val="0"/>
              </a:spcAft>
              <a:buSzPts val="1800"/>
              <a:buChar char="●"/>
            </a:pPr>
            <a:r>
              <a:rPr lang="en"/>
              <a:t>Iterate creative and campaigns frequently.</a:t>
            </a:r>
            <a:endParaRPr/>
          </a:p>
          <a:p>
            <a:pPr indent="-342900" lvl="0" marL="457200" rtl="0" algn="l">
              <a:lnSpc>
                <a:spcPct val="100000"/>
              </a:lnSpc>
              <a:spcBef>
                <a:spcPts val="1000"/>
              </a:spcBef>
              <a:spcAft>
                <a:spcPts val="0"/>
              </a:spcAft>
              <a:buSzPts val="1800"/>
              <a:buChar char="●"/>
            </a:pPr>
            <a:r>
              <a:rPr lang="en"/>
              <a:t>Utilize advanced targeting to drive consumer value.</a:t>
            </a:r>
            <a:endParaRPr/>
          </a:p>
          <a:p>
            <a:pPr indent="-342900" lvl="0" marL="457200" rtl="0" algn="l">
              <a:lnSpc>
                <a:spcPct val="100000"/>
              </a:lnSpc>
              <a:spcBef>
                <a:spcPts val="1000"/>
              </a:spcBef>
              <a:spcAft>
                <a:spcPts val="1000"/>
              </a:spcAft>
              <a:buSzPts val="1800"/>
              <a:buChar char="●"/>
            </a:pPr>
            <a:r>
              <a:rPr lang="en"/>
              <a:t>Drive down cost per click (CPC) and CAC over time.</a:t>
            </a:r>
            <a:endParaRPr/>
          </a:p>
        </p:txBody>
      </p:sp>
      <p:pic>
        <p:nvPicPr>
          <p:cNvPr id="1101" name="Google Shape;1101;p112"/>
          <p:cNvPicPr preferRelativeResize="0"/>
          <p:nvPr/>
        </p:nvPicPr>
        <p:blipFill>
          <a:blip r:embed="rId3">
            <a:alphaModFix/>
          </a:blip>
          <a:stretch>
            <a:fillRect/>
          </a:stretch>
        </p:blipFill>
        <p:spPr>
          <a:xfrm>
            <a:off x="6015400" y="1404000"/>
            <a:ext cx="2372100" cy="23721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13"/>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a:t>
            </a:r>
            <a:r>
              <a:rPr lang="en"/>
              <a:t>he eCommerce Formula: Traffic</a:t>
            </a:r>
            <a:endParaRPr/>
          </a:p>
        </p:txBody>
      </p:sp>
      <p:sp>
        <p:nvSpPr>
          <p:cNvPr id="1107" name="Google Shape;1107;p113"/>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Search Marketing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8"/>
          <p:cNvSpPr txBox="1"/>
          <p:nvPr>
            <p:ph type="title"/>
          </p:nvPr>
        </p:nvSpPr>
        <p:spPr>
          <a:xfrm>
            <a:off x="457200" y="1777050"/>
            <a:ext cx="7287900" cy="15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Accelerating Growth Through eCommerce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1" name="Shape 1111"/>
        <p:cNvGrpSpPr/>
        <p:nvPr/>
      </p:nvGrpSpPr>
      <p:grpSpPr>
        <a:xfrm>
          <a:off x="0" y="0"/>
          <a:ext cx="0" cy="0"/>
          <a:chOff x="0" y="0"/>
          <a:chExt cx="0" cy="0"/>
        </a:xfrm>
      </p:grpSpPr>
      <p:sp>
        <p:nvSpPr>
          <p:cNvPr id="1112" name="Google Shape;1112;p114"/>
          <p:cNvSpPr txBox="1"/>
          <p:nvPr>
            <p:ph type="title"/>
          </p:nvPr>
        </p:nvSpPr>
        <p:spPr>
          <a:xfrm>
            <a:off x="457200" y="280375"/>
            <a:ext cx="416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Paid vs. Organic Search</a:t>
            </a:r>
            <a:endParaRPr/>
          </a:p>
        </p:txBody>
      </p:sp>
      <p:grpSp>
        <p:nvGrpSpPr>
          <p:cNvPr id="1113" name="Google Shape;1113;p114"/>
          <p:cNvGrpSpPr/>
          <p:nvPr/>
        </p:nvGrpSpPr>
        <p:grpSpPr>
          <a:xfrm>
            <a:off x="685800" y="974063"/>
            <a:ext cx="6646637" cy="3072064"/>
            <a:chOff x="457200" y="974063"/>
            <a:chExt cx="6646637" cy="3072064"/>
          </a:xfrm>
        </p:grpSpPr>
        <p:pic>
          <p:nvPicPr>
            <p:cNvPr id="1114" name="Google Shape;1114;p114"/>
            <p:cNvPicPr preferRelativeResize="0"/>
            <p:nvPr/>
          </p:nvPicPr>
          <p:blipFill rotWithShape="1">
            <a:blip r:embed="rId3">
              <a:alphaModFix/>
            </a:blip>
            <a:srcRect b="85630" l="9037" r="45181" t="5345"/>
            <a:stretch/>
          </p:blipFill>
          <p:spPr>
            <a:xfrm>
              <a:off x="457200" y="974063"/>
              <a:ext cx="6646637" cy="747102"/>
            </a:xfrm>
            <a:prstGeom prst="rect">
              <a:avLst/>
            </a:prstGeom>
            <a:noFill/>
            <a:ln>
              <a:noFill/>
            </a:ln>
          </p:spPr>
        </p:pic>
        <p:pic>
          <p:nvPicPr>
            <p:cNvPr id="1115" name="Google Shape;1115;p114"/>
            <p:cNvPicPr preferRelativeResize="0"/>
            <p:nvPr/>
          </p:nvPicPr>
          <p:blipFill rotWithShape="1">
            <a:blip r:embed="rId3">
              <a:alphaModFix/>
            </a:blip>
            <a:srcRect b="56958" l="9037" r="45181" t="24415"/>
            <a:stretch/>
          </p:blipFill>
          <p:spPr>
            <a:xfrm>
              <a:off x="1504075" y="1778488"/>
              <a:ext cx="4705287" cy="1091650"/>
            </a:xfrm>
            <a:prstGeom prst="rect">
              <a:avLst/>
            </a:prstGeom>
            <a:noFill/>
            <a:ln>
              <a:noFill/>
            </a:ln>
          </p:spPr>
        </p:pic>
        <p:pic>
          <p:nvPicPr>
            <p:cNvPr id="1116" name="Google Shape;1116;p114"/>
            <p:cNvPicPr preferRelativeResize="0"/>
            <p:nvPr/>
          </p:nvPicPr>
          <p:blipFill rotWithShape="1">
            <a:blip r:embed="rId3">
              <a:alphaModFix/>
            </a:blip>
            <a:srcRect b="20018" l="9037" r="45181" t="65388"/>
            <a:stretch/>
          </p:blipFill>
          <p:spPr>
            <a:xfrm>
              <a:off x="1482900" y="3190850"/>
              <a:ext cx="4705273" cy="855276"/>
            </a:xfrm>
            <a:prstGeom prst="rect">
              <a:avLst/>
            </a:prstGeom>
            <a:noFill/>
            <a:ln>
              <a:noFill/>
            </a:ln>
          </p:spPr>
        </p:pic>
      </p:grpSp>
      <p:sp>
        <p:nvSpPr>
          <p:cNvPr id="1117" name="Google Shape;1117;p114"/>
          <p:cNvSpPr/>
          <p:nvPr/>
        </p:nvSpPr>
        <p:spPr>
          <a:xfrm>
            <a:off x="782450" y="1715599"/>
            <a:ext cx="1046100" cy="1046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Proxima Nova"/>
                <a:ea typeface="Proxima Nova"/>
                <a:cs typeface="Proxima Nova"/>
                <a:sym typeface="Proxima Nova"/>
              </a:rPr>
              <a:t>Paid</a:t>
            </a:r>
            <a:endParaRPr b="1">
              <a:solidFill>
                <a:srgbClr val="FFFFFF"/>
              </a:solidFill>
              <a:latin typeface="Proxima Nova"/>
              <a:ea typeface="Proxima Nova"/>
              <a:cs typeface="Proxima Nova"/>
              <a:sym typeface="Proxima Nova"/>
            </a:endParaRPr>
          </a:p>
        </p:txBody>
      </p:sp>
      <p:sp>
        <p:nvSpPr>
          <p:cNvPr id="1118" name="Google Shape;1118;p114"/>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grpSp>
        <p:nvGrpSpPr>
          <p:cNvPr id="1119" name="Google Shape;1119;p114"/>
          <p:cNvGrpSpPr/>
          <p:nvPr/>
        </p:nvGrpSpPr>
        <p:grpSpPr>
          <a:xfrm>
            <a:off x="782423" y="3075603"/>
            <a:ext cx="1046144" cy="1046144"/>
            <a:chOff x="402625" y="3090938"/>
            <a:chExt cx="1101900" cy="1101900"/>
          </a:xfrm>
        </p:grpSpPr>
        <p:sp>
          <p:nvSpPr>
            <p:cNvPr id="1120" name="Google Shape;1120;p114"/>
            <p:cNvSpPr/>
            <p:nvPr/>
          </p:nvSpPr>
          <p:spPr>
            <a:xfrm>
              <a:off x="402625" y="3090938"/>
              <a:ext cx="1101900" cy="1101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a:latin typeface="Proxima Nova"/>
                <a:ea typeface="Proxima Nova"/>
                <a:cs typeface="Proxima Nova"/>
                <a:sym typeface="Proxima Nova"/>
              </a:endParaRPr>
            </a:p>
          </p:txBody>
        </p:sp>
        <p:sp>
          <p:nvSpPr>
            <p:cNvPr id="1121" name="Google Shape;1121;p114"/>
            <p:cNvSpPr txBox="1"/>
            <p:nvPr/>
          </p:nvSpPr>
          <p:spPr>
            <a:xfrm>
              <a:off x="509275" y="3445113"/>
              <a:ext cx="888600" cy="3936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dk1"/>
                  </a:solidFill>
                  <a:latin typeface="Proxima Nova"/>
                  <a:ea typeface="Proxima Nova"/>
                  <a:cs typeface="Proxima Nova"/>
                  <a:sym typeface="Proxima Nova"/>
                </a:rPr>
                <a:t>Organic</a:t>
              </a:r>
              <a:endParaRPr b="1">
                <a:solidFill>
                  <a:schemeClr val="dk1"/>
                </a:solidFill>
                <a:latin typeface="Proxima Nova"/>
                <a:ea typeface="Proxima Nova"/>
                <a:cs typeface="Proxima Nova"/>
                <a:sym typeface="Proxima Nova"/>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15"/>
          <p:cNvSpPr txBox="1"/>
          <p:nvPr>
            <p:ph idx="1" type="body"/>
          </p:nvPr>
        </p:nvSpPr>
        <p:spPr>
          <a:xfrm>
            <a:off x="457200" y="914400"/>
            <a:ext cx="8229600" cy="236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goal is to own the search engine results page (SERP).</a:t>
            </a:r>
            <a:endParaRPr b="1"/>
          </a:p>
          <a:p>
            <a:pPr indent="-342900" lvl="0" marL="457200" rtl="0" algn="l">
              <a:spcBef>
                <a:spcPts val="1000"/>
              </a:spcBef>
              <a:spcAft>
                <a:spcPts val="0"/>
              </a:spcAft>
              <a:buClr>
                <a:schemeClr val="dk1"/>
              </a:buClr>
              <a:buSzPts val="1800"/>
              <a:buFont typeface="Arial"/>
              <a:buChar char="●"/>
            </a:pPr>
            <a:r>
              <a:rPr lang="en"/>
              <a:t>Win the battle of </a:t>
            </a:r>
            <a:r>
              <a:rPr b="1" lang="en">
                <a:highlight>
                  <a:schemeClr val="accent2"/>
                </a:highlight>
              </a:rPr>
              <a:t>c</a:t>
            </a:r>
            <a:r>
              <a:rPr b="1" lang="en">
                <a:highlight>
                  <a:schemeClr val="accent2"/>
                </a:highlight>
              </a:rPr>
              <a:t>ompetitors versus your brand</a:t>
            </a:r>
            <a:r>
              <a:rPr lang="en"/>
              <a:t>.</a:t>
            </a:r>
            <a:endParaRPr/>
          </a:p>
          <a:p>
            <a:pPr indent="-342900" lvl="0" marL="457200" rtl="0" algn="l">
              <a:spcBef>
                <a:spcPts val="1000"/>
              </a:spcBef>
              <a:spcAft>
                <a:spcPts val="0"/>
              </a:spcAft>
              <a:buClr>
                <a:schemeClr val="dk1"/>
              </a:buClr>
              <a:buSzPts val="1800"/>
              <a:buFont typeface="Arial"/>
              <a:buChar char="●"/>
            </a:pPr>
            <a:r>
              <a:rPr b="1" lang="en">
                <a:highlight>
                  <a:schemeClr val="accent3"/>
                </a:highlight>
              </a:rPr>
              <a:t>Increase links</a:t>
            </a:r>
            <a:r>
              <a:rPr lang="en"/>
              <a:t> to your site.</a:t>
            </a:r>
            <a:endParaRPr/>
          </a:p>
          <a:p>
            <a:pPr indent="-342900" lvl="0" marL="457200" rtl="0" algn="l">
              <a:spcBef>
                <a:spcPts val="1000"/>
              </a:spcBef>
              <a:spcAft>
                <a:spcPts val="0"/>
              </a:spcAft>
              <a:buClr>
                <a:schemeClr val="dk1"/>
              </a:buClr>
              <a:buSzPts val="1800"/>
              <a:buFont typeface="Arial"/>
              <a:buChar char="●"/>
            </a:pPr>
            <a:r>
              <a:rPr lang="en"/>
              <a:t>Increase the likelihood that someone </a:t>
            </a:r>
            <a:r>
              <a:rPr lang="en"/>
              <a:t>will</a:t>
            </a:r>
            <a:r>
              <a:rPr lang="en"/>
              <a:t> </a:t>
            </a:r>
            <a:r>
              <a:rPr b="1" lang="en">
                <a:highlight>
                  <a:schemeClr val="accent2"/>
                </a:highlight>
              </a:rPr>
              <a:t>click on your page</a:t>
            </a:r>
            <a:r>
              <a:rPr lang="en"/>
              <a:t>.</a:t>
            </a:r>
            <a:endParaRPr/>
          </a:p>
          <a:p>
            <a:pPr indent="-342900" lvl="0" marL="457200" rtl="0" algn="l">
              <a:spcBef>
                <a:spcPts val="1000"/>
              </a:spcBef>
              <a:spcAft>
                <a:spcPts val="1000"/>
              </a:spcAft>
              <a:buClr>
                <a:schemeClr val="dk1"/>
              </a:buClr>
              <a:buSzPts val="1800"/>
              <a:buFont typeface="Arial"/>
              <a:buChar char="●"/>
            </a:pPr>
            <a:r>
              <a:rPr b="1" lang="en">
                <a:highlight>
                  <a:schemeClr val="accent3"/>
                </a:highlight>
              </a:rPr>
              <a:t>Guaranteed visibility</a:t>
            </a:r>
            <a:r>
              <a:rPr lang="en"/>
              <a:t>,</a:t>
            </a:r>
            <a:r>
              <a:rPr lang="en"/>
              <a:t> regardless of algorithm changes.</a:t>
            </a:r>
            <a:endParaRPr/>
          </a:p>
        </p:txBody>
      </p:sp>
      <p:sp>
        <p:nvSpPr>
          <p:cNvPr id="1127" name="Google Shape;1127;p11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If I Have Great SEO, Why Do I Need to Pay?</a:t>
            </a:r>
            <a:endParaRPr/>
          </a:p>
        </p:txBody>
      </p:sp>
      <p:sp>
        <p:nvSpPr>
          <p:cNvPr id="1128" name="Google Shape;1128;p115"/>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16"/>
          <p:cNvSpPr/>
          <p:nvPr/>
        </p:nvSpPr>
        <p:spPr>
          <a:xfrm>
            <a:off x="3349175" y="2186650"/>
            <a:ext cx="2361900" cy="2340900"/>
          </a:xfrm>
          <a:prstGeom prst="ellipse">
            <a:avLst/>
          </a:prstGeom>
          <a:solidFill>
            <a:srgbClr val="EFEFEF">
              <a:alpha val="35750"/>
            </a:srgbClr>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1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People Search</a:t>
            </a:r>
            <a:endParaRPr/>
          </a:p>
        </p:txBody>
      </p:sp>
      <p:sp>
        <p:nvSpPr>
          <p:cNvPr id="1135" name="Google Shape;1135;p116"/>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136" name="Google Shape;1136;p116"/>
          <p:cNvSpPr/>
          <p:nvPr/>
        </p:nvSpPr>
        <p:spPr>
          <a:xfrm>
            <a:off x="4041677" y="921644"/>
            <a:ext cx="2361900" cy="2340900"/>
          </a:xfrm>
          <a:prstGeom prst="ellipse">
            <a:avLst/>
          </a:prstGeom>
          <a:solidFill>
            <a:srgbClr val="EFEFEF">
              <a:alpha val="35750"/>
            </a:srgbClr>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7" name="Google Shape;1137;p116"/>
          <p:cNvPicPr preferRelativeResize="0"/>
          <p:nvPr/>
        </p:nvPicPr>
        <p:blipFill>
          <a:blip r:embed="rId3">
            <a:alphaModFix/>
          </a:blip>
          <a:stretch>
            <a:fillRect/>
          </a:stretch>
        </p:blipFill>
        <p:spPr>
          <a:xfrm>
            <a:off x="5196881" y="1510775"/>
            <a:ext cx="827739" cy="827774"/>
          </a:xfrm>
          <a:prstGeom prst="rect">
            <a:avLst/>
          </a:prstGeom>
          <a:noFill/>
          <a:ln>
            <a:noFill/>
          </a:ln>
        </p:spPr>
      </p:pic>
      <p:sp>
        <p:nvSpPr>
          <p:cNvPr id="1138" name="Google Shape;1138;p116"/>
          <p:cNvSpPr/>
          <p:nvPr/>
        </p:nvSpPr>
        <p:spPr>
          <a:xfrm>
            <a:off x="2607600" y="921675"/>
            <a:ext cx="2361900" cy="2340900"/>
          </a:xfrm>
          <a:prstGeom prst="ellipse">
            <a:avLst/>
          </a:prstGeom>
          <a:solidFill>
            <a:srgbClr val="EFEFEF">
              <a:alpha val="35750"/>
            </a:srgbClr>
          </a:solidFill>
          <a:ln cap="flat" cmpd="sng" w="19050">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9" name="Google Shape;1139;p116"/>
          <p:cNvPicPr preferRelativeResize="0"/>
          <p:nvPr/>
        </p:nvPicPr>
        <p:blipFill>
          <a:blip r:embed="rId4">
            <a:alphaModFix/>
          </a:blip>
          <a:stretch>
            <a:fillRect/>
          </a:stretch>
        </p:blipFill>
        <p:spPr>
          <a:xfrm>
            <a:off x="4091750" y="3363650"/>
            <a:ext cx="827750" cy="827750"/>
          </a:xfrm>
          <a:prstGeom prst="rect">
            <a:avLst/>
          </a:prstGeom>
          <a:noFill/>
          <a:ln>
            <a:noFill/>
          </a:ln>
        </p:spPr>
      </p:pic>
      <p:pic>
        <p:nvPicPr>
          <p:cNvPr id="1140" name="Google Shape;1140;p116"/>
          <p:cNvPicPr preferRelativeResize="0"/>
          <p:nvPr/>
        </p:nvPicPr>
        <p:blipFill>
          <a:blip r:embed="rId5">
            <a:alphaModFix/>
          </a:blip>
          <a:stretch>
            <a:fillRect/>
          </a:stretch>
        </p:blipFill>
        <p:spPr>
          <a:xfrm>
            <a:off x="2983101" y="1510788"/>
            <a:ext cx="827751" cy="827751"/>
          </a:xfrm>
          <a:prstGeom prst="rect">
            <a:avLst/>
          </a:prstGeom>
          <a:noFill/>
          <a:ln>
            <a:noFill/>
          </a:ln>
        </p:spPr>
      </p:pic>
      <p:sp>
        <p:nvSpPr>
          <p:cNvPr id="1141" name="Google Shape;1141;p116"/>
          <p:cNvSpPr txBox="1"/>
          <p:nvPr/>
        </p:nvSpPr>
        <p:spPr>
          <a:xfrm>
            <a:off x="562200" y="1300975"/>
            <a:ext cx="1893000" cy="16557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1000"/>
              </a:spcAft>
              <a:buNone/>
            </a:pPr>
            <a:r>
              <a:rPr b="1" lang="en" sz="1600">
                <a:highlight>
                  <a:schemeClr val="accent2"/>
                </a:highlight>
                <a:latin typeface="Proxima Nova"/>
                <a:ea typeface="Proxima Nova"/>
                <a:cs typeface="Proxima Nova"/>
                <a:sym typeface="Proxima Nova"/>
              </a:rPr>
              <a:t>Navigational</a:t>
            </a:r>
            <a:br>
              <a:rPr b="1" lang="en">
                <a:latin typeface="Proxima Nova"/>
                <a:ea typeface="Proxima Nova"/>
                <a:cs typeface="Proxima Nova"/>
                <a:sym typeface="Proxima Nova"/>
              </a:rPr>
            </a:br>
            <a:r>
              <a:rPr lang="en">
                <a:latin typeface="Proxima Nova"/>
                <a:ea typeface="Proxima Nova"/>
                <a:cs typeface="Proxima Nova"/>
                <a:sym typeface="Proxima Nova"/>
              </a:rPr>
              <a:t>Users are looking to access a specific web destination; important to have plenty of branded content.</a:t>
            </a:r>
            <a:endParaRPr>
              <a:latin typeface="Proxima Nova"/>
              <a:ea typeface="Proxima Nova"/>
              <a:cs typeface="Proxima Nova"/>
              <a:sym typeface="Proxima Nova"/>
            </a:endParaRPr>
          </a:p>
        </p:txBody>
      </p:sp>
      <p:sp>
        <p:nvSpPr>
          <p:cNvPr id="1142" name="Google Shape;1142;p116"/>
          <p:cNvSpPr txBox="1"/>
          <p:nvPr/>
        </p:nvSpPr>
        <p:spPr>
          <a:xfrm>
            <a:off x="5769900" y="3610325"/>
            <a:ext cx="2811900" cy="1052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rPr b="1" lang="en" sz="1600">
                <a:highlight>
                  <a:schemeClr val="accent2"/>
                </a:highlight>
                <a:latin typeface="Proxima Nova"/>
                <a:ea typeface="Proxima Nova"/>
                <a:cs typeface="Proxima Nova"/>
                <a:sym typeface="Proxima Nova"/>
              </a:rPr>
              <a:t>Informational</a:t>
            </a:r>
            <a:br>
              <a:rPr b="1" lang="en" sz="1600">
                <a:latin typeface="Proxima Nova"/>
                <a:ea typeface="Proxima Nova"/>
                <a:cs typeface="Proxima Nova"/>
                <a:sym typeface="Proxima Nova"/>
              </a:rPr>
            </a:br>
            <a:r>
              <a:rPr lang="en">
                <a:latin typeface="Proxima Nova"/>
                <a:ea typeface="Proxima Nova"/>
                <a:cs typeface="Proxima Nova"/>
                <a:sym typeface="Proxima Nova"/>
              </a:rPr>
              <a:t>U</a:t>
            </a:r>
            <a:r>
              <a:rPr lang="en">
                <a:latin typeface="Proxima Nova"/>
                <a:ea typeface="Proxima Nova"/>
                <a:cs typeface="Proxima Nova"/>
                <a:sym typeface="Proxima Nova"/>
              </a:rPr>
              <a:t>sers are looking for information or the answer to a question.</a:t>
            </a:r>
            <a:endParaRPr>
              <a:latin typeface="Proxima Nova"/>
              <a:ea typeface="Proxima Nova"/>
              <a:cs typeface="Proxima Nova"/>
              <a:sym typeface="Proxima Nova"/>
            </a:endParaRPr>
          </a:p>
        </p:txBody>
      </p:sp>
      <p:sp>
        <p:nvSpPr>
          <p:cNvPr id="1143" name="Google Shape;1143;p116"/>
          <p:cNvSpPr txBox="1"/>
          <p:nvPr/>
        </p:nvSpPr>
        <p:spPr>
          <a:xfrm>
            <a:off x="6495650" y="1400200"/>
            <a:ext cx="1838100" cy="116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000"/>
              </a:spcAft>
              <a:buNone/>
            </a:pPr>
            <a:r>
              <a:rPr b="1" lang="en" sz="1600">
                <a:solidFill>
                  <a:schemeClr val="dk1"/>
                </a:solidFill>
                <a:highlight>
                  <a:schemeClr val="accent2"/>
                </a:highlight>
                <a:latin typeface="Proxima Nova"/>
                <a:ea typeface="Proxima Nova"/>
                <a:cs typeface="Proxima Nova"/>
                <a:sym typeface="Proxima Nova"/>
              </a:rPr>
              <a:t>Transactional</a:t>
            </a:r>
            <a:br>
              <a:rPr lang="en">
                <a:latin typeface="Proxima Nova"/>
                <a:ea typeface="Proxima Nova"/>
                <a:cs typeface="Proxima Nova"/>
                <a:sym typeface="Proxima Nova"/>
              </a:rPr>
            </a:br>
            <a:r>
              <a:rPr lang="en">
                <a:latin typeface="Proxima Nova"/>
                <a:ea typeface="Proxima Nova"/>
                <a:cs typeface="Proxima Nova"/>
                <a:sym typeface="Proxima Nova"/>
              </a:rPr>
              <a:t>U</a:t>
            </a:r>
            <a:r>
              <a:rPr lang="en">
                <a:latin typeface="Proxima Nova"/>
                <a:ea typeface="Proxima Nova"/>
                <a:cs typeface="Proxima Nova"/>
                <a:sym typeface="Proxima Nova"/>
              </a:rPr>
              <a:t>sers are intending to make a purchase.</a:t>
            </a:r>
            <a:endParaRPr>
              <a:latin typeface="Proxima Nova"/>
              <a:ea typeface="Proxima Nova"/>
              <a:cs typeface="Proxima Nova"/>
              <a:sym typeface="Proxima Nova"/>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17"/>
          <p:cNvSpPr/>
          <p:nvPr/>
        </p:nvSpPr>
        <p:spPr>
          <a:xfrm>
            <a:off x="883148" y="1762525"/>
            <a:ext cx="1410300" cy="1410300"/>
          </a:xfrm>
          <a:prstGeom prst="ellipse">
            <a:avLst/>
          </a:prstGeom>
          <a:solidFill>
            <a:srgbClr val="F6F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17"/>
          <p:cNvSpPr/>
          <p:nvPr/>
        </p:nvSpPr>
        <p:spPr>
          <a:xfrm>
            <a:off x="6911723" y="1762525"/>
            <a:ext cx="1410300" cy="1410300"/>
          </a:xfrm>
          <a:prstGeom prst="ellipse">
            <a:avLst/>
          </a:prstGeom>
          <a:solidFill>
            <a:srgbClr val="F6F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1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Why Keyword Research?</a:t>
            </a:r>
            <a:endParaRPr/>
          </a:p>
        </p:txBody>
      </p:sp>
      <p:sp>
        <p:nvSpPr>
          <p:cNvPr id="1151" name="Google Shape;1151;p11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152" name="Google Shape;1152;p117"/>
          <p:cNvSpPr txBox="1"/>
          <p:nvPr/>
        </p:nvSpPr>
        <p:spPr>
          <a:xfrm>
            <a:off x="3624150" y="3163750"/>
            <a:ext cx="1895700" cy="10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Improve </a:t>
            </a:r>
            <a:br>
              <a:rPr lang="en" sz="1800">
                <a:latin typeface="Proxima Nova"/>
                <a:ea typeface="Proxima Nova"/>
                <a:cs typeface="Proxima Nova"/>
                <a:sym typeface="Proxima Nova"/>
              </a:rPr>
            </a:br>
            <a:r>
              <a:rPr lang="en" sz="1800">
                <a:latin typeface="Proxima Nova"/>
                <a:ea typeface="Proxima Nova"/>
                <a:cs typeface="Proxima Nova"/>
                <a:sym typeface="Proxima Nova"/>
              </a:rPr>
              <a:t>your </a:t>
            </a:r>
            <a:r>
              <a:rPr b="1" lang="en" sz="1800">
                <a:latin typeface="Proxima Nova"/>
                <a:ea typeface="Proxima Nova"/>
                <a:cs typeface="Proxima Nova"/>
                <a:sym typeface="Proxima Nova"/>
              </a:rPr>
              <a:t>content.</a:t>
            </a:r>
            <a:endParaRPr b="1" sz="1800">
              <a:latin typeface="Proxima Nova"/>
              <a:ea typeface="Proxima Nova"/>
              <a:cs typeface="Proxima Nova"/>
              <a:sym typeface="Proxima Nova"/>
            </a:endParaRPr>
          </a:p>
        </p:txBody>
      </p:sp>
      <p:sp>
        <p:nvSpPr>
          <p:cNvPr id="1153" name="Google Shape;1153;p117"/>
          <p:cNvSpPr txBox="1"/>
          <p:nvPr/>
        </p:nvSpPr>
        <p:spPr>
          <a:xfrm>
            <a:off x="225150" y="3163750"/>
            <a:ext cx="2700600" cy="10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Understand the </a:t>
            </a:r>
            <a:r>
              <a:rPr b="1" lang="en" sz="1800">
                <a:latin typeface="Proxima Nova"/>
                <a:ea typeface="Proxima Nova"/>
                <a:cs typeface="Proxima Nova"/>
                <a:sym typeface="Proxima Nova"/>
              </a:rPr>
              <a:t>consumer mindset.</a:t>
            </a:r>
            <a:endParaRPr b="1" sz="1800">
              <a:latin typeface="Proxima Nova"/>
              <a:ea typeface="Proxima Nova"/>
              <a:cs typeface="Proxima Nova"/>
              <a:sym typeface="Proxima Nova"/>
            </a:endParaRPr>
          </a:p>
        </p:txBody>
      </p:sp>
      <p:sp>
        <p:nvSpPr>
          <p:cNvPr id="1154" name="Google Shape;1154;p117"/>
          <p:cNvSpPr txBox="1"/>
          <p:nvPr/>
        </p:nvSpPr>
        <p:spPr>
          <a:xfrm>
            <a:off x="6677675" y="3163750"/>
            <a:ext cx="1895700" cy="1043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latin typeface="Proxima Nova"/>
                <a:ea typeface="Proxima Nova"/>
                <a:cs typeface="Proxima Nova"/>
                <a:sym typeface="Proxima Nova"/>
              </a:rPr>
              <a:t>Prioritize</a:t>
            </a:r>
            <a:r>
              <a:rPr lang="en" sz="1800">
                <a:latin typeface="Proxima Nova"/>
                <a:ea typeface="Proxima Nova"/>
                <a:cs typeface="Proxima Nova"/>
                <a:sym typeface="Proxima Nova"/>
              </a:rPr>
              <a:t> what you have.</a:t>
            </a:r>
            <a:endParaRPr b="1" sz="1800">
              <a:latin typeface="Proxima Nova"/>
              <a:ea typeface="Proxima Nova"/>
              <a:cs typeface="Proxima Nova"/>
              <a:sym typeface="Proxima Nova"/>
            </a:endParaRPr>
          </a:p>
        </p:txBody>
      </p:sp>
      <p:pic>
        <p:nvPicPr>
          <p:cNvPr id="1155" name="Google Shape;1155;p117"/>
          <p:cNvPicPr preferRelativeResize="0"/>
          <p:nvPr/>
        </p:nvPicPr>
        <p:blipFill rotWithShape="1">
          <a:blip r:embed="rId3">
            <a:alphaModFix/>
          </a:blip>
          <a:srcRect b="5513" l="0" r="0" t="6559"/>
          <a:stretch/>
        </p:blipFill>
        <p:spPr>
          <a:xfrm>
            <a:off x="1123832" y="2059282"/>
            <a:ext cx="928929" cy="816791"/>
          </a:xfrm>
          <a:prstGeom prst="rect">
            <a:avLst/>
          </a:prstGeom>
          <a:noFill/>
          <a:ln>
            <a:noFill/>
          </a:ln>
        </p:spPr>
      </p:pic>
      <p:pic>
        <p:nvPicPr>
          <p:cNvPr id="1156" name="Google Shape;1156;p117"/>
          <p:cNvPicPr preferRelativeResize="0"/>
          <p:nvPr/>
        </p:nvPicPr>
        <p:blipFill>
          <a:blip r:embed="rId4">
            <a:alphaModFix/>
          </a:blip>
          <a:stretch>
            <a:fillRect/>
          </a:stretch>
        </p:blipFill>
        <p:spPr>
          <a:xfrm>
            <a:off x="7171244" y="2003200"/>
            <a:ext cx="908562" cy="928949"/>
          </a:xfrm>
          <a:prstGeom prst="rect">
            <a:avLst/>
          </a:prstGeom>
          <a:noFill/>
          <a:ln>
            <a:noFill/>
          </a:ln>
        </p:spPr>
      </p:pic>
      <p:sp>
        <p:nvSpPr>
          <p:cNvPr id="1157" name="Google Shape;1157;p117"/>
          <p:cNvSpPr/>
          <p:nvPr/>
        </p:nvSpPr>
        <p:spPr>
          <a:xfrm>
            <a:off x="3866850" y="1762525"/>
            <a:ext cx="1410300" cy="1410300"/>
          </a:xfrm>
          <a:prstGeom prst="ellipse">
            <a:avLst/>
          </a:prstGeom>
          <a:solidFill>
            <a:srgbClr val="F6F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8" name="Google Shape;1158;p117"/>
          <p:cNvPicPr preferRelativeResize="0"/>
          <p:nvPr/>
        </p:nvPicPr>
        <p:blipFill>
          <a:blip r:embed="rId5">
            <a:alphaModFix/>
          </a:blip>
          <a:stretch>
            <a:fillRect/>
          </a:stretch>
        </p:blipFill>
        <p:spPr>
          <a:xfrm>
            <a:off x="4107537" y="2059280"/>
            <a:ext cx="928926" cy="92894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11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Types </a:t>
            </a:r>
            <a:r>
              <a:rPr lang="en"/>
              <a:t>o</a:t>
            </a:r>
            <a:r>
              <a:rPr lang="en" sz="2400"/>
              <a:t>f Keywords</a:t>
            </a:r>
            <a:endParaRPr sz="1400"/>
          </a:p>
        </p:txBody>
      </p:sp>
      <p:sp>
        <p:nvSpPr>
          <p:cNvPr id="1164" name="Google Shape;1164;p118"/>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1165" name="Google Shape;1165;p118"/>
          <p:cNvPicPr preferRelativeResize="0"/>
          <p:nvPr/>
        </p:nvPicPr>
        <p:blipFill>
          <a:blip r:embed="rId3">
            <a:alphaModFix/>
          </a:blip>
          <a:stretch>
            <a:fillRect/>
          </a:stretch>
        </p:blipFill>
        <p:spPr>
          <a:xfrm>
            <a:off x="2884478" y="2796567"/>
            <a:ext cx="1820360" cy="1826630"/>
          </a:xfrm>
          <a:prstGeom prst="rect">
            <a:avLst/>
          </a:prstGeom>
          <a:noFill/>
          <a:ln>
            <a:noFill/>
          </a:ln>
        </p:spPr>
      </p:pic>
      <p:pic>
        <p:nvPicPr>
          <p:cNvPr id="1166" name="Google Shape;1166;p118"/>
          <p:cNvPicPr preferRelativeResize="0"/>
          <p:nvPr/>
        </p:nvPicPr>
        <p:blipFill>
          <a:blip r:embed="rId4">
            <a:alphaModFix/>
          </a:blip>
          <a:stretch>
            <a:fillRect/>
          </a:stretch>
        </p:blipFill>
        <p:spPr>
          <a:xfrm>
            <a:off x="2884465" y="951925"/>
            <a:ext cx="1820361" cy="2237502"/>
          </a:xfrm>
          <a:prstGeom prst="rect">
            <a:avLst/>
          </a:prstGeom>
          <a:noFill/>
          <a:ln>
            <a:noFill/>
          </a:ln>
        </p:spPr>
      </p:pic>
      <p:pic>
        <p:nvPicPr>
          <p:cNvPr id="1167" name="Google Shape;1167;p118"/>
          <p:cNvPicPr preferRelativeResize="0"/>
          <p:nvPr/>
        </p:nvPicPr>
        <p:blipFill>
          <a:blip r:embed="rId5">
            <a:alphaModFix/>
          </a:blip>
          <a:stretch>
            <a:fillRect/>
          </a:stretch>
        </p:blipFill>
        <p:spPr>
          <a:xfrm>
            <a:off x="4315890" y="959306"/>
            <a:ext cx="2234625" cy="1825451"/>
          </a:xfrm>
          <a:prstGeom prst="rect">
            <a:avLst/>
          </a:prstGeom>
          <a:noFill/>
          <a:ln>
            <a:noFill/>
          </a:ln>
        </p:spPr>
      </p:pic>
      <p:pic>
        <p:nvPicPr>
          <p:cNvPr id="1168" name="Google Shape;1168;p118"/>
          <p:cNvPicPr preferRelativeResize="0"/>
          <p:nvPr/>
        </p:nvPicPr>
        <p:blipFill>
          <a:blip r:embed="rId6">
            <a:alphaModFix/>
          </a:blip>
          <a:stretch>
            <a:fillRect/>
          </a:stretch>
        </p:blipFill>
        <p:spPr>
          <a:xfrm>
            <a:off x="4319024" y="2400581"/>
            <a:ext cx="2228357" cy="2228319"/>
          </a:xfrm>
          <a:prstGeom prst="rect">
            <a:avLst/>
          </a:prstGeom>
          <a:noFill/>
          <a:ln>
            <a:noFill/>
          </a:ln>
        </p:spPr>
      </p:pic>
      <p:sp>
        <p:nvSpPr>
          <p:cNvPr id="1169" name="Google Shape;1169;p118"/>
          <p:cNvSpPr txBox="1"/>
          <p:nvPr/>
        </p:nvSpPr>
        <p:spPr>
          <a:xfrm>
            <a:off x="3431014" y="1605492"/>
            <a:ext cx="1224900" cy="6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Proxima Nova"/>
                <a:ea typeface="Proxima Nova"/>
                <a:cs typeface="Proxima Nova"/>
                <a:sym typeface="Proxima Nova"/>
              </a:rPr>
              <a:t>Brand</a:t>
            </a:r>
            <a:endParaRPr b="1" sz="1600">
              <a:latin typeface="Proxima Nova"/>
              <a:ea typeface="Proxima Nova"/>
              <a:cs typeface="Proxima Nova"/>
              <a:sym typeface="Proxima Nova"/>
            </a:endParaRPr>
          </a:p>
        </p:txBody>
      </p:sp>
      <p:sp>
        <p:nvSpPr>
          <p:cNvPr id="1170" name="Google Shape;1170;p118"/>
          <p:cNvSpPr txBox="1"/>
          <p:nvPr/>
        </p:nvSpPr>
        <p:spPr>
          <a:xfrm>
            <a:off x="3431025" y="3210300"/>
            <a:ext cx="787500" cy="65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Proxima Nova"/>
                <a:ea typeface="Proxima Nova"/>
                <a:cs typeface="Proxima Nova"/>
                <a:sym typeface="Proxima Nova"/>
              </a:rPr>
              <a:t>Short-Tail</a:t>
            </a:r>
            <a:endParaRPr b="1" sz="1600">
              <a:latin typeface="Proxima Nova"/>
              <a:ea typeface="Proxima Nova"/>
              <a:cs typeface="Proxima Nova"/>
              <a:sym typeface="Proxima Nova"/>
            </a:endParaRPr>
          </a:p>
        </p:txBody>
      </p:sp>
      <p:sp>
        <p:nvSpPr>
          <p:cNvPr id="1171" name="Google Shape;1171;p118"/>
          <p:cNvSpPr txBox="1"/>
          <p:nvPr/>
        </p:nvSpPr>
        <p:spPr>
          <a:xfrm>
            <a:off x="4818689" y="1605492"/>
            <a:ext cx="1224900" cy="65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Non-Brand</a:t>
            </a:r>
            <a:endParaRPr b="1" sz="1600">
              <a:latin typeface="Proxima Nova"/>
              <a:ea typeface="Proxima Nova"/>
              <a:cs typeface="Proxima Nova"/>
              <a:sym typeface="Proxima Nova"/>
            </a:endParaRPr>
          </a:p>
        </p:txBody>
      </p:sp>
      <p:sp>
        <p:nvSpPr>
          <p:cNvPr id="1172" name="Google Shape;1172;p118"/>
          <p:cNvSpPr txBox="1"/>
          <p:nvPr/>
        </p:nvSpPr>
        <p:spPr>
          <a:xfrm>
            <a:off x="4818689" y="3210305"/>
            <a:ext cx="1224900" cy="65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Long-Tail</a:t>
            </a:r>
            <a:endParaRPr b="1" sz="1600">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1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Keyword Research Lite</a:t>
            </a:r>
            <a:endParaRPr/>
          </a:p>
        </p:txBody>
      </p:sp>
      <p:sp>
        <p:nvSpPr>
          <p:cNvPr id="1178" name="Google Shape;1178;p11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1179" name="Google Shape;1179;p119"/>
          <p:cNvPicPr preferRelativeResize="0"/>
          <p:nvPr/>
        </p:nvPicPr>
        <p:blipFill>
          <a:blip r:embed="rId3">
            <a:alphaModFix/>
          </a:blip>
          <a:stretch>
            <a:fillRect/>
          </a:stretch>
        </p:blipFill>
        <p:spPr>
          <a:xfrm>
            <a:off x="2890786" y="3015482"/>
            <a:ext cx="1669609" cy="1675361"/>
          </a:xfrm>
          <a:prstGeom prst="rect">
            <a:avLst/>
          </a:prstGeom>
          <a:noFill/>
          <a:ln>
            <a:noFill/>
          </a:ln>
        </p:spPr>
      </p:pic>
      <p:pic>
        <p:nvPicPr>
          <p:cNvPr id="1180" name="Google Shape;1180;p119"/>
          <p:cNvPicPr preferRelativeResize="0"/>
          <p:nvPr/>
        </p:nvPicPr>
        <p:blipFill>
          <a:blip r:embed="rId4">
            <a:alphaModFix/>
          </a:blip>
          <a:stretch>
            <a:fillRect/>
          </a:stretch>
        </p:blipFill>
        <p:spPr>
          <a:xfrm>
            <a:off x="2890774" y="1323600"/>
            <a:ext cx="1669609" cy="2052209"/>
          </a:xfrm>
          <a:prstGeom prst="rect">
            <a:avLst/>
          </a:prstGeom>
          <a:noFill/>
          <a:ln>
            <a:noFill/>
          </a:ln>
        </p:spPr>
      </p:pic>
      <p:pic>
        <p:nvPicPr>
          <p:cNvPr id="1181" name="Google Shape;1181;p119"/>
          <p:cNvPicPr preferRelativeResize="0"/>
          <p:nvPr/>
        </p:nvPicPr>
        <p:blipFill>
          <a:blip r:embed="rId5">
            <a:alphaModFix/>
          </a:blip>
          <a:stretch>
            <a:fillRect/>
          </a:stretch>
        </p:blipFill>
        <p:spPr>
          <a:xfrm>
            <a:off x="4203657" y="1330370"/>
            <a:ext cx="2049567" cy="1674281"/>
          </a:xfrm>
          <a:prstGeom prst="rect">
            <a:avLst/>
          </a:prstGeom>
          <a:noFill/>
          <a:ln>
            <a:noFill/>
          </a:ln>
        </p:spPr>
      </p:pic>
      <p:pic>
        <p:nvPicPr>
          <p:cNvPr id="1182" name="Google Shape;1182;p119"/>
          <p:cNvPicPr preferRelativeResize="0"/>
          <p:nvPr/>
        </p:nvPicPr>
        <p:blipFill>
          <a:blip r:embed="rId6">
            <a:alphaModFix/>
          </a:blip>
          <a:stretch>
            <a:fillRect/>
          </a:stretch>
        </p:blipFill>
        <p:spPr>
          <a:xfrm>
            <a:off x="4206532" y="2652289"/>
            <a:ext cx="2043818" cy="2043786"/>
          </a:xfrm>
          <a:prstGeom prst="rect">
            <a:avLst/>
          </a:prstGeom>
          <a:noFill/>
          <a:ln>
            <a:noFill/>
          </a:ln>
        </p:spPr>
      </p:pic>
      <p:sp>
        <p:nvSpPr>
          <p:cNvPr id="1183" name="Google Shape;1183;p119"/>
          <p:cNvSpPr txBox="1"/>
          <p:nvPr/>
        </p:nvSpPr>
        <p:spPr>
          <a:xfrm>
            <a:off x="3392061" y="1923044"/>
            <a:ext cx="1123500" cy="6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Proxima Nova"/>
                <a:ea typeface="Proxima Nova"/>
                <a:cs typeface="Proxima Nova"/>
                <a:sym typeface="Proxima Nova"/>
              </a:rPr>
              <a:t>Brand</a:t>
            </a:r>
            <a:endParaRPr b="1" sz="1600">
              <a:latin typeface="Proxima Nova"/>
              <a:ea typeface="Proxima Nova"/>
              <a:cs typeface="Proxima Nova"/>
              <a:sym typeface="Proxima Nova"/>
            </a:endParaRPr>
          </a:p>
        </p:txBody>
      </p:sp>
      <p:sp>
        <p:nvSpPr>
          <p:cNvPr id="1184" name="Google Shape;1184;p119"/>
          <p:cNvSpPr txBox="1"/>
          <p:nvPr/>
        </p:nvSpPr>
        <p:spPr>
          <a:xfrm>
            <a:off x="3392076" y="3394950"/>
            <a:ext cx="814500" cy="60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latin typeface="Proxima Nova"/>
                <a:ea typeface="Proxima Nova"/>
                <a:cs typeface="Proxima Nova"/>
                <a:sym typeface="Proxima Nova"/>
              </a:rPr>
              <a:t>Short-Tail</a:t>
            </a:r>
            <a:endParaRPr b="1" sz="1600">
              <a:latin typeface="Proxima Nova"/>
              <a:ea typeface="Proxima Nova"/>
              <a:cs typeface="Proxima Nova"/>
              <a:sym typeface="Proxima Nova"/>
            </a:endParaRPr>
          </a:p>
        </p:txBody>
      </p:sp>
      <p:sp>
        <p:nvSpPr>
          <p:cNvPr id="1185" name="Google Shape;1185;p119"/>
          <p:cNvSpPr txBox="1"/>
          <p:nvPr/>
        </p:nvSpPr>
        <p:spPr>
          <a:xfrm>
            <a:off x="4612626" y="1923050"/>
            <a:ext cx="1227900" cy="60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Non-Brand</a:t>
            </a:r>
            <a:endParaRPr b="1" sz="1600">
              <a:latin typeface="Proxima Nova"/>
              <a:ea typeface="Proxima Nova"/>
              <a:cs typeface="Proxima Nova"/>
              <a:sym typeface="Proxima Nova"/>
            </a:endParaRPr>
          </a:p>
        </p:txBody>
      </p:sp>
      <p:sp>
        <p:nvSpPr>
          <p:cNvPr id="1186" name="Google Shape;1186;p119"/>
          <p:cNvSpPr txBox="1"/>
          <p:nvPr/>
        </p:nvSpPr>
        <p:spPr>
          <a:xfrm>
            <a:off x="4664818" y="3394957"/>
            <a:ext cx="1123500" cy="60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latin typeface="Proxima Nova"/>
                <a:ea typeface="Proxima Nova"/>
                <a:cs typeface="Proxima Nova"/>
                <a:sym typeface="Proxima Nova"/>
              </a:rPr>
              <a:t>Long-Tail</a:t>
            </a:r>
            <a:endParaRPr b="1" sz="1600">
              <a:latin typeface="Proxima Nova"/>
              <a:ea typeface="Proxima Nova"/>
              <a:cs typeface="Proxima Nova"/>
              <a:sym typeface="Proxima Nova"/>
            </a:endParaRPr>
          </a:p>
        </p:txBody>
      </p:sp>
      <p:sp>
        <p:nvSpPr>
          <p:cNvPr id="1187" name="Google Shape;1187;p119"/>
          <p:cNvSpPr txBox="1"/>
          <p:nvPr/>
        </p:nvSpPr>
        <p:spPr>
          <a:xfrm>
            <a:off x="457200" y="891125"/>
            <a:ext cx="79629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Proxima Nova"/>
                <a:ea typeface="Proxima Nova"/>
                <a:cs typeface="Proxima Nova"/>
                <a:sym typeface="Proxima Nova"/>
              </a:rPr>
              <a:t>What are our </a:t>
            </a:r>
            <a:r>
              <a:rPr b="1" lang="en" sz="1600">
                <a:latin typeface="Proxima Nova"/>
                <a:ea typeface="Proxima Nova"/>
                <a:cs typeface="Proxima Nova"/>
                <a:sym typeface="Proxima Nova"/>
              </a:rPr>
              <a:t>brand versus non-brand </a:t>
            </a:r>
            <a:r>
              <a:rPr lang="en" sz="1600">
                <a:latin typeface="Proxima Nova"/>
                <a:ea typeface="Proxima Nova"/>
                <a:cs typeface="Proxima Nova"/>
                <a:sym typeface="Proxima Nova"/>
              </a:rPr>
              <a:t>and</a:t>
            </a:r>
            <a:r>
              <a:rPr b="1" lang="en" sz="1600">
                <a:latin typeface="Proxima Nova"/>
                <a:ea typeface="Proxima Nova"/>
                <a:cs typeface="Proxima Nova"/>
                <a:sym typeface="Proxima Nova"/>
              </a:rPr>
              <a:t> short-tail versus long-tail </a:t>
            </a:r>
            <a:r>
              <a:rPr lang="en" sz="1600">
                <a:latin typeface="Proxima Nova"/>
                <a:ea typeface="Proxima Nova"/>
                <a:cs typeface="Proxima Nova"/>
                <a:sym typeface="Proxima Nova"/>
              </a:rPr>
              <a:t>keywords?</a:t>
            </a:r>
            <a:endParaRPr sz="1600">
              <a:latin typeface="Proxima Nova"/>
              <a:ea typeface="Proxima Nova"/>
              <a:cs typeface="Proxima Nova"/>
              <a:sym typeface="Proxima Nova"/>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20"/>
          <p:cNvSpPr txBox="1"/>
          <p:nvPr>
            <p:ph type="title"/>
          </p:nvPr>
        </p:nvSpPr>
        <p:spPr>
          <a:xfrm>
            <a:off x="457200" y="280375"/>
            <a:ext cx="8520600" cy="572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2600"/>
              <a:buFont typeface="Proxima Nova"/>
              <a:buNone/>
            </a:pPr>
            <a:r>
              <a:rPr b="1" i="0" lang="en" sz="2400" u="none" cap="none" strike="noStrike">
                <a:solidFill>
                  <a:schemeClr val="dk1"/>
                </a:solidFill>
                <a:latin typeface="Proxima Nova"/>
                <a:ea typeface="Proxima Nova"/>
                <a:cs typeface="Proxima Nova"/>
                <a:sym typeface="Proxima Nova"/>
              </a:rPr>
              <a:t>Keyword </a:t>
            </a:r>
            <a:r>
              <a:rPr lang="en"/>
              <a:t>Strategy</a:t>
            </a:r>
            <a:endParaRPr b="1" i="0" sz="2400" u="none" cap="none" strike="noStrike">
              <a:solidFill>
                <a:schemeClr val="dk1"/>
              </a:solidFill>
              <a:latin typeface="Proxima Nova"/>
              <a:ea typeface="Proxima Nova"/>
              <a:cs typeface="Proxima Nova"/>
              <a:sym typeface="Proxima Nova"/>
            </a:endParaRPr>
          </a:p>
        </p:txBody>
      </p:sp>
      <p:sp>
        <p:nvSpPr>
          <p:cNvPr id="1193" name="Google Shape;1193;p120"/>
          <p:cNvSpPr txBox="1"/>
          <p:nvPr>
            <p:ph idx="12" type="sldNum"/>
          </p:nvPr>
        </p:nvSpPr>
        <p:spPr>
          <a:xfrm>
            <a:off x="457200" y="4662725"/>
            <a:ext cx="28605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cxnSp>
        <p:nvCxnSpPr>
          <p:cNvPr id="1194" name="Google Shape;1194;p120"/>
          <p:cNvCxnSpPr/>
          <p:nvPr/>
        </p:nvCxnSpPr>
        <p:spPr>
          <a:xfrm>
            <a:off x="2184450" y="976151"/>
            <a:ext cx="2431200" cy="3752400"/>
          </a:xfrm>
          <a:prstGeom prst="straightConnector1">
            <a:avLst/>
          </a:prstGeom>
          <a:noFill/>
          <a:ln cap="flat" cmpd="sng" w="28575">
            <a:solidFill>
              <a:srgbClr val="000000"/>
            </a:solidFill>
            <a:prstDash val="dash"/>
            <a:round/>
            <a:headEnd len="med" w="med" type="none"/>
            <a:tailEnd len="med" w="med" type="triangle"/>
          </a:ln>
        </p:spPr>
      </p:cxnSp>
      <p:pic>
        <p:nvPicPr>
          <p:cNvPr id="1195" name="Google Shape;1195;p120"/>
          <p:cNvPicPr preferRelativeResize="0"/>
          <p:nvPr/>
        </p:nvPicPr>
        <p:blipFill>
          <a:blip r:embed="rId3">
            <a:alphaModFix/>
          </a:blip>
          <a:stretch>
            <a:fillRect/>
          </a:stretch>
        </p:blipFill>
        <p:spPr>
          <a:xfrm rot="10800000">
            <a:off x="2296525" y="939974"/>
            <a:ext cx="5008150" cy="3722751"/>
          </a:xfrm>
          <a:prstGeom prst="rect">
            <a:avLst/>
          </a:prstGeom>
          <a:noFill/>
          <a:ln>
            <a:noFill/>
          </a:ln>
        </p:spPr>
      </p:pic>
      <p:sp>
        <p:nvSpPr>
          <p:cNvPr id="1196" name="Google Shape;1196;p120"/>
          <p:cNvSpPr txBox="1"/>
          <p:nvPr/>
        </p:nvSpPr>
        <p:spPr>
          <a:xfrm>
            <a:off x="3522000" y="1098850"/>
            <a:ext cx="2557200" cy="56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Proxima Nova"/>
                <a:ea typeface="Proxima Nova"/>
                <a:cs typeface="Proxima Nova"/>
                <a:sym typeface="Proxima Nova"/>
              </a:rPr>
              <a:t>Generic problem keywords</a:t>
            </a:r>
            <a:endParaRPr>
              <a:solidFill>
                <a:srgbClr val="FFFFFF"/>
              </a:solidFill>
              <a:latin typeface="Proxima Nova"/>
              <a:ea typeface="Proxima Nova"/>
              <a:cs typeface="Proxima Nova"/>
              <a:sym typeface="Proxima Nova"/>
            </a:endParaRPr>
          </a:p>
        </p:txBody>
      </p:sp>
      <p:sp>
        <p:nvSpPr>
          <p:cNvPr id="1197" name="Google Shape;1197;p120"/>
          <p:cNvSpPr txBox="1"/>
          <p:nvPr/>
        </p:nvSpPr>
        <p:spPr>
          <a:xfrm>
            <a:off x="3522000" y="2019325"/>
            <a:ext cx="2557200" cy="56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Generic product keywords</a:t>
            </a:r>
            <a:endParaRPr>
              <a:latin typeface="Proxima Nova"/>
              <a:ea typeface="Proxima Nova"/>
              <a:cs typeface="Proxima Nova"/>
              <a:sym typeface="Proxima Nova"/>
            </a:endParaRPr>
          </a:p>
        </p:txBody>
      </p:sp>
      <p:sp>
        <p:nvSpPr>
          <p:cNvPr id="1198" name="Google Shape;1198;p120"/>
          <p:cNvSpPr txBox="1"/>
          <p:nvPr/>
        </p:nvSpPr>
        <p:spPr>
          <a:xfrm>
            <a:off x="3522000" y="2791075"/>
            <a:ext cx="2557200" cy="56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Brand product</a:t>
            </a:r>
            <a:r>
              <a:rPr lang="en">
                <a:latin typeface="Proxima Nova"/>
                <a:ea typeface="Proxima Nova"/>
                <a:cs typeface="Proxima Nova"/>
                <a:sym typeface="Proxima Nova"/>
              </a:rPr>
              <a:t> </a:t>
            </a:r>
            <a:br>
              <a:rPr lang="en">
                <a:latin typeface="Proxima Nova"/>
                <a:ea typeface="Proxima Nova"/>
                <a:cs typeface="Proxima Nova"/>
                <a:sym typeface="Proxima Nova"/>
              </a:rPr>
            </a:br>
            <a:r>
              <a:rPr lang="en">
                <a:latin typeface="Proxima Nova"/>
                <a:ea typeface="Proxima Nova"/>
                <a:cs typeface="Proxima Nova"/>
                <a:sym typeface="Proxima Nova"/>
              </a:rPr>
              <a:t>keywords</a:t>
            </a:r>
            <a:endParaRPr>
              <a:latin typeface="Proxima Nova"/>
              <a:ea typeface="Proxima Nova"/>
              <a:cs typeface="Proxima Nova"/>
              <a:sym typeface="Proxima Nova"/>
            </a:endParaRPr>
          </a:p>
        </p:txBody>
      </p:sp>
      <p:sp>
        <p:nvSpPr>
          <p:cNvPr id="1199" name="Google Shape;1199;p120"/>
          <p:cNvSpPr txBox="1"/>
          <p:nvPr/>
        </p:nvSpPr>
        <p:spPr>
          <a:xfrm>
            <a:off x="4161300" y="3608925"/>
            <a:ext cx="1278600" cy="56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Brand</a:t>
            </a:r>
            <a:r>
              <a:rPr lang="en">
                <a:latin typeface="Proxima Nova"/>
                <a:ea typeface="Proxima Nova"/>
                <a:cs typeface="Proxima Nova"/>
                <a:sym typeface="Proxima Nova"/>
              </a:rPr>
              <a:t> keywords</a:t>
            </a:r>
            <a:endParaRPr>
              <a:latin typeface="Proxima Nova"/>
              <a:ea typeface="Proxima Nova"/>
              <a:cs typeface="Proxima Nova"/>
              <a:sym typeface="Proxima Nova"/>
            </a:endParaRPr>
          </a:p>
        </p:txBody>
      </p:sp>
      <p:sp>
        <p:nvSpPr>
          <p:cNvPr id="1200" name="Google Shape;1200;p120"/>
          <p:cNvSpPr txBox="1"/>
          <p:nvPr/>
        </p:nvSpPr>
        <p:spPr>
          <a:xfrm>
            <a:off x="2062825" y="4007652"/>
            <a:ext cx="1953000" cy="720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Proxima Nova"/>
                <a:ea typeface="Proxima Nova"/>
                <a:cs typeface="Proxima Nova"/>
                <a:sym typeface="Proxima Nova"/>
              </a:rPr>
              <a:t>High</a:t>
            </a:r>
            <a:r>
              <a:rPr lang="en">
                <a:latin typeface="Proxima Nova"/>
                <a:ea typeface="Proxima Nova"/>
                <a:cs typeface="Proxima Nova"/>
                <a:sym typeface="Proxima Nova"/>
              </a:rPr>
              <a:t> c</a:t>
            </a:r>
            <a:r>
              <a:rPr i="0" lang="en" sz="1400" u="none" cap="none" strike="noStrike">
                <a:solidFill>
                  <a:srgbClr val="000000"/>
                </a:solidFill>
                <a:latin typeface="Proxima Nova"/>
                <a:ea typeface="Proxima Nova"/>
                <a:cs typeface="Proxima Nova"/>
                <a:sym typeface="Proxima Nova"/>
              </a:rPr>
              <a:t>onversion rate</a:t>
            </a:r>
            <a:endParaRPr i="0" sz="1400" u="none" cap="none" strike="noStrike">
              <a:solidFill>
                <a:srgbClr val="000000"/>
              </a:solidFill>
            </a:endParaRPr>
          </a:p>
          <a:p>
            <a:pPr indent="0" lvl="0" marL="0" marR="0" rtl="0" algn="l">
              <a:lnSpc>
                <a:spcPct val="100000"/>
              </a:lnSpc>
              <a:spcBef>
                <a:spcPts val="0"/>
              </a:spcBef>
              <a:spcAft>
                <a:spcPts val="0"/>
              </a:spcAft>
              <a:buClr>
                <a:srgbClr val="000000"/>
              </a:buClr>
              <a:buSzPts val="1400"/>
              <a:buFont typeface="Arial"/>
              <a:buNone/>
            </a:pPr>
            <a:r>
              <a:rPr lang="en">
                <a:latin typeface="Proxima Nova"/>
                <a:ea typeface="Proxima Nova"/>
                <a:cs typeface="Proxima Nova"/>
                <a:sym typeface="Proxima Nova"/>
              </a:rPr>
              <a:t>High intent</a:t>
            </a:r>
            <a:endParaRPr>
              <a:latin typeface="Proxima Nova"/>
              <a:ea typeface="Proxima Nova"/>
              <a:cs typeface="Proxima Nova"/>
              <a:sym typeface="Proxima Nova"/>
            </a:endParaRPr>
          </a:p>
        </p:txBody>
      </p:sp>
      <p:sp>
        <p:nvSpPr>
          <p:cNvPr id="1201" name="Google Shape;1201;p120"/>
          <p:cNvSpPr txBox="1"/>
          <p:nvPr/>
        </p:nvSpPr>
        <p:spPr>
          <a:xfrm>
            <a:off x="457200" y="1098851"/>
            <a:ext cx="1837500" cy="561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i="0" lang="en" sz="1400" u="none" cap="none" strike="noStrike">
                <a:solidFill>
                  <a:srgbClr val="000000"/>
                </a:solidFill>
                <a:latin typeface="Proxima Nova"/>
                <a:ea typeface="Proxima Nova"/>
                <a:cs typeface="Proxima Nova"/>
                <a:sym typeface="Proxima Nova"/>
              </a:rPr>
              <a:t>Low conversion rate</a:t>
            </a:r>
            <a:endParaRPr i="0" sz="1400" u="none" cap="none" strike="noStrike">
              <a:solidFill>
                <a:srgbClr val="000000"/>
              </a:solidFill>
              <a:latin typeface="Proxima Nova"/>
              <a:ea typeface="Proxima Nova"/>
              <a:cs typeface="Proxima Nova"/>
              <a:sym typeface="Proxima Nova"/>
            </a:endParaRPr>
          </a:p>
          <a:p>
            <a:pPr indent="0" lvl="0" marL="0" marR="0" rtl="0" algn="l">
              <a:lnSpc>
                <a:spcPct val="100000"/>
              </a:lnSpc>
              <a:spcBef>
                <a:spcPts val="0"/>
              </a:spcBef>
              <a:spcAft>
                <a:spcPts val="0"/>
              </a:spcAft>
              <a:buClr>
                <a:srgbClr val="000000"/>
              </a:buClr>
              <a:buSzPts val="1400"/>
              <a:buFont typeface="Arial"/>
              <a:buNone/>
            </a:pPr>
            <a:r>
              <a:rPr lang="en">
                <a:latin typeface="Proxima Nova"/>
                <a:ea typeface="Proxima Nova"/>
                <a:cs typeface="Proxima Nova"/>
                <a:sym typeface="Proxima Nova"/>
              </a:rPr>
              <a:t>Low intent</a:t>
            </a:r>
            <a:endParaRPr>
              <a:latin typeface="Proxima Nova"/>
              <a:ea typeface="Proxima Nova"/>
              <a:cs typeface="Proxima Nova"/>
              <a:sym typeface="Proxima Nov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p12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207" name="Google Shape;1207;p121"/>
          <p:cNvSpPr txBox="1"/>
          <p:nvPr/>
        </p:nvSpPr>
        <p:spPr>
          <a:xfrm>
            <a:off x="2947505" y="964700"/>
            <a:ext cx="2620500" cy="46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highlight>
                  <a:schemeClr val="accent2"/>
                </a:highlight>
                <a:latin typeface="Proxima Nova"/>
                <a:ea typeface="Proxima Nova"/>
                <a:cs typeface="Proxima Nova"/>
                <a:sym typeface="Proxima Nova"/>
              </a:rPr>
              <a:t>Medium Intent</a:t>
            </a:r>
            <a:endParaRPr sz="1800">
              <a:highlight>
                <a:schemeClr val="accent2"/>
              </a:highlight>
              <a:latin typeface="Proxima Nova"/>
              <a:ea typeface="Proxima Nova"/>
              <a:cs typeface="Proxima Nova"/>
              <a:sym typeface="Proxima Nova"/>
            </a:endParaRPr>
          </a:p>
        </p:txBody>
      </p:sp>
      <p:sp>
        <p:nvSpPr>
          <p:cNvPr id="1208" name="Google Shape;1208;p121"/>
          <p:cNvSpPr txBox="1"/>
          <p:nvPr/>
        </p:nvSpPr>
        <p:spPr>
          <a:xfrm>
            <a:off x="457200" y="964700"/>
            <a:ext cx="2397600" cy="46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highlight>
                  <a:schemeClr val="accent2"/>
                </a:highlight>
                <a:latin typeface="Proxima Nova"/>
                <a:ea typeface="Proxima Nova"/>
                <a:cs typeface="Proxima Nova"/>
                <a:sym typeface="Proxima Nova"/>
              </a:rPr>
              <a:t>Low Intent</a:t>
            </a:r>
            <a:endParaRPr b="1" sz="1800">
              <a:solidFill>
                <a:schemeClr val="dk1"/>
              </a:solidFill>
              <a:highlight>
                <a:schemeClr val="accent2"/>
              </a:highlight>
              <a:latin typeface="Proxima Nova"/>
              <a:ea typeface="Proxima Nova"/>
              <a:cs typeface="Proxima Nova"/>
              <a:sym typeface="Proxima Nova"/>
            </a:endParaRPr>
          </a:p>
        </p:txBody>
      </p:sp>
      <p:sp>
        <p:nvSpPr>
          <p:cNvPr id="1209" name="Google Shape;1209;p121"/>
          <p:cNvSpPr txBox="1"/>
          <p:nvPr/>
        </p:nvSpPr>
        <p:spPr>
          <a:xfrm>
            <a:off x="5753105" y="964700"/>
            <a:ext cx="2620500" cy="463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highlight>
                  <a:schemeClr val="accent2"/>
                </a:highlight>
                <a:latin typeface="Proxima Nova"/>
                <a:ea typeface="Proxima Nova"/>
                <a:cs typeface="Proxima Nova"/>
                <a:sym typeface="Proxima Nova"/>
              </a:rPr>
              <a:t>High Intent</a:t>
            </a:r>
            <a:endParaRPr b="1" sz="1800">
              <a:solidFill>
                <a:schemeClr val="dk1"/>
              </a:solidFill>
              <a:highlight>
                <a:schemeClr val="accent2"/>
              </a:highlight>
              <a:latin typeface="Proxima Nova"/>
              <a:ea typeface="Proxima Nova"/>
              <a:cs typeface="Proxima Nova"/>
              <a:sym typeface="Proxima Nova"/>
            </a:endParaRPr>
          </a:p>
        </p:txBody>
      </p:sp>
      <p:sp>
        <p:nvSpPr>
          <p:cNvPr id="1210" name="Google Shape;1210;p121"/>
          <p:cNvSpPr/>
          <p:nvPr/>
        </p:nvSpPr>
        <p:spPr>
          <a:xfrm flipH="1">
            <a:off x="815688" y="3275475"/>
            <a:ext cx="7512600" cy="220800"/>
          </a:xfrm>
          <a:prstGeom prst="rect">
            <a:avLst/>
          </a:prstGeom>
          <a:gradFill>
            <a:gsLst>
              <a:gs pos="0">
                <a:srgbClr val="000000"/>
              </a:gs>
              <a:gs pos="100000">
                <a:srgbClr val="F3F3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21"/>
          <p:cNvSpPr/>
          <p:nvPr/>
        </p:nvSpPr>
        <p:spPr>
          <a:xfrm>
            <a:off x="815688" y="3969100"/>
            <a:ext cx="7512600" cy="220800"/>
          </a:xfrm>
          <a:prstGeom prst="rect">
            <a:avLst/>
          </a:prstGeom>
          <a:gradFill>
            <a:gsLst>
              <a:gs pos="0">
                <a:srgbClr val="000000"/>
              </a:gs>
              <a:gs pos="100000">
                <a:srgbClr val="F3F3F3"/>
              </a:gs>
            </a:gsLst>
            <a:lin ang="10800025"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21"/>
          <p:cNvSpPr txBox="1"/>
          <p:nvPr/>
        </p:nvSpPr>
        <p:spPr>
          <a:xfrm>
            <a:off x="457350" y="1393550"/>
            <a:ext cx="2397600" cy="163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
                <a:latin typeface="Proxima Nova"/>
                <a:ea typeface="Proxima Nova"/>
                <a:cs typeface="Proxima Nova"/>
                <a:sym typeface="Proxima Nova"/>
              </a:rPr>
              <a:t>“Summer Grilling”</a:t>
            </a:r>
            <a:endParaRPr>
              <a:latin typeface="Proxima Nova"/>
              <a:ea typeface="Proxima Nova"/>
              <a:cs typeface="Proxima Nova"/>
              <a:sym typeface="Proxima Nova"/>
            </a:endParaRPr>
          </a:p>
          <a:p>
            <a:pPr indent="0" lvl="0" marL="0" rtl="0" algn="ctr">
              <a:lnSpc>
                <a:spcPct val="115000"/>
              </a:lnSpc>
              <a:spcBef>
                <a:spcPts val="1000"/>
              </a:spcBef>
              <a:spcAft>
                <a:spcPts val="0"/>
              </a:spcAft>
              <a:buClr>
                <a:schemeClr val="dk1"/>
              </a:buClr>
              <a:buSzPts val="1100"/>
              <a:buFont typeface="Arial"/>
              <a:buNone/>
            </a:pPr>
            <a:r>
              <a:rPr lang="en">
                <a:latin typeface="Proxima Nova"/>
                <a:ea typeface="Proxima Nova"/>
                <a:cs typeface="Proxima Nova"/>
                <a:sym typeface="Proxima Nova"/>
              </a:rPr>
              <a:t>“Indoor Gardening”</a:t>
            </a:r>
            <a:endParaRPr>
              <a:latin typeface="Proxima Nova"/>
              <a:ea typeface="Proxima Nova"/>
              <a:cs typeface="Proxima Nova"/>
              <a:sym typeface="Proxima Nova"/>
            </a:endParaRPr>
          </a:p>
          <a:p>
            <a:pPr indent="0" lvl="0" marL="0" rtl="0" algn="ctr">
              <a:lnSpc>
                <a:spcPct val="115000"/>
              </a:lnSpc>
              <a:spcBef>
                <a:spcPts val="1000"/>
              </a:spcBef>
              <a:spcAft>
                <a:spcPts val="0"/>
              </a:spcAft>
              <a:buNone/>
            </a:pPr>
            <a:r>
              <a:rPr lang="en">
                <a:latin typeface="Proxima Nova"/>
                <a:ea typeface="Proxima Nova"/>
                <a:cs typeface="Proxima Nova"/>
                <a:sym typeface="Proxima Nova"/>
              </a:rPr>
              <a:t>“Ocean Pollution”</a:t>
            </a:r>
            <a:endParaRPr>
              <a:latin typeface="Proxima Nova"/>
              <a:ea typeface="Proxima Nova"/>
              <a:cs typeface="Proxima Nova"/>
              <a:sym typeface="Proxima Nova"/>
            </a:endParaRPr>
          </a:p>
        </p:txBody>
      </p:sp>
      <p:sp>
        <p:nvSpPr>
          <p:cNvPr id="1213" name="Google Shape;1213;p121"/>
          <p:cNvSpPr txBox="1"/>
          <p:nvPr/>
        </p:nvSpPr>
        <p:spPr>
          <a:xfrm>
            <a:off x="2947488" y="1393550"/>
            <a:ext cx="2620500" cy="1630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latin typeface="Proxima Nova"/>
                <a:ea typeface="Proxima Nova"/>
                <a:cs typeface="Proxima Nova"/>
                <a:sym typeface="Proxima Nova"/>
              </a:rPr>
              <a:t>“Weber Grill vs. Broil King”</a:t>
            </a:r>
            <a:endParaRPr>
              <a:latin typeface="Proxima Nova"/>
              <a:ea typeface="Proxima Nova"/>
              <a:cs typeface="Proxima Nova"/>
              <a:sym typeface="Proxima Nova"/>
            </a:endParaRPr>
          </a:p>
          <a:p>
            <a:pPr indent="0" lvl="0" marL="0" rtl="0" algn="ctr">
              <a:lnSpc>
                <a:spcPct val="115000"/>
              </a:lnSpc>
              <a:spcBef>
                <a:spcPts val="1000"/>
              </a:spcBef>
              <a:spcAft>
                <a:spcPts val="0"/>
              </a:spcAft>
              <a:buNone/>
            </a:pPr>
            <a:r>
              <a:rPr lang="en">
                <a:latin typeface="Proxima Nova"/>
                <a:ea typeface="Proxima Nova"/>
                <a:cs typeface="Proxima Nova"/>
                <a:sym typeface="Proxima Nova"/>
              </a:rPr>
              <a:t>“How Do AeroGarden </a:t>
            </a:r>
            <a:br>
              <a:rPr lang="en">
                <a:latin typeface="Proxima Nova"/>
                <a:ea typeface="Proxima Nova"/>
                <a:cs typeface="Proxima Nova"/>
                <a:sym typeface="Proxima Nova"/>
              </a:rPr>
            </a:br>
            <a:r>
              <a:rPr lang="en">
                <a:latin typeface="Proxima Nova"/>
                <a:ea typeface="Proxima Nova"/>
                <a:cs typeface="Proxima Nova"/>
                <a:sym typeface="Proxima Nova"/>
              </a:rPr>
              <a:t>Kits Work”</a:t>
            </a:r>
            <a:endParaRPr>
              <a:latin typeface="Proxima Nova"/>
              <a:ea typeface="Proxima Nova"/>
              <a:cs typeface="Proxima Nova"/>
              <a:sym typeface="Proxima Nova"/>
            </a:endParaRPr>
          </a:p>
          <a:p>
            <a:pPr indent="0" lvl="0" marL="0" rtl="0" algn="ctr">
              <a:lnSpc>
                <a:spcPct val="115000"/>
              </a:lnSpc>
              <a:spcBef>
                <a:spcPts val="1000"/>
              </a:spcBef>
              <a:spcAft>
                <a:spcPts val="1000"/>
              </a:spcAft>
              <a:buNone/>
            </a:pPr>
            <a:r>
              <a:rPr lang="en">
                <a:latin typeface="Proxima Nova"/>
                <a:ea typeface="Proxima Nova"/>
                <a:cs typeface="Proxima Nova"/>
                <a:sym typeface="Proxima Nova"/>
              </a:rPr>
              <a:t>“Best Charity for </a:t>
            </a:r>
            <a:br>
              <a:rPr lang="en">
                <a:latin typeface="Proxima Nova"/>
                <a:ea typeface="Proxima Nova"/>
                <a:cs typeface="Proxima Nova"/>
                <a:sym typeface="Proxima Nova"/>
              </a:rPr>
            </a:br>
            <a:r>
              <a:rPr lang="en">
                <a:latin typeface="Proxima Nova"/>
                <a:ea typeface="Proxima Nova"/>
                <a:cs typeface="Proxima Nova"/>
                <a:sym typeface="Proxima Nova"/>
              </a:rPr>
              <a:t>Ocean Pollution”</a:t>
            </a:r>
            <a:endParaRPr>
              <a:latin typeface="Proxima Nova"/>
              <a:ea typeface="Proxima Nova"/>
              <a:cs typeface="Proxima Nova"/>
              <a:sym typeface="Proxima Nova"/>
            </a:endParaRPr>
          </a:p>
        </p:txBody>
      </p:sp>
      <p:sp>
        <p:nvSpPr>
          <p:cNvPr id="1214" name="Google Shape;1214;p121"/>
          <p:cNvSpPr txBox="1"/>
          <p:nvPr/>
        </p:nvSpPr>
        <p:spPr>
          <a:xfrm>
            <a:off x="5753088" y="1393550"/>
            <a:ext cx="2620500" cy="163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Proxima Nova"/>
                <a:ea typeface="Proxima Nova"/>
                <a:cs typeface="Proxima Nova"/>
                <a:sym typeface="Proxima Nova"/>
              </a:rPr>
              <a:t>“How Much is the </a:t>
            </a:r>
            <a:br>
              <a:rPr lang="en">
                <a:latin typeface="Proxima Nova"/>
                <a:ea typeface="Proxima Nova"/>
                <a:cs typeface="Proxima Nova"/>
                <a:sym typeface="Proxima Nova"/>
              </a:rPr>
            </a:br>
            <a:r>
              <a:rPr lang="en">
                <a:latin typeface="Proxima Nova"/>
                <a:ea typeface="Proxima Nova"/>
                <a:cs typeface="Proxima Nova"/>
                <a:sym typeface="Proxima Nova"/>
              </a:rPr>
              <a:t>Weber Grill at Home Depot?”</a:t>
            </a:r>
            <a:endParaRPr>
              <a:latin typeface="Proxima Nova"/>
              <a:ea typeface="Proxima Nova"/>
              <a:cs typeface="Proxima Nova"/>
              <a:sym typeface="Proxima Nova"/>
            </a:endParaRPr>
          </a:p>
          <a:p>
            <a:pPr indent="0" lvl="0" marL="0" rtl="0" algn="ctr">
              <a:spcBef>
                <a:spcPts val="2000"/>
              </a:spcBef>
              <a:spcAft>
                <a:spcPts val="0"/>
              </a:spcAft>
              <a:buNone/>
            </a:pPr>
            <a:r>
              <a:rPr lang="en">
                <a:latin typeface="Proxima Nova"/>
                <a:ea typeface="Proxima Nova"/>
                <a:cs typeface="Proxima Nova"/>
                <a:sym typeface="Proxima Nova"/>
              </a:rPr>
              <a:t>“Where to Buy AeroGarden”</a:t>
            </a:r>
            <a:endParaRPr>
              <a:latin typeface="Proxima Nova"/>
              <a:ea typeface="Proxima Nova"/>
              <a:cs typeface="Proxima Nova"/>
              <a:sym typeface="Proxima Nova"/>
            </a:endParaRPr>
          </a:p>
          <a:p>
            <a:pPr indent="0" lvl="0" marL="0" rtl="0" algn="ctr">
              <a:spcBef>
                <a:spcPts val="2000"/>
              </a:spcBef>
              <a:spcAft>
                <a:spcPts val="2000"/>
              </a:spcAft>
              <a:buNone/>
            </a:pPr>
            <a:r>
              <a:rPr lang="en">
                <a:latin typeface="Proxima Nova"/>
                <a:ea typeface="Proxima Nova"/>
                <a:cs typeface="Proxima Nova"/>
                <a:sym typeface="Proxima Nova"/>
              </a:rPr>
              <a:t>“Donate to Save the Waves”</a:t>
            </a:r>
            <a:endParaRPr>
              <a:latin typeface="Proxima Nova"/>
              <a:ea typeface="Proxima Nova"/>
              <a:cs typeface="Proxima Nova"/>
              <a:sym typeface="Proxima Nova"/>
            </a:endParaRPr>
          </a:p>
        </p:txBody>
      </p:sp>
      <p:cxnSp>
        <p:nvCxnSpPr>
          <p:cNvPr id="1215" name="Google Shape;1215;p121"/>
          <p:cNvCxnSpPr/>
          <p:nvPr/>
        </p:nvCxnSpPr>
        <p:spPr>
          <a:xfrm>
            <a:off x="2854950" y="994200"/>
            <a:ext cx="0" cy="2029800"/>
          </a:xfrm>
          <a:prstGeom prst="straightConnector1">
            <a:avLst/>
          </a:prstGeom>
          <a:noFill/>
          <a:ln cap="flat" cmpd="sng" w="19050">
            <a:solidFill>
              <a:srgbClr val="B7B7B7"/>
            </a:solidFill>
            <a:prstDash val="solid"/>
            <a:round/>
            <a:headEnd len="med" w="med" type="none"/>
            <a:tailEnd len="med" w="med" type="none"/>
          </a:ln>
        </p:spPr>
      </p:cxnSp>
      <p:cxnSp>
        <p:nvCxnSpPr>
          <p:cNvPr id="1216" name="Google Shape;1216;p121"/>
          <p:cNvCxnSpPr/>
          <p:nvPr/>
        </p:nvCxnSpPr>
        <p:spPr>
          <a:xfrm>
            <a:off x="5660550" y="994200"/>
            <a:ext cx="0" cy="2029800"/>
          </a:xfrm>
          <a:prstGeom prst="straightConnector1">
            <a:avLst/>
          </a:prstGeom>
          <a:noFill/>
          <a:ln cap="flat" cmpd="sng" w="19050">
            <a:solidFill>
              <a:srgbClr val="B7B7B7"/>
            </a:solidFill>
            <a:prstDash val="solid"/>
            <a:round/>
            <a:headEnd len="med" w="med" type="none"/>
            <a:tailEnd len="med" w="med" type="none"/>
          </a:ln>
        </p:spPr>
      </p:cxnSp>
      <p:sp>
        <p:nvSpPr>
          <p:cNvPr id="1217" name="Google Shape;1217;p121"/>
          <p:cNvSpPr txBox="1"/>
          <p:nvPr/>
        </p:nvSpPr>
        <p:spPr>
          <a:xfrm>
            <a:off x="722425" y="3496275"/>
            <a:ext cx="19845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High volume</a:t>
            </a:r>
            <a:endParaRPr>
              <a:latin typeface="Proxima Nova"/>
              <a:ea typeface="Proxima Nova"/>
              <a:cs typeface="Proxima Nova"/>
              <a:sym typeface="Proxima Nova"/>
            </a:endParaRPr>
          </a:p>
        </p:txBody>
      </p:sp>
      <p:sp>
        <p:nvSpPr>
          <p:cNvPr id="1218" name="Google Shape;1218;p121"/>
          <p:cNvSpPr txBox="1"/>
          <p:nvPr/>
        </p:nvSpPr>
        <p:spPr>
          <a:xfrm>
            <a:off x="6437073" y="3496275"/>
            <a:ext cx="1984500" cy="32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Proxima Nova"/>
                <a:ea typeface="Proxima Nova"/>
                <a:cs typeface="Proxima Nova"/>
                <a:sym typeface="Proxima Nova"/>
              </a:rPr>
              <a:t>Low volume</a:t>
            </a:r>
            <a:endParaRPr>
              <a:latin typeface="Proxima Nova"/>
              <a:ea typeface="Proxima Nova"/>
              <a:cs typeface="Proxima Nova"/>
              <a:sym typeface="Proxima Nova"/>
            </a:endParaRPr>
          </a:p>
        </p:txBody>
      </p:sp>
      <p:sp>
        <p:nvSpPr>
          <p:cNvPr id="1219" name="Google Shape;1219;p121"/>
          <p:cNvSpPr txBox="1"/>
          <p:nvPr/>
        </p:nvSpPr>
        <p:spPr>
          <a:xfrm>
            <a:off x="732888" y="4189900"/>
            <a:ext cx="2494800" cy="32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Proxima Nova"/>
                <a:ea typeface="Proxima Nova"/>
                <a:cs typeface="Proxima Nova"/>
                <a:sym typeface="Proxima Nova"/>
              </a:rPr>
              <a:t>Low conversion rate</a:t>
            </a:r>
            <a:endParaRPr>
              <a:solidFill>
                <a:schemeClr val="dk1"/>
              </a:solidFill>
              <a:latin typeface="Proxima Nova"/>
              <a:ea typeface="Proxima Nova"/>
              <a:cs typeface="Proxima Nova"/>
              <a:sym typeface="Proxima Nova"/>
            </a:endParaRPr>
          </a:p>
        </p:txBody>
      </p:sp>
      <p:sp>
        <p:nvSpPr>
          <p:cNvPr id="1220" name="Google Shape;1220;p121"/>
          <p:cNvSpPr txBox="1"/>
          <p:nvPr/>
        </p:nvSpPr>
        <p:spPr>
          <a:xfrm>
            <a:off x="5586009" y="4189900"/>
            <a:ext cx="2825100" cy="327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latin typeface="Proxima Nova"/>
                <a:ea typeface="Proxima Nova"/>
                <a:cs typeface="Proxima Nova"/>
                <a:sym typeface="Proxima Nova"/>
              </a:rPr>
              <a:t>High conversion rate</a:t>
            </a:r>
            <a:endParaRPr>
              <a:solidFill>
                <a:schemeClr val="dk1"/>
              </a:solidFill>
              <a:latin typeface="Proxima Nova"/>
              <a:ea typeface="Proxima Nova"/>
              <a:cs typeface="Proxima Nova"/>
              <a:sym typeface="Proxima Nova"/>
            </a:endParaRPr>
          </a:p>
        </p:txBody>
      </p:sp>
      <p:sp>
        <p:nvSpPr>
          <p:cNvPr id="1221" name="Google Shape;1221;p12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Keyword Strategy</a:t>
            </a:r>
            <a:endParaRPr/>
          </a:p>
        </p:txBody>
      </p:sp>
      <p:pic>
        <p:nvPicPr>
          <p:cNvPr id="1222" name="Google Shape;1222;p121"/>
          <p:cNvPicPr preferRelativeResize="0"/>
          <p:nvPr/>
        </p:nvPicPr>
        <p:blipFill>
          <a:blip r:embed="rId3">
            <a:alphaModFix/>
          </a:blip>
          <a:stretch>
            <a:fillRect/>
          </a:stretch>
        </p:blipFill>
        <p:spPr>
          <a:xfrm>
            <a:off x="7815895" y="0"/>
            <a:ext cx="1209330" cy="994200"/>
          </a:xfrm>
          <a:prstGeom prst="rect">
            <a:avLst/>
          </a:prstGeom>
          <a:noFill/>
          <a:ln>
            <a:noFill/>
          </a:ln>
          <a:effectLst>
            <a:outerShdw blurRad="57150" rotWithShape="0" algn="bl" dir="5400000" dist="19050">
              <a:srgbClr val="000000">
                <a:alpha val="50000"/>
              </a:srgbClr>
            </a:outerShdw>
          </a:effectLst>
        </p:spPr>
      </p:pic>
      <p:sp>
        <p:nvSpPr>
          <p:cNvPr id="1223" name="Google Shape;1223;p121"/>
          <p:cNvSpPr txBox="1"/>
          <p:nvPr/>
        </p:nvSpPr>
        <p:spPr>
          <a:xfrm>
            <a:off x="7815900" y="0"/>
            <a:ext cx="1328100" cy="10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Proxima Nova"/>
                <a:ea typeface="Proxima Nova"/>
                <a:cs typeface="Proxima Nova"/>
                <a:sym typeface="Proxima Nova"/>
              </a:rPr>
              <a:t>LXA note</a:t>
            </a:r>
            <a:endParaRPr b="1" sz="1100">
              <a:latin typeface="Proxima Nova"/>
              <a:ea typeface="Proxima Nova"/>
              <a:cs typeface="Proxima Nova"/>
              <a:sym typeface="Proxima Nova"/>
            </a:endParaRPr>
          </a:p>
          <a:p>
            <a:pPr indent="0" lvl="0" marL="0" rtl="0" algn="l">
              <a:spcBef>
                <a:spcPts val="1000"/>
              </a:spcBef>
              <a:spcAft>
                <a:spcPts val="0"/>
              </a:spcAft>
              <a:buNone/>
            </a:pPr>
            <a:r>
              <a:rPr lang="en" sz="1000">
                <a:latin typeface="Proxima Nova"/>
                <a:ea typeface="Proxima Nova"/>
                <a:cs typeface="Proxima Nova"/>
                <a:sym typeface="Proxima Nova"/>
              </a:rPr>
              <a:t>Swap out example with one more relevant to client.</a:t>
            </a:r>
            <a:endParaRPr sz="1000">
              <a:latin typeface="Proxima Nova"/>
              <a:ea typeface="Proxima Nova"/>
              <a:cs typeface="Proxima Nova"/>
              <a:sym typeface="Proxima Nova"/>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12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Journey Through </a:t>
            </a:r>
            <a:r>
              <a:rPr lang="en"/>
              <a:t>Search</a:t>
            </a:r>
            <a:endParaRPr/>
          </a:p>
        </p:txBody>
      </p:sp>
      <p:sp>
        <p:nvSpPr>
          <p:cNvPr id="1229" name="Google Shape;1229;p122"/>
          <p:cNvSpPr txBox="1"/>
          <p:nvPr>
            <p:ph idx="1" type="body"/>
          </p:nvPr>
        </p:nvSpPr>
        <p:spPr>
          <a:xfrm>
            <a:off x="357300" y="1093125"/>
            <a:ext cx="31860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Search journeys often begin </a:t>
            </a:r>
            <a:br>
              <a:rPr lang="en" sz="1600"/>
            </a:br>
            <a:r>
              <a:rPr lang="en" sz="1600"/>
              <a:t>with </a:t>
            </a:r>
            <a:r>
              <a:rPr b="1" lang="en" sz="1600"/>
              <a:t>research</a:t>
            </a:r>
            <a:r>
              <a:rPr lang="en" sz="1600"/>
              <a:t>.</a:t>
            </a:r>
            <a:endParaRPr sz="1600"/>
          </a:p>
          <a:p>
            <a:pPr indent="-330200" lvl="0" marL="457200" rtl="0" algn="l">
              <a:spcBef>
                <a:spcPts val="1000"/>
              </a:spcBef>
              <a:spcAft>
                <a:spcPts val="0"/>
              </a:spcAft>
              <a:buSzPts val="1600"/>
              <a:buChar char="●"/>
            </a:pPr>
            <a:r>
              <a:rPr lang="en" sz="1600"/>
              <a:t>Paid search is less emphasized on SERPs.</a:t>
            </a:r>
            <a:endParaRPr sz="1600"/>
          </a:p>
          <a:p>
            <a:pPr indent="-330200" lvl="0" marL="457200" rtl="0" algn="l">
              <a:spcBef>
                <a:spcPts val="1000"/>
              </a:spcBef>
              <a:spcAft>
                <a:spcPts val="1000"/>
              </a:spcAft>
              <a:buSzPts val="1600"/>
              <a:buChar char="●"/>
            </a:pPr>
            <a:r>
              <a:rPr lang="en" sz="1600"/>
              <a:t>SEO is the strategic advantage.</a:t>
            </a:r>
            <a:endParaRPr sz="1600"/>
          </a:p>
        </p:txBody>
      </p:sp>
      <p:sp>
        <p:nvSpPr>
          <p:cNvPr id="1230" name="Google Shape;1230;p12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1231" name="Google Shape;1231;p122"/>
          <p:cNvPicPr preferRelativeResize="0"/>
          <p:nvPr/>
        </p:nvPicPr>
        <p:blipFill rotWithShape="1">
          <a:blip r:embed="rId3">
            <a:alphaModFix/>
          </a:blip>
          <a:srcRect b="0" l="0" r="4861" t="0"/>
          <a:stretch/>
        </p:blipFill>
        <p:spPr>
          <a:xfrm>
            <a:off x="3576937" y="1101650"/>
            <a:ext cx="5166351" cy="3308051"/>
          </a:xfrm>
          <a:prstGeom prst="rect">
            <a:avLst/>
          </a:prstGeom>
          <a:noFill/>
          <a:ln cap="flat" cmpd="sng" w="9525">
            <a:solidFill>
              <a:srgbClr val="B7B7B7"/>
            </a:solidFill>
            <a:prstDash val="solid"/>
            <a:round/>
            <a:headEnd len="sm" w="sm" type="none"/>
            <a:tailEnd len="sm" w="sm" type="none"/>
          </a:ln>
        </p:spPr>
      </p:pic>
      <p:pic>
        <p:nvPicPr>
          <p:cNvPr id="1232" name="Google Shape;1232;p122"/>
          <p:cNvPicPr preferRelativeResize="0"/>
          <p:nvPr/>
        </p:nvPicPr>
        <p:blipFill>
          <a:blip r:embed="rId4">
            <a:alphaModFix/>
          </a:blip>
          <a:stretch>
            <a:fillRect/>
          </a:stretch>
        </p:blipFill>
        <p:spPr>
          <a:xfrm>
            <a:off x="7597400" y="237050"/>
            <a:ext cx="1328100" cy="1328100"/>
          </a:xfrm>
          <a:prstGeom prst="rect">
            <a:avLst/>
          </a:prstGeom>
          <a:noFill/>
          <a:ln>
            <a:noFill/>
          </a:ln>
          <a:effectLst>
            <a:outerShdw blurRad="57150" rotWithShape="0" algn="bl" dir="5400000" dist="19050">
              <a:srgbClr val="000000">
                <a:alpha val="50000"/>
              </a:srgbClr>
            </a:outerShdw>
          </a:effectLst>
        </p:spPr>
      </p:pic>
      <p:sp>
        <p:nvSpPr>
          <p:cNvPr id="1233" name="Google Shape;1233;p122"/>
          <p:cNvSpPr txBox="1"/>
          <p:nvPr/>
        </p:nvSpPr>
        <p:spPr>
          <a:xfrm>
            <a:off x="7614213" y="237050"/>
            <a:ext cx="1328100" cy="8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Proxima Nova"/>
                <a:ea typeface="Proxima Nova"/>
                <a:cs typeface="Proxima Nova"/>
                <a:sym typeface="Proxima Nova"/>
              </a:rPr>
              <a:t>LXA note</a:t>
            </a:r>
            <a:endParaRPr b="1" sz="1100">
              <a:latin typeface="Proxima Nova"/>
              <a:ea typeface="Proxima Nova"/>
              <a:cs typeface="Proxima Nova"/>
              <a:sym typeface="Proxima Nova"/>
            </a:endParaRPr>
          </a:p>
          <a:p>
            <a:pPr indent="0" lvl="0" marL="0" rtl="0" algn="l">
              <a:spcBef>
                <a:spcPts val="1000"/>
              </a:spcBef>
              <a:spcAft>
                <a:spcPts val="0"/>
              </a:spcAft>
              <a:buNone/>
            </a:pPr>
            <a:r>
              <a:rPr lang="en" sz="1000">
                <a:latin typeface="Proxima Nova"/>
                <a:ea typeface="Proxima Nova"/>
                <a:cs typeface="Proxima Nova"/>
                <a:sym typeface="Proxima Nova"/>
              </a:rPr>
              <a:t>Swap out example with one more relevant to client. This builds over five slides.</a:t>
            </a:r>
            <a:endParaRPr sz="1000">
              <a:latin typeface="Proxima Nova"/>
              <a:ea typeface="Proxima Nova"/>
              <a:cs typeface="Proxima Nova"/>
              <a:sym typeface="Proxima Nova"/>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2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Journey Through Search (Cont.)</a:t>
            </a:r>
            <a:endParaRPr/>
          </a:p>
        </p:txBody>
      </p:sp>
      <p:sp>
        <p:nvSpPr>
          <p:cNvPr id="1239" name="Google Shape;1239;p123"/>
          <p:cNvSpPr txBox="1"/>
          <p:nvPr>
            <p:ph idx="1" type="body"/>
          </p:nvPr>
        </p:nvSpPr>
        <p:spPr>
          <a:xfrm>
            <a:off x="381000" y="1066800"/>
            <a:ext cx="30621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Gradually, research shifts from </a:t>
            </a:r>
            <a:r>
              <a:rPr b="1" lang="en" sz="1600"/>
              <a:t>information to products</a:t>
            </a:r>
            <a:r>
              <a:rPr lang="en" sz="1600"/>
              <a:t>.</a:t>
            </a:r>
            <a:endParaRPr sz="1600"/>
          </a:p>
          <a:p>
            <a:pPr indent="-330200" lvl="0" marL="457200" rtl="0" algn="l">
              <a:spcBef>
                <a:spcPts val="1000"/>
              </a:spcBef>
              <a:spcAft>
                <a:spcPts val="1000"/>
              </a:spcAft>
              <a:buSzPts val="1600"/>
              <a:buChar char="●"/>
            </a:pPr>
            <a:r>
              <a:rPr lang="en" sz="1600"/>
              <a:t>Paid search becomes </a:t>
            </a:r>
            <a:br>
              <a:rPr lang="en" sz="1600"/>
            </a:br>
            <a:r>
              <a:rPr lang="en" sz="1600"/>
              <a:t>more competitive and prominent.</a:t>
            </a:r>
            <a:endParaRPr sz="1600"/>
          </a:p>
        </p:txBody>
      </p:sp>
      <p:pic>
        <p:nvPicPr>
          <p:cNvPr id="1240" name="Google Shape;1240;p123"/>
          <p:cNvPicPr preferRelativeResize="0"/>
          <p:nvPr/>
        </p:nvPicPr>
        <p:blipFill rotWithShape="1">
          <a:blip r:embed="rId3">
            <a:alphaModFix/>
          </a:blip>
          <a:srcRect b="0" l="1213" r="5477" t="0"/>
          <a:stretch/>
        </p:blipFill>
        <p:spPr>
          <a:xfrm>
            <a:off x="3632025" y="1143000"/>
            <a:ext cx="5054775" cy="3308049"/>
          </a:xfrm>
          <a:prstGeom prst="rect">
            <a:avLst/>
          </a:prstGeom>
          <a:noFill/>
          <a:ln cap="flat" cmpd="sng" w="9525">
            <a:solidFill>
              <a:srgbClr val="B7B7B7"/>
            </a:solidFill>
            <a:prstDash val="solid"/>
            <a:round/>
            <a:headEnd len="sm" w="sm" type="none"/>
            <a:tailEnd len="sm" w="sm" type="none"/>
          </a:ln>
        </p:spPr>
      </p:pic>
      <p:sp>
        <p:nvSpPr>
          <p:cNvPr id="1241" name="Google Shape;1241;p12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9"/>
          <p:cNvSpPr txBox="1"/>
          <p:nvPr/>
        </p:nvSpPr>
        <p:spPr>
          <a:xfrm>
            <a:off x="457200" y="1397100"/>
            <a:ext cx="4716900" cy="9027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Proxima Nova"/>
                <a:ea typeface="Proxima Nova"/>
                <a:cs typeface="Proxima Nova"/>
                <a:sym typeface="Proxima Nova"/>
              </a:rPr>
              <a:t>General Assembly is a global upskilling and reskilling company with unmatched scale.</a:t>
            </a:r>
            <a:r>
              <a:rPr lang="en">
                <a:solidFill>
                  <a:schemeClr val="dk1"/>
                </a:solidFill>
                <a:latin typeface="Proxima Nova"/>
                <a:ea typeface="Proxima Nova"/>
                <a:cs typeface="Proxima Nova"/>
                <a:sym typeface="Proxima Nova"/>
              </a:rPr>
              <a:t> Our programs enable </a:t>
            </a:r>
            <a:br>
              <a:rPr lang="en">
                <a:solidFill>
                  <a:schemeClr val="dk1"/>
                </a:solidFill>
                <a:latin typeface="Proxima Nova"/>
                <a:ea typeface="Proxima Nova"/>
                <a:cs typeface="Proxima Nova"/>
                <a:sym typeface="Proxima Nova"/>
              </a:rPr>
            </a:br>
            <a:r>
              <a:rPr lang="en">
                <a:solidFill>
                  <a:schemeClr val="dk1"/>
                </a:solidFill>
                <a:latin typeface="Proxima Nova"/>
                <a:ea typeface="Proxima Nova"/>
                <a:cs typeface="Proxima Nova"/>
                <a:sym typeface="Proxima Nova"/>
              </a:rPr>
              <a:t>teams to grow, compete, and thrive in the digital economy.</a:t>
            </a:r>
            <a:endParaRPr>
              <a:solidFill>
                <a:schemeClr val="dk1"/>
              </a:solidFill>
              <a:latin typeface="Proxima Nova"/>
              <a:ea typeface="Proxima Nova"/>
              <a:cs typeface="Proxima Nova"/>
              <a:sym typeface="Proxima Nova"/>
            </a:endParaRPr>
          </a:p>
        </p:txBody>
      </p:sp>
      <p:sp>
        <p:nvSpPr>
          <p:cNvPr id="594" name="Google Shape;594;p79"/>
          <p:cNvSpPr txBox="1"/>
          <p:nvPr/>
        </p:nvSpPr>
        <p:spPr>
          <a:xfrm>
            <a:off x="4630200" y="2778150"/>
            <a:ext cx="4326300" cy="12390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t/>
            </a:r>
            <a:endParaRPr sz="1600">
              <a:latin typeface="Proxima Nova"/>
              <a:ea typeface="Proxima Nova"/>
              <a:cs typeface="Proxima Nova"/>
              <a:sym typeface="Proxima Nova"/>
            </a:endParaRPr>
          </a:p>
          <a:p>
            <a:pPr indent="-247650" lvl="0" marL="342900" rtl="0" algn="l">
              <a:spcBef>
                <a:spcPts val="0"/>
              </a:spcBef>
              <a:spcAft>
                <a:spcPts val="0"/>
              </a:spcAft>
              <a:buSzPts val="1200"/>
              <a:buFont typeface="Proxima Nova"/>
              <a:buChar char="•"/>
            </a:pPr>
            <a:r>
              <a:rPr b="1" lang="en" sz="1200">
                <a:solidFill>
                  <a:schemeClr val="dk2"/>
                </a:solidFill>
                <a:latin typeface="Proxima Nova"/>
                <a:ea typeface="Proxima Nova"/>
                <a:cs typeface="Proxima Nova"/>
                <a:sym typeface="Proxima Nova"/>
              </a:rPr>
              <a:t>400 clients</a:t>
            </a:r>
            <a:r>
              <a:rPr lang="en" sz="1200">
                <a:solidFill>
                  <a:schemeClr val="dk1"/>
                </a:solidFill>
                <a:latin typeface="Proxima Nova"/>
                <a:ea typeface="Proxima Nova"/>
                <a:cs typeface="Proxima Nova"/>
                <a:sym typeface="Proxima Nova"/>
              </a:rPr>
              <a:t> including 35 Fortune 100 companies.</a:t>
            </a:r>
            <a:endParaRPr sz="1200">
              <a:solidFill>
                <a:schemeClr val="dk1"/>
              </a:solidFill>
              <a:latin typeface="Proxima Nova"/>
              <a:ea typeface="Proxima Nova"/>
              <a:cs typeface="Proxima Nova"/>
              <a:sym typeface="Proxima Nova"/>
            </a:endParaRPr>
          </a:p>
          <a:p>
            <a:pPr indent="-247650" lvl="0" marL="342900" rtl="0" algn="l">
              <a:spcBef>
                <a:spcPts val="0"/>
              </a:spcBef>
              <a:spcAft>
                <a:spcPts val="0"/>
              </a:spcAft>
              <a:buSzPts val="1200"/>
              <a:buFont typeface="Proxima Nova"/>
              <a:buChar char="•"/>
            </a:pPr>
            <a:r>
              <a:rPr b="1" lang="en" sz="1200">
                <a:solidFill>
                  <a:schemeClr val="dk2"/>
                </a:solidFill>
                <a:latin typeface="Proxima Nova"/>
                <a:ea typeface="Proxima Nova"/>
                <a:cs typeface="Proxima Nova"/>
                <a:sym typeface="Proxima Nova"/>
              </a:rPr>
              <a:t>50,000 employees</a:t>
            </a:r>
            <a:r>
              <a:rPr lang="en" sz="1200">
                <a:solidFill>
                  <a:schemeClr val="dk1"/>
                </a:solidFill>
                <a:latin typeface="Proxima Nova"/>
                <a:ea typeface="Proxima Nova"/>
                <a:cs typeface="Proxima Nova"/>
                <a:sym typeface="Proxima Nova"/>
              </a:rPr>
              <a:t> trained in 80 cities.</a:t>
            </a:r>
            <a:endParaRPr sz="1200">
              <a:solidFill>
                <a:schemeClr val="dk1"/>
              </a:solidFill>
              <a:latin typeface="Proxima Nova"/>
              <a:ea typeface="Proxima Nova"/>
              <a:cs typeface="Proxima Nova"/>
              <a:sym typeface="Proxima Nova"/>
            </a:endParaRPr>
          </a:p>
          <a:p>
            <a:pPr indent="-247650" lvl="0" marL="342900" rtl="0" algn="l">
              <a:spcBef>
                <a:spcPts val="0"/>
              </a:spcBef>
              <a:spcAft>
                <a:spcPts val="0"/>
              </a:spcAft>
              <a:buSzPts val="1200"/>
              <a:buFont typeface="Proxima Nova"/>
              <a:buChar char="•"/>
            </a:pPr>
            <a:r>
              <a:rPr b="1" lang="en" sz="1200">
                <a:solidFill>
                  <a:schemeClr val="dk2"/>
                </a:solidFill>
                <a:latin typeface="Proxima Nova"/>
                <a:ea typeface="Proxima Nova"/>
                <a:cs typeface="Proxima Nova"/>
                <a:sym typeface="Proxima Nova"/>
              </a:rPr>
              <a:t>1,500 instructors</a:t>
            </a:r>
            <a:r>
              <a:rPr lang="en" sz="1200">
                <a:solidFill>
                  <a:schemeClr val="dk1"/>
                </a:solidFill>
                <a:latin typeface="Proxima Nova"/>
                <a:ea typeface="Proxima Nova"/>
                <a:cs typeface="Proxima Nova"/>
                <a:sym typeface="Proxima Nova"/>
              </a:rPr>
              <a:t> and 20,000 in-network experts.</a:t>
            </a:r>
            <a:endParaRPr sz="1200">
              <a:solidFill>
                <a:schemeClr val="dk1"/>
              </a:solidFill>
              <a:latin typeface="Proxima Nova"/>
              <a:ea typeface="Proxima Nova"/>
              <a:cs typeface="Proxima Nova"/>
              <a:sym typeface="Proxima Nova"/>
            </a:endParaRPr>
          </a:p>
          <a:p>
            <a:pPr indent="-247650" lvl="0" marL="342900" rtl="0" algn="l">
              <a:spcBef>
                <a:spcPts val="0"/>
              </a:spcBef>
              <a:spcAft>
                <a:spcPts val="0"/>
              </a:spcAft>
              <a:buSzPts val="1200"/>
              <a:buFont typeface="Proxima Nova"/>
              <a:buChar char="•"/>
            </a:pPr>
            <a:r>
              <a:rPr b="1" lang="en" sz="1200">
                <a:solidFill>
                  <a:schemeClr val="dk2"/>
                </a:solidFill>
                <a:latin typeface="Proxima Nova"/>
                <a:ea typeface="Proxima Nova"/>
                <a:cs typeface="Proxima Nova"/>
                <a:sym typeface="Proxima Nova"/>
              </a:rPr>
              <a:t>78,000 course alumni</a:t>
            </a:r>
            <a:r>
              <a:rPr lang="en" sz="1200">
                <a:solidFill>
                  <a:schemeClr val="dk1"/>
                </a:solidFill>
                <a:latin typeface="Proxima Nova"/>
                <a:ea typeface="Proxima Nova"/>
                <a:cs typeface="Proxima Nova"/>
                <a:sym typeface="Proxima Nova"/>
              </a:rPr>
              <a:t> across 33 campuses.</a:t>
            </a:r>
            <a:endParaRPr sz="1200">
              <a:solidFill>
                <a:schemeClr val="dk1"/>
              </a:solidFill>
              <a:latin typeface="Proxima Nova"/>
              <a:ea typeface="Proxima Nova"/>
              <a:cs typeface="Proxima Nova"/>
              <a:sym typeface="Proxima Nova"/>
            </a:endParaRPr>
          </a:p>
          <a:p>
            <a:pPr indent="-247650" lvl="0" marL="342900" rtl="0" algn="l">
              <a:spcBef>
                <a:spcPts val="0"/>
              </a:spcBef>
              <a:spcAft>
                <a:spcPts val="0"/>
              </a:spcAft>
              <a:buSzPts val="1200"/>
              <a:buFont typeface="Proxima Nova"/>
              <a:buChar char="•"/>
            </a:pPr>
            <a:r>
              <a:rPr b="1" lang="en" sz="1200">
                <a:solidFill>
                  <a:schemeClr val="dk2"/>
                </a:solidFill>
                <a:latin typeface="Proxima Nova"/>
                <a:ea typeface="Proxima Nova"/>
                <a:cs typeface="Proxima Nova"/>
                <a:sym typeface="Proxima Nova"/>
              </a:rPr>
              <a:t>10,000 live online learners</a:t>
            </a:r>
            <a:r>
              <a:rPr b="1" lang="en" sz="1200">
                <a:solidFill>
                  <a:schemeClr val="dk1"/>
                </a:solidFill>
                <a:latin typeface="Proxima Nova"/>
                <a:ea typeface="Proxima Nova"/>
                <a:cs typeface="Proxima Nova"/>
                <a:sym typeface="Proxima Nova"/>
              </a:rPr>
              <a:t> </a:t>
            </a:r>
            <a:r>
              <a:rPr lang="en" sz="1200">
                <a:solidFill>
                  <a:schemeClr val="dk1"/>
                </a:solidFill>
                <a:latin typeface="Proxima Nova"/>
                <a:ea typeface="Proxima Nova"/>
                <a:cs typeface="Proxima Nova"/>
                <a:sym typeface="Proxima Nova"/>
              </a:rPr>
              <a:t>in 5 years of remote delivery.</a:t>
            </a:r>
            <a:endParaRPr b="1" sz="1200">
              <a:solidFill>
                <a:schemeClr val="dk1"/>
              </a:solidFill>
              <a:latin typeface="Proxima Nova"/>
              <a:ea typeface="Proxima Nova"/>
              <a:cs typeface="Proxima Nova"/>
              <a:sym typeface="Proxima Nova"/>
            </a:endParaRPr>
          </a:p>
        </p:txBody>
      </p:sp>
      <p:sp>
        <p:nvSpPr>
          <p:cNvPr id="595" name="Google Shape;595;p79"/>
          <p:cNvSpPr txBox="1"/>
          <p:nvPr/>
        </p:nvSpPr>
        <p:spPr>
          <a:xfrm>
            <a:off x="4630200" y="4168050"/>
            <a:ext cx="4389600" cy="45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950">
                <a:latin typeface="Proxima Nova"/>
                <a:ea typeface="Proxima Nova"/>
                <a:cs typeface="Proxima Nova"/>
                <a:sym typeface="Proxima Nova"/>
              </a:rPr>
              <a:t>General Assembly is a brand of the Adecco Group, the world's foremost provider of staffing, career transition, and talent development solutions.</a:t>
            </a:r>
            <a:endParaRPr sz="950">
              <a:latin typeface="Proxima Nova"/>
              <a:ea typeface="Proxima Nova"/>
              <a:cs typeface="Proxima Nova"/>
              <a:sym typeface="Proxima Nova"/>
            </a:endParaRPr>
          </a:p>
        </p:txBody>
      </p:sp>
      <p:sp>
        <p:nvSpPr>
          <p:cNvPr id="596" name="Google Shape;596;p79"/>
          <p:cNvSpPr txBox="1"/>
          <p:nvPr/>
        </p:nvSpPr>
        <p:spPr>
          <a:xfrm>
            <a:off x="5817925" y="1210305"/>
            <a:ext cx="1152000" cy="361500"/>
          </a:xfrm>
          <a:prstGeom prst="rect">
            <a:avLst/>
          </a:prstGeom>
          <a:noFill/>
          <a:ln>
            <a:noFill/>
          </a:ln>
        </p:spPr>
        <p:txBody>
          <a:bodyPr anchorCtr="0" anchor="ctr" bIns="91425" lIns="91425" spcFirstLastPara="1" rIns="91425" wrap="square" tIns="91425">
            <a:noAutofit/>
          </a:bodyPr>
          <a:lstStyle/>
          <a:p>
            <a:pPr indent="0" lvl="0" marL="57150" rtl="0" algn="l">
              <a:spcBef>
                <a:spcPts val="0"/>
              </a:spcBef>
              <a:spcAft>
                <a:spcPts val="0"/>
              </a:spcAft>
              <a:buClr>
                <a:schemeClr val="dk1"/>
              </a:buClr>
              <a:buSzPts val="1100"/>
              <a:buFont typeface="Arial"/>
              <a:buNone/>
            </a:pPr>
            <a:r>
              <a:rPr lang="en" sz="1100">
                <a:solidFill>
                  <a:schemeClr val="dk1"/>
                </a:solidFill>
                <a:latin typeface="Proxima Nova"/>
                <a:ea typeface="Proxima Nova"/>
                <a:cs typeface="Proxima Nova"/>
                <a:sym typeface="Proxima Nova"/>
              </a:rPr>
              <a:t>Digital Fluency</a:t>
            </a:r>
            <a:endParaRPr sz="1100">
              <a:solidFill>
                <a:schemeClr val="dk1"/>
              </a:solidFill>
              <a:latin typeface="Proxima Nova"/>
              <a:ea typeface="Proxima Nova"/>
              <a:cs typeface="Proxima Nova"/>
              <a:sym typeface="Proxima Nova"/>
            </a:endParaRPr>
          </a:p>
        </p:txBody>
      </p:sp>
      <p:sp>
        <p:nvSpPr>
          <p:cNvPr id="597" name="Google Shape;597;p79"/>
          <p:cNvSpPr txBox="1"/>
          <p:nvPr/>
        </p:nvSpPr>
        <p:spPr>
          <a:xfrm>
            <a:off x="7486675" y="1209555"/>
            <a:ext cx="1348800" cy="363000"/>
          </a:xfrm>
          <a:prstGeom prst="rect">
            <a:avLst/>
          </a:prstGeom>
          <a:noFill/>
          <a:ln>
            <a:noFill/>
          </a:ln>
        </p:spPr>
        <p:txBody>
          <a:bodyPr anchorCtr="0" anchor="ctr" bIns="91425" lIns="91425" spcFirstLastPara="1" rIns="91425" wrap="square" tIns="91425">
            <a:noAutofit/>
          </a:bodyPr>
          <a:lstStyle/>
          <a:p>
            <a:pPr indent="0" lvl="0" marL="57150" rtl="0" algn="l">
              <a:lnSpc>
                <a:spcPct val="100000"/>
              </a:lnSpc>
              <a:spcBef>
                <a:spcPts val="0"/>
              </a:spcBef>
              <a:spcAft>
                <a:spcPts val="0"/>
              </a:spcAft>
              <a:buClr>
                <a:schemeClr val="dk1"/>
              </a:buClr>
              <a:buSzPts val="1100"/>
              <a:buFont typeface="Arial"/>
              <a:buNone/>
            </a:pPr>
            <a:r>
              <a:rPr lang="en" sz="1100">
                <a:solidFill>
                  <a:schemeClr val="dk1"/>
                </a:solidFill>
                <a:latin typeface="Proxima Nova"/>
                <a:ea typeface="Proxima Nova"/>
                <a:cs typeface="Proxima Nova"/>
                <a:sym typeface="Proxima Nova"/>
              </a:rPr>
              <a:t>Engineering </a:t>
            </a:r>
            <a:br>
              <a:rPr lang="en" sz="1100">
                <a:solidFill>
                  <a:schemeClr val="dk1"/>
                </a:solidFill>
                <a:latin typeface="Proxima Nova"/>
                <a:ea typeface="Proxima Nova"/>
                <a:cs typeface="Proxima Nova"/>
                <a:sym typeface="Proxima Nova"/>
              </a:rPr>
            </a:br>
            <a:r>
              <a:rPr lang="en" sz="1100">
                <a:solidFill>
                  <a:schemeClr val="dk1"/>
                </a:solidFill>
                <a:latin typeface="Proxima Nova"/>
                <a:ea typeface="Proxima Nova"/>
                <a:cs typeface="Proxima Nova"/>
                <a:sym typeface="Proxima Nova"/>
              </a:rPr>
              <a:t>&amp; Technology</a:t>
            </a:r>
            <a:endParaRPr sz="1100">
              <a:solidFill>
                <a:schemeClr val="dk1"/>
              </a:solidFill>
              <a:latin typeface="Proxima Nova"/>
              <a:ea typeface="Proxima Nova"/>
              <a:cs typeface="Proxima Nova"/>
              <a:sym typeface="Proxima Nova"/>
            </a:endParaRPr>
          </a:p>
        </p:txBody>
      </p:sp>
      <p:sp>
        <p:nvSpPr>
          <p:cNvPr id="598" name="Google Shape;598;p79"/>
          <p:cNvSpPr txBox="1"/>
          <p:nvPr/>
        </p:nvSpPr>
        <p:spPr>
          <a:xfrm>
            <a:off x="5817925" y="1691244"/>
            <a:ext cx="1152000" cy="361500"/>
          </a:xfrm>
          <a:prstGeom prst="rect">
            <a:avLst/>
          </a:prstGeom>
          <a:noFill/>
          <a:ln>
            <a:noFill/>
          </a:ln>
        </p:spPr>
        <p:txBody>
          <a:bodyPr anchorCtr="0" anchor="ctr" bIns="91425" lIns="91425" spcFirstLastPara="1" rIns="91425" wrap="square" tIns="91425">
            <a:noAutofit/>
          </a:bodyPr>
          <a:lstStyle/>
          <a:p>
            <a:pPr indent="0" lvl="0" marL="57150" rtl="0" algn="l">
              <a:lnSpc>
                <a:spcPct val="100000"/>
              </a:lnSpc>
              <a:spcBef>
                <a:spcPts val="0"/>
              </a:spcBef>
              <a:spcAft>
                <a:spcPts val="0"/>
              </a:spcAft>
              <a:buClr>
                <a:schemeClr val="dk1"/>
              </a:buClr>
              <a:buSzPts val="1100"/>
              <a:buFont typeface="Arial"/>
              <a:buNone/>
            </a:pPr>
            <a:r>
              <a:rPr lang="en" sz="1100">
                <a:solidFill>
                  <a:schemeClr val="dk1"/>
                </a:solidFill>
                <a:latin typeface="Proxima Nova"/>
                <a:ea typeface="Proxima Nova"/>
                <a:cs typeface="Proxima Nova"/>
                <a:sym typeface="Proxima Nova"/>
              </a:rPr>
              <a:t>Marketing</a:t>
            </a:r>
            <a:r>
              <a:rPr lang="en" sz="1100">
                <a:solidFill>
                  <a:schemeClr val="dk1"/>
                </a:solidFill>
                <a:latin typeface="Proxima Nova"/>
                <a:ea typeface="Proxima Nova"/>
                <a:cs typeface="Proxima Nova"/>
                <a:sym typeface="Proxima Nova"/>
              </a:rPr>
              <a:t> </a:t>
            </a:r>
            <a:endParaRPr sz="1100">
              <a:solidFill>
                <a:schemeClr val="dk1"/>
              </a:solidFill>
              <a:latin typeface="Proxima Nova"/>
              <a:ea typeface="Proxima Nova"/>
              <a:cs typeface="Proxima Nova"/>
              <a:sym typeface="Proxima Nova"/>
            </a:endParaRPr>
          </a:p>
        </p:txBody>
      </p:sp>
      <p:sp>
        <p:nvSpPr>
          <p:cNvPr id="599" name="Google Shape;599;p79"/>
          <p:cNvSpPr txBox="1"/>
          <p:nvPr/>
        </p:nvSpPr>
        <p:spPr>
          <a:xfrm>
            <a:off x="7486675" y="1723494"/>
            <a:ext cx="1469700" cy="297000"/>
          </a:xfrm>
          <a:prstGeom prst="rect">
            <a:avLst/>
          </a:prstGeom>
          <a:noFill/>
          <a:ln>
            <a:noFill/>
          </a:ln>
        </p:spPr>
        <p:txBody>
          <a:bodyPr anchorCtr="0" anchor="ctr" bIns="91425" lIns="91425" spcFirstLastPara="1" rIns="91425" wrap="square" tIns="91425">
            <a:noAutofit/>
          </a:bodyPr>
          <a:lstStyle/>
          <a:p>
            <a:pPr indent="0" lvl="0" marL="57150" rtl="0" algn="l">
              <a:lnSpc>
                <a:spcPct val="100000"/>
              </a:lnSpc>
              <a:spcBef>
                <a:spcPts val="0"/>
              </a:spcBef>
              <a:spcAft>
                <a:spcPts val="0"/>
              </a:spcAft>
              <a:buClr>
                <a:schemeClr val="dk1"/>
              </a:buClr>
              <a:buSzPts val="1100"/>
              <a:buFont typeface="Arial"/>
              <a:buNone/>
            </a:pPr>
            <a:r>
              <a:rPr lang="en" sz="1100">
                <a:solidFill>
                  <a:schemeClr val="dk1"/>
                </a:solidFill>
                <a:latin typeface="Proxima Nova"/>
                <a:ea typeface="Proxima Nova"/>
                <a:cs typeface="Proxima Nova"/>
                <a:sym typeface="Proxima Nova"/>
              </a:rPr>
              <a:t>Product Management</a:t>
            </a:r>
            <a:endParaRPr sz="1100">
              <a:solidFill>
                <a:schemeClr val="dk1"/>
              </a:solidFill>
              <a:latin typeface="Proxima Nova"/>
              <a:ea typeface="Proxima Nova"/>
              <a:cs typeface="Proxima Nova"/>
              <a:sym typeface="Proxima Nova"/>
            </a:endParaRPr>
          </a:p>
        </p:txBody>
      </p:sp>
      <p:sp>
        <p:nvSpPr>
          <p:cNvPr id="600" name="Google Shape;600;p79"/>
          <p:cNvSpPr txBox="1"/>
          <p:nvPr/>
        </p:nvSpPr>
        <p:spPr>
          <a:xfrm>
            <a:off x="4630200" y="2778150"/>
            <a:ext cx="3120600" cy="361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300">
                <a:solidFill>
                  <a:schemeClr val="dk1"/>
                </a:solidFill>
                <a:latin typeface="Proxima Nova"/>
                <a:ea typeface="Proxima Nova"/>
                <a:cs typeface="Proxima Nova"/>
                <a:sym typeface="Proxima Nova"/>
              </a:rPr>
              <a:t>Fast Facts</a:t>
            </a:r>
            <a:endParaRPr sz="1300"/>
          </a:p>
        </p:txBody>
      </p:sp>
      <p:cxnSp>
        <p:nvCxnSpPr>
          <p:cNvPr id="601" name="Google Shape;601;p79"/>
          <p:cNvCxnSpPr/>
          <p:nvPr/>
        </p:nvCxnSpPr>
        <p:spPr>
          <a:xfrm flipH="1">
            <a:off x="5249175" y="1265100"/>
            <a:ext cx="9300" cy="1213800"/>
          </a:xfrm>
          <a:prstGeom prst="straightConnector1">
            <a:avLst/>
          </a:prstGeom>
          <a:noFill/>
          <a:ln cap="flat" cmpd="sng" w="9525">
            <a:solidFill>
              <a:srgbClr val="B7B7B7"/>
            </a:solidFill>
            <a:prstDash val="solid"/>
            <a:round/>
            <a:headEnd len="med" w="med" type="none"/>
            <a:tailEnd len="med" w="med" type="none"/>
          </a:ln>
        </p:spPr>
      </p:cxnSp>
      <p:pic>
        <p:nvPicPr>
          <p:cNvPr id="602" name="Google Shape;602;p79"/>
          <p:cNvPicPr preferRelativeResize="0"/>
          <p:nvPr/>
        </p:nvPicPr>
        <p:blipFill>
          <a:blip r:embed="rId3">
            <a:alphaModFix/>
          </a:blip>
          <a:stretch>
            <a:fillRect/>
          </a:stretch>
        </p:blipFill>
        <p:spPr>
          <a:xfrm>
            <a:off x="7103650" y="1242530"/>
            <a:ext cx="306242" cy="297051"/>
          </a:xfrm>
          <a:prstGeom prst="rect">
            <a:avLst/>
          </a:prstGeom>
          <a:noFill/>
          <a:ln>
            <a:noFill/>
          </a:ln>
        </p:spPr>
      </p:pic>
      <p:pic>
        <p:nvPicPr>
          <p:cNvPr id="603" name="Google Shape;603;p79"/>
          <p:cNvPicPr preferRelativeResize="0"/>
          <p:nvPr/>
        </p:nvPicPr>
        <p:blipFill rotWithShape="1">
          <a:blip r:embed="rId4">
            <a:alphaModFix/>
          </a:blip>
          <a:srcRect b="14842" l="5177" r="4299" t="17351"/>
          <a:stretch/>
        </p:blipFill>
        <p:spPr>
          <a:xfrm>
            <a:off x="5414102" y="1722556"/>
            <a:ext cx="382473" cy="298877"/>
          </a:xfrm>
          <a:prstGeom prst="rect">
            <a:avLst/>
          </a:prstGeom>
          <a:noFill/>
          <a:ln>
            <a:noFill/>
          </a:ln>
        </p:spPr>
      </p:pic>
      <p:sp>
        <p:nvSpPr>
          <p:cNvPr id="604" name="Google Shape;604;p79"/>
          <p:cNvSpPr txBox="1"/>
          <p:nvPr/>
        </p:nvSpPr>
        <p:spPr>
          <a:xfrm>
            <a:off x="457200" y="228600"/>
            <a:ext cx="85206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Proxima Nova"/>
                <a:ea typeface="Proxima Nova"/>
                <a:cs typeface="Proxima Nova"/>
                <a:sym typeface="Proxima Nova"/>
              </a:rPr>
              <a:t>Who we are and what we do?</a:t>
            </a:r>
            <a:endParaRPr>
              <a:solidFill>
                <a:srgbClr val="000000"/>
              </a:solidFill>
              <a:latin typeface="Proxima Nova"/>
              <a:ea typeface="Proxima Nova"/>
              <a:cs typeface="Proxima Nova"/>
              <a:sym typeface="Proxima Nova"/>
            </a:endParaRPr>
          </a:p>
        </p:txBody>
      </p:sp>
      <p:sp>
        <p:nvSpPr>
          <p:cNvPr id="605" name="Google Shape;605;p79"/>
          <p:cNvSpPr txBox="1"/>
          <p:nvPr/>
        </p:nvSpPr>
        <p:spPr>
          <a:xfrm>
            <a:off x="457200" y="410050"/>
            <a:ext cx="8305500" cy="45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latin typeface="Proxima Nova"/>
                <a:ea typeface="Proxima Nova"/>
                <a:cs typeface="Proxima Nova"/>
                <a:sym typeface="Proxima Nova"/>
              </a:rPr>
              <a:t>General</a:t>
            </a:r>
            <a:r>
              <a:rPr b="1" lang="en" sz="2400">
                <a:latin typeface="Proxima Nova"/>
                <a:ea typeface="Proxima Nova"/>
                <a:cs typeface="Proxima Nova"/>
                <a:sym typeface="Proxima Nova"/>
              </a:rPr>
              <a:t> Assembly </a:t>
            </a:r>
            <a:endParaRPr b="1" sz="2400">
              <a:solidFill>
                <a:srgbClr val="000000"/>
              </a:solidFill>
              <a:latin typeface="Proxima Nova"/>
              <a:ea typeface="Proxima Nova"/>
              <a:cs typeface="Proxima Nova"/>
              <a:sym typeface="Proxima Nova"/>
            </a:endParaRPr>
          </a:p>
        </p:txBody>
      </p:sp>
      <p:sp>
        <p:nvSpPr>
          <p:cNvPr id="606" name="Google Shape;606;p79"/>
          <p:cNvSpPr txBox="1"/>
          <p:nvPr>
            <p:ph idx="4294967295" type="body"/>
          </p:nvPr>
        </p:nvSpPr>
        <p:spPr>
          <a:xfrm>
            <a:off x="457200" y="755050"/>
            <a:ext cx="8229600" cy="454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Accelerate</a:t>
            </a:r>
            <a:r>
              <a:rPr lang="en"/>
              <a:t> </a:t>
            </a:r>
            <a:r>
              <a:rPr lang="en"/>
              <a:t>Digital</a:t>
            </a:r>
            <a:r>
              <a:rPr lang="en"/>
              <a:t> Transformation </a:t>
            </a:r>
            <a:r>
              <a:rPr lang="en">
                <a:solidFill>
                  <a:srgbClr val="000000"/>
                </a:solidFill>
              </a:rPr>
              <a:t>Through Enabling Talen</a:t>
            </a:r>
            <a:r>
              <a:rPr lang="en">
                <a:solidFill>
                  <a:srgbClr val="000000"/>
                </a:solidFill>
              </a:rPr>
              <a:t>t</a:t>
            </a:r>
            <a:endParaRPr>
              <a:solidFill>
                <a:srgbClr val="000000"/>
              </a:solidFill>
            </a:endParaRPr>
          </a:p>
        </p:txBody>
      </p:sp>
      <p:pic>
        <p:nvPicPr>
          <p:cNvPr id="607" name="Google Shape;607;p79"/>
          <p:cNvPicPr preferRelativeResize="0"/>
          <p:nvPr/>
        </p:nvPicPr>
        <p:blipFill rotWithShape="1">
          <a:blip r:embed="rId5">
            <a:alphaModFix/>
          </a:blip>
          <a:srcRect b="0" l="0" r="0" t="8374"/>
          <a:stretch/>
        </p:blipFill>
        <p:spPr>
          <a:xfrm>
            <a:off x="457200" y="2778150"/>
            <a:ext cx="3929772" cy="1800825"/>
          </a:xfrm>
          <a:prstGeom prst="rect">
            <a:avLst/>
          </a:prstGeom>
          <a:noFill/>
          <a:ln>
            <a:noFill/>
          </a:ln>
        </p:spPr>
      </p:pic>
      <p:pic>
        <p:nvPicPr>
          <p:cNvPr id="608" name="Google Shape;608;p79"/>
          <p:cNvPicPr preferRelativeResize="0"/>
          <p:nvPr/>
        </p:nvPicPr>
        <p:blipFill>
          <a:blip r:embed="rId6">
            <a:alphaModFix/>
          </a:blip>
          <a:stretch>
            <a:fillRect/>
          </a:stretch>
        </p:blipFill>
        <p:spPr>
          <a:xfrm>
            <a:off x="5488333" y="2199050"/>
            <a:ext cx="234009" cy="297050"/>
          </a:xfrm>
          <a:prstGeom prst="rect">
            <a:avLst/>
          </a:prstGeom>
          <a:noFill/>
          <a:ln>
            <a:noFill/>
          </a:ln>
        </p:spPr>
      </p:pic>
      <p:sp>
        <p:nvSpPr>
          <p:cNvPr id="609" name="Google Shape;609;p79"/>
          <p:cNvSpPr txBox="1"/>
          <p:nvPr/>
        </p:nvSpPr>
        <p:spPr>
          <a:xfrm>
            <a:off x="5817925" y="2166825"/>
            <a:ext cx="1152000" cy="361500"/>
          </a:xfrm>
          <a:prstGeom prst="rect">
            <a:avLst/>
          </a:prstGeom>
          <a:noFill/>
          <a:ln>
            <a:noFill/>
          </a:ln>
        </p:spPr>
        <p:txBody>
          <a:bodyPr anchorCtr="0" anchor="ctr" bIns="91425" lIns="91425" spcFirstLastPara="1" rIns="91425" wrap="square" tIns="91425">
            <a:noAutofit/>
          </a:bodyPr>
          <a:lstStyle/>
          <a:p>
            <a:pPr indent="0" lvl="0" marL="57150" rtl="0" algn="l">
              <a:spcBef>
                <a:spcPts val="0"/>
              </a:spcBef>
              <a:spcAft>
                <a:spcPts val="0"/>
              </a:spcAft>
              <a:buClr>
                <a:schemeClr val="dk1"/>
              </a:buClr>
              <a:buSzPts val="1100"/>
              <a:buFont typeface="Arial"/>
              <a:buNone/>
            </a:pPr>
            <a:r>
              <a:rPr lang="en" sz="1100">
                <a:solidFill>
                  <a:schemeClr val="dk1"/>
                </a:solidFill>
                <a:latin typeface="Proxima Nova"/>
                <a:ea typeface="Proxima Nova"/>
                <a:cs typeface="Proxima Nova"/>
                <a:sym typeface="Proxima Nova"/>
              </a:rPr>
              <a:t>Data &amp; AI </a:t>
            </a:r>
            <a:endParaRPr sz="1100">
              <a:solidFill>
                <a:schemeClr val="dk1"/>
              </a:solidFill>
              <a:latin typeface="Proxima Nova"/>
              <a:ea typeface="Proxima Nova"/>
              <a:cs typeface="Proxima Nova"/>
              <a:sym typeface="Proxima Nova"/>
            </a:endParaRPr>
          </a:p>
        </p:txBody>
      </p:sp>
      <p:pic>
        <p:nvPicPr>
          <p:cNvPr id="610" name="Google Shape;610;p79"/>
          <p:cNvPicPr preferRelativeResize="0"/>
          <p:nvPr/>
        </p:nvPicPr>
        <p:blipFill>
          <a:blip r:embed="rId7">
            <a:alphaModFix/>
          </a:blip>
          <a:stretch>
            <a:fillRect/>
          </a:stretch>
        </p:blipFill>
        <p:spPr>
          <a:xfrm>
            <a:off x="7103625" y="2198134"/>
            <a:ext cx="306252" cy="298881"/>
          </a:xfrm>
          <a:prstGeom prst="rect">
            <a:avLst/>
          </a:prstGeom>
          <a:noFill/>
          <a:ln>
            <a:noFill/>
          </a:ln>
        </p:spPr>
      </p:pic>
      <p:sp>
        <p:nvSpPr>
          <p:cNvPr id="611" name="Google Shape;611;p79"/>
          <p:cNvSpPr txBox="1"/>
          <p:nvPr/>
        </p:nvSpPr>
        <p:spPr>
          <a:xfrm>
            <a:off x="7486675" y="2199075"/>
            <a:ext cx="1469700" cy="297000"/>
          </a:xfrm>
          <a:prstGeom prst="rect">
            <a:avLst/>
          </a:prstGeom>
          <a:noFill/>
          <a:ln>
            <a:noFill/>
          </a:ln>
        </p:spPr>
        <p:txBody>
          <a:bodyPr anchorCtr="0" anchor="ctr" bIns="91425" lIns="91425" spcFirstLastPara="1" rIns="91425" wrap="square" tIns="91425">
            <a:noAutofit/>
          </a:bodyPr>
          <a:lstStyle/>
          <a:p>
            <a:pPr indent="0" lvl="0" marL="57150" rtl="0" algn="l">
              <a:lnSpc>
                <a:spcPct val="100000"/>
              </a:lnSpc>
              <a:spcBef>
                <a:spcPts val="0"/>
              </a:spcBef>
              <a:spcAft>
                <a:spcPts val="0"/>
              </a:spcAft>
              <a:buClr>
                <a:schemeClr val="dk1"/>
              </a:buClr>
              <a:buSzPts val="1100"/>
              <a:buFont typeface="Arial"/>
              <a:buNone/>
            </a:pPr>
            <a:r>
              <a:rPr lang="en" sz="1100">
                <a:solidFill>
                  <a:schemeClr val="dk1"/>
                </a:solidFill>
                <a:latin typeface="Proxima Nova"/>
                <a:ea typeface="Proxima Nova"/>
                <a:cs typeface="Proxima Nova"/>
                <a:sym typeface="Proxima Nova"/>
              </a:rPr>
              <a:t>UX &amp; Visual Design</a:t>
            </a:r>
            <a:endParaRPr sz="1100">
              <a:solidFill>
                <a:schemeClr val="dk1"/>
              </a:solidFill>
              <a:latin typeface="Proxima Nova"/>
              <a:ea typeface="Proxima Nova"/>
              <a:cs typeface="Proxima Nova"/>
              <a:sym typeface="Proxima Nova"/>
            </a:endParaRPr>
          </a:p>
        </p:txBody>
      </p:sp>
      <p:pic>
        <p:nvPicPr>
          <p:cNvPr id="612" name="Google Shape;612;p79"/>
          <p:cNvPicPr preferRelativeResize="0"/>
          <p:nvPr/>
        </p:nvPicPr>
        <p:blipFill>
          <a:blip r:embed="rId8">
            <a:alphaModFix/>
          </a:blip>
          <a:stretch>
            <a:fillRect/>
          </a:stretch>
        </p:blipFill>
        <p:spPr>
          <a:xfrm>
            <a:off x="7065513" y="1680756"/>
            <a:ext cx="382476" cy="382476"/>
          </a:xfrm>
          <a:prstGeom prst="rect">
            <a:avLst/>
          </a:prstGeom>
          <a:noFill/>
          <a:ln>
            <a:noFill/>
          </a:ln>
        </p:spPr>
      </p:pic>
      <p:pic>
        <p:nvPicPr>
          <p:cNvPr id="613" name="Google Shape;613;p79"/>
          <p:cNvPicPr preferRelativeResize="0"/>
          <p:nvPr/>
        </p:nvPicPr>
        <p:blipFill>
          <a:blip r:embed="rId9">
            <a:alphaModFix/>
          </a:blip>
          <a:stretch>
            <a:fillRect/>
          </a:stretch>
        </p:blipFill>
        <p:spPr>
          <a:xfrm>
            <a:off x="5413952" y="1228935"/>
            <a:ext cx="382773" cy="298890"/>
          </a:xfrm>
          <a:prstGeom prst="rect">
            <a:avLst/>
          </a:prstGeom>
          <a:noFill/>
          <a:ln>
            <a:noFill/>
          </a:ln>
        </p:spPr>
      </p:pic>
      <p:sp>
        <p:nvSpPr>
          <p:cNvPr id="614" name="Google Shape;614;p79"/>
          <p:cNvSpPr txBox="1"/>
          <p:nvPr>
            <p:ph idx="12" type="sldNum"/>
          </p:nvPr>
        </p:nvSpPr>
        <p:spPr>
          <a:xfrm>
            <a:off x="457200" y="4662725"/>
            <a:ext cx="23721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fld id="{00000000-1234-1234-1234-123412341234}" type="slidenum">
              <a:rPr lang="en" sz="900">
                <a:latin typeface="Proxima Nova"/>
                <a:ea typeface="Proxima Nova"/>
                <a:cs typeface="Proxima Nova"/>
                <a:sym typeface="Proxima Nova"/>
              </a:rPr>
              <a:t>‹#›</a:t>
            </a:fld>
            <a:r>
              <a:rPr lang="en" sz="900">
                <a:latin typeface="Proxima Nova"/>
                <a:ea typeface="Proxima Nova"/>
                <a:cs typeface="Proxima Nova"/>
                <a:sym typeface="Proxima Nova"/>
              </a:rPr>
              <a:t> | © 2021 General Assembly</a:t>
            </a:r>
            <a:endParaRPr sz="900">
              <a:latin typeface="Proxima Nova"/>
              <a:ea typeface="Proxima Nova"/>
              <a:cs typeface="Proxima Nova"/>
              <a:sym typeface="Proxima Nova"/>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2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Journey Through Search (Cont.)</a:t>
            </a:r>
            <a:endParaRPr/>
          </a:p>
        </p:txBody>
      </p:sp>
      <p:sp>
        <p:nvSpPr>
          <p:cNvPr id="1247" name="Google Shape;1247;p124"/>
          <p:cNvSpPr txBox="1"/>
          <p:nvPr>
            <p:ph idx="1" type="body"/>
          </p:nvPr>
        </p:nvSpPr>
        <p:spPr>
          <a:xfrm>
            <a:off x="381000" y="1066800"/>
            <a:ext cx="37833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Then, we move into </a:t>
            </a:r>
            <a:r>
              <a:rPr b="1" lang="en" sz="1600"/>
              <a:t>evaluation.</a:t>
            </a:r>
            <a:endParaRPr b="1" sz="1600"/>
          </a:p>
          <a:p>
            <a:pPr indent="-330200" lvl="0" marL="457200" rtl="0" algn="l">
              <a:spcBef>
                <a:spcPts val="1000"/>
              </a:spcBef>
              <a:spcAft>
                <a:spcPts val="0"/>
              </a:spcAft>
              <a:buSzPts val="1600"/>
              <a:buChar char="●"/>
            </a:pPr>
            <a:r>
              <a:rPr lang="en" sz="1600"/>
              <a:t>Informational “versus” searches show deeper consumer purchase intent.</a:t>
            </a:r>
            <a:endParaRPr sz="1600"/>
          </a:p>
          <a:p>
            <a:pPr indent="0" lvl="0" marL="0" rtl="0" algn="l">
              <a:spcBef>
                <a:spcPts val="1000"/>
              </a:spcBef>
              <a:spcAft>
                <a:spcPts val="1000"/>
              </a:spcAft>
              <a:buNone/>
            </a:pPr>
            <a:r>
              <a:rPr b="1" lang="en" sz="1600">
                <a:highlight>
                  <a:schemeClr val="accent2"/>
                </a:highlight>
              </a:rPr>
              <a:t>In the battle of Whoop versus Oura, which wins here?</a:t>
            </a:r>
            <a:endParaRPr b="1" sz="1600">
              <a:highlight>
                <a:schemeClr val="accent2"/>
              </a:highlight>
            </a:endParaRPr>
          </a:p>
        </p:txBody>
      </p:sp>
      <p:pic>
        <p:nvPicPr>
          <p:cNvPr id="1248" name="Google Shape;1248;p124"/>
          <p:cNvPicPr preferRelativeResize="0"/>
          <p:nvPr/>
        </p:nvPicPr>
        <p:blipFill rotWithShape="1">
          <a:blip r:embed="rId3">
            <a:alphaModFix/>
          </a:blip>
          <a:srcRect b="3679" l="0" r="0" t="0"/>
          <a:stretch/>
        </p:blipFill>
        <p:spPr>
          <a:xfrm>
            <a:off x="4903500" y="973410"/>
            <a:ext cx="3783299" cy="3638890"/>
          </a:xfrm>
          <a:prstGeom prst="rect">
            <a:avLst/>
          </a:prstGeom>
          <a:noFill/>
          <a:ln cap="flat" cmpd="sng" w="9525">
            <a:solidFill>
              <a:srgbClr val="B7B7B7"/>
            </a:solidFill>
            <a:prstDash val="solid"/>
            <a:round/>
            <a:headEnd len="sm" w="sm" type="none"/>
            <a:tailEnd len="sm" w="sm" type="none"/>
          </a:ln>
        </p:spPr>
      </p:pic>
      <p:sp>
        <p:nvSpPr>
          <p:cNvPr id="1249" name="Google Shape;1249;p12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25"/>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Journey Through Search (Cont.)</a:t>
            </a:r>
            <a:endParaRPr/>
          </a:p>
        </p:txBody>
      </p:sp>
      <p:sp>
        <p:nvSpPr>
          <p:cNvPr id="1255" name="Google Shape;1255;p12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256" name="Google Shape;1256;p125"/>
          <p:cNvSpPr txBox="1"/>
          <p:nvPr>
            <p:ph idx="1" type="body"/>
          </p:nvPr>
        </p:nvSpPr>
        <p:spPr>
          <a:xfrm>
            <a:off x="381000" y="1066800"/>
            <a:ext cx="29802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We do some </a:t>
            </a:r>
            <a:r>
              <a:rPr b="1" lang="en" sz="1600"/>
              <a:t>more research.</a:t>
            </a:r>
            <a:endParaRPr sz="1600"/>
          </a:p>
          <a:p>
            <a:pPr indent="-330200" lvl="0" marL="457200" rtl="0" algn="l">
              <a:spcBef>
                <a:spcPts val="1000"/>
              </a:spcBef>
              <a:spcAft>
                <a:spcPts val="0"/>
              </a:spcAft>
              <a:buSzPts val="1600"/>
              <a:buChar char="●"/>
            </a:pPr>
            <a:r>
              <a:rPr lang="en" sz="1600"/>
              <a:t>The consumer’s searches are more specific, and intent is building.</a:t>
            </a:r>
            <a:endParaRPr b="1" sz="1600"/>
          </a:p>
          <a:p>
            <a:pPr indent="0" lvl="0" marL="0" rtl="0" algn="l">
              <a:spcBef>
                <a:spcPts val="1000"/>
              </a:spcBef>
              <a:spcAft>
                <a:spcPts val="1000"/>
              </a:spcAft>
              <a:buNone/>
            </a:pPr>
            <a:r>
              <a:rPr b="1" lang="en" sz="1600">
                <a:highlight>
                  <a:schemeClr val="accent2"/>
                </a:highlight>
              </a:rPr>
              <a:t>Which is winning here?</a:t>
            </a:r>
            <a:endParaRPr b="1" sz="1600">
              <a:highlight>
                <a:schemeClr val="accent2"/>
              </a:highlight>
            </a:endParaRPr>
          </a:p>
        </p:txBody>
      </p:sp>
      <p:pic>
        <p:nvPicPr>
          <p:cNvPr id="1257" name="Google Shape;1257;p125"/>
          <p:cNvPicPr preferRelativeResize="0"/>
          <p:nvPr/>
        </p:nvPicPr>
        <p:blipFill>
          <a:blip r:embed="rId3">
            <a:alphaModFix/>
          </a:blip>
          <a:stretch>
            <a:fillRect/>
          </a:stretch>
        </p:blipFill>
        <p:spPr>
          <a:xfrm>
            <a:off x="3578736" y="1224275"/>
            <a:ext cx="5108063" cy="2937900"/>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sp>
        <p:nvSpPr>
          <p:cNvPr id="1262" name="Google Shape;1262;p126"/>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Journey Through Search (Cont.)</a:t>
            </a:r>
            <a:endParaRPr/>
          </a:p>
        </p:txBody>
      </p:sp>
      <p:sp>
        <p:nvSpPr>
          <p:cNvPr id="1263" name="Google Shape;1263;p126"/>
          <p:cNvSpPr txBox="1"/>
          <p:nvPr>
            <p:ph idx="1" type="body"/>
          </p:nvPr>
        </p:nvSpPr>
        <p:spPr>
          <a:xfrm>
            <a:off x="457200" y="1066800"/>
            <a:ext cx="41958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In the previous search, </a:t>
            </a:r>
            <a:r>
              <a:rPr lang="en" sz="1600"/>
              <a:t>an Oura content page ranked No. 1. The second paragraph contains an internal sales link.</a:t>
            </a:r>
            <a:endParaRPr sz="1600"/>
          </a:p>
          <a:p>
            <a:pPr indent="0" lvl="0" marL="0" rtl="0" algn="l">
              <a:spcBef>
                <a:spcPts val="1000"/>
              </a:spcBef>
              <a:spcAft>
                <a:spcPts val="0"/>
              </a:spcAft>
              <a:buNone/>
            </a:pPr>
            <a:r>
              <a:rPr b="1" lang="en" sz="1600"/>
              <a:t>Is SEO free? </a:t>
            </a:r>
            <a:r>
              <a:rPr lang="en" sz="1600"/>
              <a:t>Not really, but this article has been driving sales since 2017.</a:t>
            </a:r>
            <a:endParaRPr sz="1600"/>
          </a:p>
          <a:p>
            <a:pPr indent="0" lvl="0" marL="0" rtl="0" algn="l">
              <a:spcBef>
                <a:spcPts val="1000"/>
              </a:spcBef>
              <a:spcAft>
                <a:spcPts val="1000"/>
              </a:spcAft>
              <a:buNone/>
            </a:pPr>
            <a:r>
              <a:t/>
            </a:r>
            <a:endParaRPr/>
          </a:p>
        </p:txBody>
      </p:sp>
      <p:pic>
        <p:nvPicPr>
          <p:cNvPr id="1264" name="Google Shape;1264;p126"/>
          <p:cNvPicPr preferRelativeResize="0"/>
          <p:nvPr/>
        </p:nvPicPr>
        <p:blipFill>
          <a:blip r:embed="rId3">
            <a:alphaModFix/>
          </a:blip>
          <a:stretch>
            <a:fillRect/>
          </a:stretch>
        </p:blipFill>
        <p:spPr>
          <a:xfrm>
            <a:off x="5013400" y="1016000"/>
            <a:ext cx="2661524" cy="3722926"/>
          </a:xfrm>
          <a:prstGeom prst="rect">
            <a:avLst/>
          </a:prstGeom>
          <a:noFill/>
          <a:ln cap="flat" cmpd="sng" w="9525">
            <a:solidFill>
              <a:srgbClr val="B7B7B7"/>
            </a:solidFill>
            <a:prstDash val="solid"/>
            <a:round/>
            <a:headEnd len="sm" w="sm" type="none"/>
            <a:tailEnd len="sm" w="sm" type="none"/>
          </a:ln>
        </p:spPr>
      </p:pic>
      <p:sp>
        <p:nvSpPr>
          <p:cNvPr id="1265" name="Google Shape;1265;p12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69" name="Shape 1269"/>
        <p:cNvGrpSpPr/>
        <p:nvPr/>
      </p:nvGrpSpPr>
      <p:grpSpPr>
        <a:xfrm>
          <a:off x="0" y="0"/>
          <a:ext cx="0" cy="0"/>
          <a:chOff x="0" y="0"/>
          <a:chExt cx="0" cy="0"/>
        </a:xfrm>
      </p:grpSpPr>
      <p:sp>
        <p:nvSpPr>
          <p:cNvPr id="1270" name="Google Shape;1270;p127"/>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Search Showdown</a:t>
            </a:r>
            <a:endParaRPr/>
          </a:p>
        </p:txBody>
      </p:sp>
      <p:sp>
        <p:nvSpPr>
          <p:cNvPr id="1271" name="Google Shape;1271;p127"/>
          <p:cNvSpPr txBox="1"/>
          <p:nvPr>
            <p:ph idx="1" type="body"/>
          </p:nvPr>
        </p:nvSpPr>
        <p:spPr>
          <a:xfrm>
            <a:off x="979500" y="985200"/>
            <a:ext cx="7707300" cy="37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 this two-part exercise, students will compare and contrast how their paid and organic search efforts compare to that of a major competitor.</a:t>
            </a:r>
            <a:endParaRPr sz="1400"/>
          </a:p>
          <a:p>
            <a:pPr indent="0" lvl="0" marL="0" rtl="0" algn="l">
              <a:spcBef>
                <a:spcPts val="1600"/>
              </a:spcBef>
              <a:spcAft>
                <a:spcPts val="0"/>
              </a:spcAft>
              <a:buNone/>
            </a:pPr>
            <a:r>
              <a:rPr lang="en" sz="1400"/>
              <a:t>In the first part of the exercise, students should choose roles: Partner A searches for terms related to their brand and Partner B searches for terms related to a competitor. The pair should decide on a competitor, then take </a:t>
            </a:r>
            <a:r>
              <a:rPr b="1" lang="en" sz="1400"/>
              <a:t>5 minutes </a:t>
            </a:r>
            <a:r>
              <a:rPr lang="en" sz="1400"/>
              <a:t>to search for brand, product, and related keywords. They should jot down notes on their observations: What is going well, what isn’t going well, what results are appearing, what terms they’re using, etc.</a:t>
            </a:r>
            <a:endParaRPr sz="1400"/>
          </a:p>
          <a:p>
            <a:pPr indent="0" lvl="0" marL="0" rtl="0" algn="l">
              <a:spcBef>
                <a:spcPts val="1600"/>
              </a:spcBef>
              <a:spcAft>
                <a:spcPts val="0"/>
              </a:spcAft>
              <a:buNone/>
            </a:pPr>
            <a:r>
              <a:rPr lang="en" sz="1400"/>
              <a:t>For Part 2, the partners should come back together to compare notes on their findings: How their brand is performing compared to the competitor. They should ultimately be able to answer: Who is owning the SERP? And why? Give students another </a:t>
            </a:r>
            <a:r>
              <a:rPr b="1" lang="en" sz="1400"/>
              <a:t>5 minutes </a:t>
            </a:r>
            <a:r>
              <a:rPr lang="en" sz="1400"/>
              <a:t>to compare notes.</a:t>
            </a:r>
            <a:endParaRPr sz="1400"/>
          </a:p>
          <a:p>
            <a:pPr indent="0" lvl="0" marL="0" rtl="0" algn="l">
              <a:spcBef>
                <a:spcPts val="1600"/>
              </a:spcBef>
              <a:spcAft>
                <a:spcPts val="1600"/>
              </a:spcAft>
              <a:buNone/>
            </a:pPr>
            <a:r>
              <a:rPr lang="en" sz="1400"/>
              <a:t>Afterward, lead a debrief. Have a few pairs volunteer to share who they thought was owning the SERP and why. Have them share observations of what their brand was or wasn’t doing well and how they could improve.</a:t>
            </a:r>
            <a:endParaRPr sz="14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12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Search Showdown</a:t>
            </a:r>
            <a:endParaRPr/>
          </a:p>
        </p:txBody>
      </p:sp>
      <p:sp>
        <p:nvSpPr>
          <p:cNvPr id="1277" name="Google Shape;1277;p12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278" name="Google Shape;1278;p128"/>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minutes</a:t>
            </a:r>
            <a:endParaRPr/>
          </a:p>
        </p:txBody>
      </p:sp>
      <p:sp>
        <p:nvSpPr>
          <p:cNvPr id="1279" name="Google Shape;1279;p128"/>
          <p:cNvSpPr/>
          <p:nvPr/>
        </p:nvSpPr>
        <p:spPr>
          <a:xfrm>
            <a:off x="1400700" y="1393838"/>
            <a:ext cx="6789000" cy="986700"/>
          </a:xfrm>
          <a:prstGeom prst="rect">
            <a:avLst/>
          </a:prstGeom>
          <a:solidFill>
            <a:srgbClr val="FFDB00"/>
          </a:solidFill>
          <a:ln>
            <a:noFill/>
          </a:ln>
        </p:spPr>
        <p:txBody>
          <a:bodyPr anchorCtr="0" anchor="ctr" bIns="91425" lIns="91425" spcFirstLastPara="1" rIns="91425" wrap="square" tIns="91425">
            <a:noAutofit/>
          </a:bodyPr>
          <a:lstStyle/>
          <a:p>
            <a:pPr indent="0" lvl="0" marL="571500" rtl="0" algn="l">
              <a:spcBef>
                <a:spcPts val="0"/>
              </a:spcBef>
              <a:spcAft>
                <a:spcPts val="0"/>
              </a:spcAft>
              <a:buNone/>
            </a:pPr>
            <a:r>
              <a:rPr b="1" lang="en" sz="1800">
                <a:latin typeface="Proxima Nova"/>
                <a:ea typeface="Proxima Nova"/>
                <a:cs typeface="Proxima Nova"/>
                <a:sym typeface="Proxima Nova"/>
              </a:rPr>
              <a:t>Partner A: </a:t>
            </a:r>
            <a:r>
              <a:rPr lang="en" sz="1800">
                <a:solidFill>
                  <a:schemeClr val="dk1"/>
                </a:solidFill>
                <a:latin typeface="Proxima Nova"/>
                <a:ea typeface="Proxima Nova"/>
                <a:cs typeface="Proxima Nova"/>
                <a:sym typeface="Proxima Nova"/>
              </a:rPr>
              <a:t>Search for keywords or product names that will return </a:t>
            </a:r>
            <a:r>
              <a:rPr b="1" lang="en" sz="1800">
                <a:solidFill>
                  <a:schemeClr val="dk1"/>
                </a:solidFill>
                <a:latin typeface="Proxima Nova"/>
                <a:ea typeface="Proxima Nova"/>
                <a:cs typeface="Proxima Nova"/>
                <a:sym typeface="Proxima Nova"/>
              </a:rPr>
              <a:t>your brand’s</a:t>
            </a:r>
            <a:r>
              <a:rPr lang="en" sz="1800">
                <a:solidFill>
                  <a:schemeClr val="dk1"/>
                </a:solidFill>
                <a:latin typeface="Proxima Nova"/>
                <a:ea typeface="Proxima Nova"/>
                <a:cs typeface="Proxima Nova"/>
                <a:sym typeface="Proxima Nova"/>
              </a:rPr>
              <a:t> search ads or webpages in the results. Jot down your observations.</a:t>
            </a:r>
            <a:endParaRPr b="1" sz="1800">
              <a:latin typeface="Proxima Nova"/>
              <a:ea typeface="Proxima Nova"/>
              <a:cs typeface="Proxima Nova"/>
              <a:sym typeface="Proxima Nova"/>
            </a:endParaRPr>
          </a:p>
        </p:txBody>
      </p:sp>
      <p:sp>
        <p:nvSpPr>
          <p:cNvPr id="1280" name="Google Shape;1280;p128"/>
          <p:cNvSpPr/>
          <p:nvPr/>
        </p:nvSpPr>
        <p:spPr>
          <a:xfrm>
            <a:off x="1400700" y="2865574"/>
            <a:ext cx="6789000" cy="986700"/>
          </a:xfrm>
          <a:prstGeom prst="rect">
            <a:avLst/>
          </a:prstGeom>
          <a:solidFill>
            <a:srgbClr val="EAEAEA"/>
          </a:solidFill>
          <a:ln>
            <a:noFill/>
          </a:ln>
        </p:spPr>
        <p:txBody>
          <a:bodyPr anchorCtr="0" anchor="ctr" bIns="91425" lIns="91425" spcFirstLastPara="1" rIns="91425" wrap="square" tIns="91425">
            <a:noAutofit/>
          </a:bodyPr>
          <a:lstStyle/>
          <a:p>
            <a:pPr indent="0" lvl="0" marL="571500" rtl="0" algn="l">
              <a:spcBef>
                <a:spcPts val="0"/>
              </a:spcBef>
              <a:spcAft>
                <a:spcPts val="0"/>
              </a:spcAft>
              <a:buNone/>
            </a:pPr>
            <a:r>
              <a:rPr b="1" lang="en" sz="1800">
                <a:latin typeface="Proxima Nova"/>
                <a:ea typeface="Proxima Nova"/>
                <a:cs typeface="Proxima Nova"/>
                <a:sym typeface="Proxima Nova"/>
              </a:rPr>
              <a:t>Partner B: </a:t>
            </a:r>
            <a:r>
              <a:rPr lang="en" sz="1800">
                <a:solidFill>
                  <a:schemeClr val="dk1"/>
                </a:solidFill>
                <a:latin typeface="Proxima Nova"/>
                <a:ea typeface="Proxima Nova"/>
                <a:cs typeface="Proxima Nova"/>
                <a:sym typeface="Proxima Nova"/>
              </a:rPr>
              <a:t>Search for keywords or products that will lead you to </a:t>
            </a:r>
            <a:r>
              <a:rPr b="1" lang="en" sz="1800">
                <a:solidFill>
                  <a:schemeClr val="dk1"/>
                </a:solidFill>
                <a:latin typeface="Proxima Nova"/>
                <a:ea typeface="Proxima Nova"/>
                <a:cs typeface="Proxima Nova"/>
                <a:sym typeface="Proxima Nova"/>
              </a:rPr>
              <a:t>a competitor’s</a:t>
            </a:r>
            <a:r>
              <a:rPr lang="en" sz="1800">
                <a:solidFill>
                  <a:schemeClr val="dk1"/>
                </a:solidFill>
                <a:latin typeface="Proxima Nova"/>
                <a:ea typeface="Proxima Nova"/>
                <a:cs typeface="Proxima Nova"/>
                <a:sym typeface="Proxima Nova"/>
              </a:rPr>
              <a:t> search ads or webpages.</a:t>
            </a:r>
            <a:r>
              <a:rPr b="1" lang="en" sz="1800">
                <a:latin typeface="Proxima Nova"/>
                <a:ea typeface="Proxima Nova"/>
                <a:cs typeface="Proxima Nova"/>
                <a:sym typeface="Proxima Nova"/>
              </a:rPr>
              <a:t> </a:t>
            </a:r>
            <a:r>
              <a:rPr lang="en" sz="1800">
                <a:latin typeface="Proxima Nova"/>
                <a:ea typeface="Proxima Nova"/>
                <a:cs typeface="Proxima Nova"/>
                <a:sym typeface="Proxima Nova"/>
              </a:rPr>
              <a:t>Jot down your observations.</a:t>
            </a:r>
            <a:endParaRPr sz="1800">
              <a:latin typeface="Proxima Nova"/>
              <a:ea typeface="Proxima Nova"/>
              <a:cs typeface="Proxima Nova"/>
              <a:sym typeface="Proxima Nova"/>
            </a:endParaRPr>
          </a:p>
        </p:txBody>
      </p:sp>
      <p:pic>
        <p:nvPicPr>
          <p:cNvPr id="1281" name="Google Shape;1281;p128"/>
          <p:cNvPicPr preferRelativeResize="0"/>
          <p:nvPr/>
        </p:nvPicPr>
        <p:blipFill>
          <a:blip r:embed="rId3">
            <a:alphaModFix/>
          </a:blip>
          <a:stretch>
            <a:fillRect/>
          </a:stretch>
        </p:blipFill>
        <p:spPr>
          <a:xfrm>
            <a:off x="714738" y="1312150"/>
            <a:ext cx="1150075" cy="1150075"/>
          </a:xfrm>
          <a:prstGeom prst="rect">
            <a:avLst/>
          </a:prstGeom>
          <a:noFill/>
          <a:ln>
            <a:noFill/>
          </a:ln>
        </p:spPr>
      </p:pic>
      <p:pic>
        <p:nvPicPr>
          <p:cNvPr id="1282" name="Google Shape;1282;p128"/>
          <p:cNvPicPr preferRelativeResize="0"/>
          <p:nvPr/>
        </p:nvPicPr>
        <p:blipFill rotWithShape="1">
          <a:blip r:embed="rId4">
            <a:alphaModFix/>
          </a:blip>
          <a:srcRect b="20636" l="23290" r="23871" t="20536"/>
          <a:stretch/>
        </p:blipFill>
        <p:spPr>
          <a:xfrm>
            <a:off x="676900" y="2600450"/>
            <a:ext cx="1225751" cy="1364548"/>
          </a:xfrm>
          <a:prstGeom prst="rect">
            <a:avLst/>
          </a:prstGeom>
          <a:noFill/>
          <a:ln>
            <a:noFill/>
          </a:ln>
        </p:spPr>
      </p:pic>
      <p:pic>
        <p:nvPicPr>
          <p:cNvPr id="1283" name="Google Shape;1283;p128"/>
          <p:cNvPicPr preferRelativeResize="0"/>
          <p:nvPr/>
        </p:nvPicPr>
        <p:blipFill>
          <a:blip r:embed="rId5">
            <a:alphaModFix/>
          </a:blip>
          <a:stretch>
            <a:fillRect/>
          </a:stretch>
        </p:blipFill>
        <p:spPr>
          <a:xfrm>
            <a:off x="7815895" y="3598625"/>
            <a:ext cx="1209330" cy="994200"/>
          </a:xfrm>
          <a:prstGeom prst="rect">
            <a:avLst/>
          </a:prstGeom>
          <a:noFill/>
          <a:ln>
            <a:noFill/>
          </a:ln>
          <a:effectLst>
            <a:outerShdw blurRad="57150" rotWithShape="0" algn="bl" dir="5400000" dist="19050">
              <a:srgbClr val="000000">
                <a:alpha val="50000"/>
              </a:srgbClr>
            </a:outerShdw>
          </a:effectLst>
        </p:spPr>
      </p:pic>
      <p:sp>
        <p:nvSpPr>
          <p:cNvPr id="1284" name="Google Shape;1284;p128"/>
          <p:cNvSpPr txBox="1"/>
          <p:nvPr/>
        </p:nvSpPr>
        <p:spPr>
          <a:xfrm>
            <a:off x="7815900" y="3598625"/>
            <a:ext cx="1328100" cy="10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Proxima Nova"/>
                <a:ea typeface="Proxima Nova"/>
                <a:cs typeface="Proxima Nova"/>
                <a:sym typeface="Proxima Nova"/>
              </a:rPr>
              <a:t>LXA note</a:t>
            </a:r>
            <a:endParaRPr b="1" sz="1100">
              <a:latin typeface="Proxima Nova"/>
              <a:ea typeface="Proxima Nova"/>
              <a:cs typeface="Proxima Nova"/>
              <a:sym typeface="Proxima Nova"/>
            </a:endParaRPr>
          </a:p>
          <a:p>
            <a:pPr indent="0" lvl="0" marL="0" rtl="0" algn="l">
              <a:spcBef>
                <a:spcPts val="1000"/>
              </a:spcBef>
              <a:spcAft>
                <a:spcPts val="0"/>
              </a:spcAft>
              <a:buNone/>
            </a:pPr>
            <a:r>
              <a:rPr lang="en" sz="1000">
                <a:latin typeface="Proxima Nova"/>
                <a:ea typeface="Proxima Nova"/>
                <a:cs typeface="Proxima Nova"/>
                <a:sym typeface="Proxima Nova"/>
              </a:rPr>
              <a:t>You can list a specific competitor here.</a:t>
            </a:r>
            <a:endParaRPr sz="1000">
              <a:latin typeface="Proxima Nova"/>
              <a:ea typeface="Proxima Nova"/>
              <a:cs typeface="Proxima Nova"/>
              <a:sym typeface="Proxima Nova"/>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29"/>
          <p:cNvSpPr txBox="1"/>
          <p:nvPr>
            <p:ph idx="1" type="body"/>
          </p:nvPr>
        </p:nvSpPr>
        <p:spPr>
          <a:xfrm>
            <a:off x="457200" y="1005775"/>
            <a:ext cx="6749100" cy="221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Compare and contrast your notes</a:t>
            </a:r>
            <a:r>
              <a:rPr lang="en">
                <a:solidFill>
                  <a:schemeClr val="dk1"/>
                </a:solidFill>
              </a:rPr>
              <a:t> on your and your competitors’ search performance.</a:t>
            </a:r>
            <a:endParaRPr>
              <a:solidFill>
                <a:schemeClr val="dk1"/>
              </a:solidFill>
            </a:endParaRPr>
          </a:p>
          <a:p>
            <a:pPr indent="-342900" lvl="0" marL="457200" rtl="0" algn="l">
              <a:spcBef>
                <a:spcPts val="1600"/>
              </a:spcBef>
              <a:spcAft>
                <a:spcPts val="0"/>
              </a:spcAft>
              <a:buClr>
                <a:schemeClr val="dk1"/>
              </a:buClr>
              <a:buSzPts val="1800"/>
              <a:buChar char="●"/>
            </a:pPr>
            <a:r>
              <a:rPr lang="en">
                <a:solidFill>
                  <a:schemeClr val="dk1"/>
                </a:solidFill>
              </a:rPr>
              <a:t>What are you doing to </a:t>
            </a:r>
            <a:r>
              <a:rPr b="1" lang="en">
                <a:solidFill>
                  <a:schemeClr val="dk1"/>
                </a:solidFill>
              </a:rPr>
              <a:t>beat out your competitor</a:t>
            </a:r>
            <a:r>
              <a:rPr lang="en">
                <a:solidFill>
                  <a:schemeClr val="dk1"/>
                </a:solidFill>
              </a:rPr>
              <a: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What is your competitor doing that </a:t>
            </a:r>
            <a:r>
              <a:rPr b="1" lang="en">
                <a:solidFill>
                  <a:schemeClr val="dk1"/>
                </a:solidFill>
              </a:rPr>
              <a:t>you could do more of</a:t>
            </a:r>
            <a:r>
              <a:rPr lang="en">
                <a:solidFill>
                  <a:schemeClr val="dk1"/>
                </a:solidFill>
              </a:rPr>
              <a:t>?</a:t>
            </a:r>
            <a:endParaRPr>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Based on the results, who is </a:t>
            </a:r>
            <a:r>
              <a:rPr b="1" lang="en">
                <a:solidFill>
                  <a:schemeClr val="dk1"/>
                </a:solidFill>
              </a:rPr>
              <a:t>“owning the SERP”</a:t>
            </a:r>
            <a:r>
              <a:rPr lang="en">
                <a:solidFill>
                  <a:schemeClr val="dk1"/>
                </a:solidFill>
              </a:rPr>
              <a:t>? Why? </a:t>
            </a:r>
            <a:endParaRPr>
              <a:solidFill>
                <a:schemeClr val="dk1"/>
              </a:solidFill>
            </a:endParaRPr>
          </a:p>
          <a:p>
            <a:pPr indent="0" lvl="0" marL="0" rtl="0" algn="l">
              <a:spcBef>
                <a:spcPts val="1600"/>
              </a:spcBef>
              <a:spcAft>
                <a:spcPts val="1600"/>
              </a:spcAft>
              <a:buNone/>
            </a:pPr>
            <a:r>
              <a:rPr lang="en">
                <a:solidFill>
                  <a:schemeClr val="dk1"/>
                </a:solidFill>
              </a:rPr>
              <a:t>Be ready to share your findings with the class!</a:t>
            </a:r>
            <a:endParaRPr>
              <a:solidFill>
                <a:schemeClr val="dk1"/>
              </a:solidFill>
            </a:endParaRPr>
          </a:p>
        </p:txBody>
      </p:sp>
      <p:sp>
        <p:nvSpPr>
          <p:cNvPr id="1290" name="Google Shape;1290;p12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Search Showdown</a:t>
            </a:r>
            <a:endParaRPr/>
          </a:p>
        </p:txBody>
      </p:sp>
      <p:sp>
        <p:nvSpPr>
          <p:cNvPr id="1291" name="Google Shape;1291;p12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292" name="Google Shape;1292;p129"/>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minutes</a:t>
            </a:r>
            <a:endParaRPr/>
          </a:p>
        </p:txBody>
      </p:sp>
      <p:pic>
        <p:nvPicPr>
          <p:cNvPr id="1293" name="Google Shape;1293;p129"/>
          <p:cNvPicPr preferRelativeResize="0"/>
          <p:nvPr/>
        </p:nvPicPr>
        <p:blipFill>
          <a:blip r:embed="rId3">
            <a:alphaModFix/>
          </a:blip>
          <a:stretch>
            <a:fillRect/>
          </a:stretch>
        </p:blipFill>
        <p:spPr>
          <a:xfrm>
            <a:off x="7206303" y="2521900"/>
            <a:ext cx="1452000" cy="14520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7" name="Shape 1297"/>
        <p:cNvGrpSpPr/>
        <p:nvPr/>
      </p:nvGrpSpPr>
      <p:grpSpPr>
        <a:xfrm>
          <a:off x="0" y="0"/>
          <a:ext cx="0" cy="0"/>
          <a:chOff x="0" y="0"/>
          <a:chExt cx="0" cy="0"/>
        </a:xfrm>
      </p:grpSpPr>
      <p:sp>
        <p:nvSpPr>
          <p:cNvPr id="1298" name="Google Shape;1298;p13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Recap</a:t>
            </a:r>
            <a:endParaRPr/>
          </a:p>
        </p:txBody>
      </p:sp>
      <p:sp>
        <p:nvSpPr>
          <p:cNvPr id="1299" name="Google Shape;1299;p130"/>
          <p:cNvSpPr txBox="1"/>
          <p:nvPr/>
        </p:nvSpPr>
        <p:spPr>
          <a:xfrm>
            <a:off x="457200" y="995425"/>
            <a:ext cx="5715000" cy="294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Success in social comes down to tailoring your creative and incentives to match specific audiences. </a:t>
            </a:r>
            <a:endParaRPr sz="1800">
              <a:latin typeface="Proxima Nova"/>
              <a:ea typeface="Proxima Nova"/>
              <a:cs typeface="Proxima Nova"/>
              <a:sym typeface="Proxima Nova"/>
            </a:endParaRPr>
          </a:p>
          <a:p>
            <a:pPr indent="-342900" lvl="0" marL="457200" rtl="0" algn="l">
              <a:lnSpc>
                <a:spcPct val="115000"/>
              </a:lnSpc>
              <a:spcBef>
                <a:spcPts val="1000"/>
              </a:spcBef>
              <a:spcAft>
                <a:spcPts val="0"/>
              </a:spcAft>
              <a:buSzPts val="1800"/>
              <a:buFont typeface="Proxima Nova"/>
              <a:buChar char="●"/>
            </a:pPr>
            <a:r>
              <a:rPr lang="en" sz="1800">
                <a:latin typeface="Proxima Nova"/>
                <a:ea typeface="Proxima Nova"/>
                <a:cs typeface="Proxima Nova"/>
                <a:sym typeface="Proxima Nova"/>
              </a:rPr>
              <a:t>Success in search comes from owning the SERP; organic, paid, and often both. </a:t>
            </a:r>
            <a:endParaRPr sz="1800">
              <a:latin typeface="Proxima Nova"/>
              <a:ea typeface="Proxima Nova"/>
              <a:cs typeface="Proxima Nova"/>
              <a:sym typeface="Proxima Nova"/>
            </a:endParaRPr>
          </a:p>
          <a:p>
            <a:pPr indent="-342900" lvl="0" marL="457200" rtl="0" algn="l">
              <a:lnSpc>
                <a:spcPct val="115000"/>
              </a:lnSpc>
              <a:spcBef>
                <a:spcPts val="1000"/>
              </a:spcBef>
              <a:spcAft>
                <a:spcPts val="1000"/>
              </a:spcAft>
              <a:buSzPts val="1800"/>
              <a:buFont typeface="Proxima Nova"/>
              <a:buChar char="●"/>
            </a:pPr>
            <a:r>
              <a:rPr lang="en" sz="1800">
                <a:latin typeface="Proxima Nova"/>
                <a:ea typeface="Proxima Nova"/>
                <a:cs typeface="Proxima Nova"/>
                <a:sym typeface="Proxima Nova"/>
              </a:rPr>
              <a:t>Both social and search should focus on providing the consumer with value as opposed to blasting the marketing messages you hold dear. </a:t>
            </a:r>
            <a:endParaRPr sz="1800">
              <a:latin typeface="Proxima Nova"/>
              <a:ea typeface="Proxima Nova"/>
              <a:cs typeface="Proxima Nova"/>
              <a:sym typeface="Proxima Nova"/>
            </a:endParaRPr>
          </a:p>
        </p:txBody>
      </p:sp>
      <p:pic>
        <p:nvPicPr>
          <p:cNvPr id="1300" name="Google Shape;1300;p130"/>
          <p:cNvPicPr preferRelativeResize="0"/>
          <p:nvPr/>
        </p:nvPicPr>
        <p:blipFill>
          <a:blip r:embed="rId3">
            <a:alphaModFix/>
          </a:blip>
          <a:stretch>
            <a:fillRect/>
          </a:stretch>
        </p:blipFill>
        <p:spPr>
          <a:xfrm>
            <a:off x="6653475" y="1500500"/>
            <a:ext cx="1932551" cy="1932551"/>
          </a:xfrm>
          <a:prstGeom prst="rect">
            <a:avLst/>
          </a:prstGeom>
          <a:noFill/>
          <a:ln>
            <a:noFill/>
          </a:ln>
        </p:spPr>
      </p:pic>
      <p:sp>
        <p:nvSpPr>
          <p:cNvPr id="1301" name="Google Shape;1301;p130"/>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131"/>
          <p:cNvSpPr txBox="1"/>
          <p:nvPr>
            <p:ph type="title"/>
          </p:nvPr>
        </p:nvSpPr>
        <p:spPr>
          <a:xfrm>
            <a:off x="457200" y="1777050"/>
            <a:ext cx="81789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he eCommerce </a:t>
            </a:r>
            <a:r>
              <a:rPr lang="en"/>
              <a:t>Formula: </a:t>
            </a:r>
            <a:br>
              <a:rPr lang="en"/>
            </a:br>
            <a:r>
              <a:rPr lang="en"/>
              <a:t>Conversion and Average Order Value</a:t>
            </a:r>
            <a:endParaRPr/>
          </a:p>
        </p:txBody>
      </p:sp>
      <p:sp>
        <p:nvSpPr>
          <p:cNvPr id="1307" name="Google Shape;1307;p131"/>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Accelerating Growth Through eCommerce</a:t>
            </a:r>
            <a:endParaRPr/>
          </a:p>
        </p:txBody>
      </p:sp>
      <p:sp>
        <p:nvSpPr>
          <p:cNvPr id="1308" name="Google Shape;1308;p131"/>
          <p:cNvSpPr/>
          <p:nvPr/>
        </p:nvSpPr>
        <p:spPr>
          <a:xfrm>
            <a:off x="1267113" y="3422613"/>
            <a:ext cx="231300" cy="2313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31"/>
          <p:cNvSpPr/>
          <p:nvPr/>
        </p:nvSpPr>
        <p:spPr>
          <a:xfrm>
            <a:off x="3376364" y="3422613"/>
            <a:ext cx="231300" cy="2313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31"/>
          <p:cNvSpPr txBox="1"/>
          <p:nvPr/>
        </p:nvSpPr>
        <p:spPr>
          <a:xfrm>
            <a:off x="4607976" y="3729900"/>
            <a:ext cx="19866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a:solidFill>
                  <a:srgbClr val="FFFFFF"/>
                </a:solidFill>
                <a:latin typeface="Proxima Nova"/>
                <a:ea typeface="Proxima Nova"/>
                <a:cs typeface="Proxima Nova"/>
                <a:sym typeface="Proxima Nova"/>
              </a:rPr>
              <a:t>The eCommerce Formula: </a:t>
            </a:r>
            <a:r>
              <a:rPr b="1" lang="en">
                <a:solidFill>
                  <a:srgbClr val="FFFFFF"/>
                </a:solidFill>
                <a:latin typeface="Proxima Nova"/>
                <a:ea typeface="Proxima Nova"/>
                <a:cs typeface="Proxima Nova"/>
                <a:sym typeface="Proxima Nova"/>
              </a:rPr>
              <a:t>Conversion and AOV</a:t>
            </a:r>
            <a:endParaRPr b="1">
              <a:solidFill>
                <a:srgbClr val="FFFFFF"/>
              </a:solidFill>
              <a:latin typeface="Proxima Nova"/>
              <a:ea typeface="Proxima Nova"/>
              <a:cs typeface="Proxima Nova"/>
              <a:sym typeface="Proxima Nova"/>
            </a:endParaRPr>
          </a:p>
        </p:txBody>
      </p:sp>
      <p:sp>
        <p:nvSpPr>
          <p:cNvPr id="1311" name="Google Shape;1311;p131"/>
          <p:cNvSpPr txBox="1"/>
          <p:nvPr/>
        </p:nvSpPr>
        <p:spPr>
          <a:xfrm>
            <a:off x="2564125" y="3729900"/>
            <a:ext cx="18558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lt1"/>
                </a:solidFill>
                <a:latin typeface="Proxima Nova"/>
                <a:ea typeface="Proxima Nova"/>
                <a:cs typeface="Proxima Nova"/>
                <a:sym typeface="Proxima Nova"/>
              </a:rPr>
              <a:t>The eCommerce Formula: </a:t>
            </a:r>
            <a:br>
              <a:rPr lang="en">
                <a:solidFill>
                  <a:schemeClr val="lt1"/>
                </a:solidFill>
                <a:latin typeface="Proxima Nova"/>
                <a:ea typeface="Proxima Nova"/>
                <a:cs typeface="Proxima Nova"/>
                <a:sym typeface="Proxima Nova"/>
              </a:rPr>
            </a:br>
            <a:r>
              <a:rPr lang="en">
                <a:solidFill>
                  <a:schemeClr val="lt1"/>
                </a:solidFill>
                <a:latin typeface="Proxima Nova"/>
                <a:ea typeface="Proxima Nova"/>
                <a:cs typeface="Proxima Nova"/>
                <a:sym typeface="Proxima Nova"/>
              </a:rPr>
              <a:t>Traffic</a:t>
            </a:r>
            <a:endParaRPr>
              <a:solidFill>
                <a:srgbClr val="FFFFFF"/>
              </a:solidFill>
              <a:latin typeface="Proxima Nova"/>
              <a:ea typeface="Proxima Nova"/>
              <a:cs typeface="Proxima Nova"/>
              <a:sym typeface="Proxima Nova"/>
            </a:endParaRPr>
          </a:p>
        </p:txBody>
      </p:sp>
      <p:sp>
        <p:nvSpPr>
          <p:cNvPr id="1312" name="Google Shape;1312;p131"/>
          <p:cNvSpPr txBox="1"/>
          <p:nvPr/>
        </p:nvSpPr>
        <p:spPr>
          <a:xfrm>
            <a:off x="454874" y="3729900"/>
            <a:ext cx="18558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solidFill>
                  <a:srgbClr val="FFFFFF"/>
                </a:solidFill>
                <a:latin typeface="Proxima Nova"/>
                <a:ea typeface="Proxima Nova"/>
                <a:cs typeface="Proxima Nova"/>
                <a:sym typeface="Proxima Nova"/>
              </a:rPr>
              <a:t>The eCommerce Ecosystem</a:t>
            </a:r>
            <a:endParaRPr>
              <a:solidFill>
                <a:srgbClr val="FFFFFF"/>
              </a:solidFill>
              <a:latin typeface="Proxima Nova"/>
              <a:ea typeface="Proxima Nova"/>
              <a:cs typeface="Proxima Nova"/>
              <a:sym typeface="Proxima Nova"/>
            </a:endParaRPr>
          </a:p>
        </p:txBody>
      </p:sp>
      <p:sp>
        <p:nvSpPr>
          <p:cNvPr id="1313" name="Google Shape;1313;p131"/>
          <p:cNvSpPr txBox="1"/>
          <p:nvPr/>
        </p:nvSpPr>
        <p:spPr>
          <a:xfrm>
            <a:off x="6782630" y="3729900"/>
            <a:ext cx="18558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lt1"/>
                </a:solidFill>
                <a:latin typeface="Proxima Nova"/>
                <a:ea typeface="Proxima Nova"/>
                <a:cs typeface="Proxima Nova"/>
                <a:sym typeface="Proxima Nova"/>
              </a:rPr>
              <a:t>The eCommerce Formula: Retention and Churn</a:t>
            </a:r>
            <a:endParaRPr>
              <a:solidFill>
                <a:srgbClr val="FFFFFF"/>
              </a:solidFill>
              <a:latin typeface="Proxima Nova"/>
              <a:ea typeface="Proxima Nova"/>
              <a:cs typeface="Proxima Nova"/>
              <a:sym typeface="Proxima Nova"/>
            </a:endParaRPr>
          </a:p>
        </p:txBody>
      </p:sp>
      <p:cxnSp>
        <p:nvCxnSpPr>
          <p:cNvPr id="1314" name="Google Shape;1314;p131"/>
          <p:cNvCxnSpPr>
            <a:stCxn id="1308" idx="2"/>
            <a:endCxn id="1315" idx="6"/>
          </p:cNvCxnSpPr>
          <p:nvPr/>
        </p:nvCxnSpPr>
        <p:spPr>
          <a:xfrm flipH="1" rot="10800000">
            <a:off x="1267113" y="3531363"/>
            <a:ext cx="6559200" cy="6900"/>
          </a:xfrm>
          <a:prstGeom prst="straightConnector1">
            <a:avLst/>
          </a:prstGeom>
          <a:noFill/>
          <a:ln cap="flat" cmpd="sng" w="38100">
            <a:solidFill>
              <a:srgbClr val="B7B7B7"/>
            </a:solidFill>
            <a:prstDash val="solid"/>
            <a:round/>
            <a:headEnd len="med" w="med" type="none"/>
            <a:tailEnd len="med" w="med" type="none"/>
          </a:ln>
        </p:spPr>
      </p:cxnSp>
      <p:sp>
        <p:nvSpPr>
          <p:cNvPr id="1316" name="Google Shape;1316;p131"/>
          <p:cNvSpPr/>
          <p:nvPr/>
        </p:nvSpPr>
        <p:spPr>
          <a:xfrm>
            <a:off x="5485613" y="3422613"/>
            <a:ext cx="231300" cy="231300"/>
          </a:xfrm>
          <a:prstGeom prst="ellipse">
            <a:avLst/>
          </a:prstGeom>
          <a:solidFill>
            <a:srgbClr val="FFDB00"/>
          </a:solidFill>
          <a:ln cap="flat" cmpd="sng" w="762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31"/>
          <p:cNvSpPr/>
          <p:nvPr/>
        </p:nvSpPr>
        <p:spPr>
          <a:xfrm>
            <a:off x="7594864" y="3415713"/>
            <a:ext cx="231300" cy="2313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3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Where We’re Going</a:t>
            </a:r>
            <a:endParaRPr sz="2400"/>
          </a:p>
        </p:txBody>
      </p:sp>
      <p:sp>
        <p:nvSpPr>
          <p:cNvPr id="1322" name="Google Shape;1322;p132"/>
          <p:cNvSpPr txBox="1"/>
          <p:nvPr/>
        </p:nvSpPr>
        <p:spPr>
          <a:xfrm>
            <a:off x="457200" y="1049675"/>
            <a:ext cx="4936500" cy="296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Describe the importance of landing pages and product pages in driving conversions.</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100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Evaluate landing pages and product pages to gauge their efficacy in driving conversions.</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1000"/>
              </a:spcBef>
              <a:spcAft>
                <a:spcPts val="1000"/>
              </a:spcAft>
              <a:buClr>
                <a:schemeClr val="dk1"/>
              </a:buClr>
              <a:buSzPts val="1800"/>
              <a:buFont typeface="Proxima Nova"/>
              <a:buChar char="●"/>
            </a:pPr>
            <a:r>
              <a:rPr lang="en" sz="1800">
                <a:solidFill>
                  <a:schemeClr val="dk1"/>
                </a:solidFill>
                <a:latin typeface="Proxima Nova"/>
                <a:ea typeface="Proxima Nova"/>
                <a:cs typeface="Proxima Nova"/>
                <a:sym typeface="Proxima Nova"/>
              </a:rPr>
              <a:t>Identify tactics for increasing average order value. </a:t>
            </a:r>
            <a:endParaRPr sz="1800">
              <a:solidFill>
                <a:schemeClr val="dk1"/>
              </a:solidFill>
              <a:latin typeface="Proxima Nova"/>
              <a:ea typeface="Proxima Nova"/>
              <a:cs typeface="Proxima Nova"/>
              <a:sym typeface="Proxima Nova"/>
            </a:endParaRPr>
          </a:p>
        </p:txBody>
      </p:sp>
      <p:pic>
        <p:nvPicPr>
          <p:cNvPr id="1323" name="Google Shape;1323;p132"/>
          <p:cNvPicPr preferRelativeResize="0"/>
          <p:nvPr/>
        </p:nvPicPr>
        <p:blipFill>
          <a:blip r:embed="rId3">
            <a:alphaModFix/>
          </a:blip>
          <a:stretch>
            <a:fillRect/>
          </a:stretch>
        </p:blipFill>
        <p:spPr>
          <a:xfrm>
            <a:off x="6093300" y="1236125"/>
            <a:ext cx="2593500" cy="2593500"/>
          </a:xfrm>
          <a:prstGeom prst="rect">
            <a:avLst/>
          </a:prstGeom>
          <a:noFill/>
          <a:ln>
            <a:noFill/>
          </a:ln>
        </p:spPr>
      </p:pic>
      <p:sp>
        <p:nvSpPr>
          <p:cNvPr id="1324" name="Google Shape;1324;p132"/>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13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Why Conversion Is Hard</a:t>
            </a:r>
            <a:endParaRPr/>
          </a:p>
        </p:txBody>
      </p:sp>
      <p:sp>
        <p:nvSpPr>
          <p:cNvPr id="1330" name="Google Shape;1330;p13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1331" name="Google Shape;1331;p133"/>
          <p:cNvPicPr preferRelativeResize="0"/>
          <p:nvPr/>
        </p:nvPicPr>
        <p:blipFill rotWithShape="1">
          <a:blip r:embed="rId3">
            <a:alphaModFix/>
          </a:blip>
          <a:srcRect b="9767" l="4636" r="4636" t="3253"/>
          <a:stretch/>
        </p:blipFill>
        <p:spPr>
          <a:xfrm>
            <a:off x="706200" y="965175"/>
            <a:ext cx="2225100" cy="1476600"/>
          </a:xfrm>
          <a:prstGeom prst="rect">
            <a:avLst/>
          </a:prstGeom>
          <a:noFill/>
          <a:ln cap="flat" cmpd="sng" w="19050">
            <a:solidFill>
              <a:srgbClr val="B7B7B7"/>
            </a:solidFill>
            <a:prstDash val="solid"/>
            <a:round/>
            <a:headEnd len="sm" w="sm" type="none"/>
            <a:tailEnd len="sm" w="sm" type="none"/>
          </a:ln>
        </p:spPr>
      </p:pic>
      <p:pic>
        <p:nvPicPr>
          <p:cNvPr id="1332" name="Google Shape;1332;p133"/>
          <p:cNvPicPr preferRelativeResize="0"/>
          <p:nvPr/>
        </p:nvPicPr>
        <p:blipFill rotWithShape="1">
          <a:blip r:embed="rId4">
            <a:alphaModFix/>
          </a:blip>
          <a:srcRect b="9775" l="4111" r="4111" t="3252"/>
          <a:stretch/>
        </p:blipFill>
        <p:spPr>
          <a:xfrm>
            <a:off x="3443775" y="965175"/>
            <a:ext cx="2250750" cy="1476600"/>
          </a:xfrm>
          <a:prstGeom prst="rect">
            <a:avLst/>
          </a:prstGeom>
          <a:noFill/>
          <a:ln cap="flat" cmpd="sng" w="9525">
            <a:solidFill>
              <a:srgbClr val="B7B7B7"/>
            </a:solidFill>
            <a:prstDash val="solid"/>
            <a:round/>
            <a:headEnd len="sm" w="sm" type="none"/>
            <a:tailEnd len="sm" w="sm" type="none"/>
          </a:ln>
        </p:spPr>
      </p:pic>
      <p:pic>
        <p:nvPicPr>
          <p:cNvPr id="1333" name="Google Shape;1333;p133"/>
          <p:cNvPicPr preferRelativeResize="0"/>
          <p:nvPr/>
        </p:nvPicPr>
        <p:blipFill rotWithShape="1">
          <a:blip r:embed="rId5">
            <a:alphaModFix/>
          </a:blip>
          <a:srcRect b="10836" l="4262" r="4262" t="2191"/>
          <a:stretch/>
        </p:blipFill>
        <p:spPr>
          <a:xfrm>
            <a:off x="3469425" y="2807375"/>
            <a:ext cx="2225100" cy="1476600"/>
          </a:xfrm>
          <a:prstGeom prst="rect">
            <a:avLst/>
          </a:prstGeom>
          <a:noFill/>
          <a:ln cap="flat" cmpd="sng" w="9525">
            <a:solidFill>
              <a:srgbClr val="B7B7B7"/>
            </a:solidFill>
            <a:prstDash val="solid"/>
            <a:round/>
            <a:headEnd len="sm" w="sm" type="none"/>
            <a:tailEnd len="sm" w="sm" type="none"/>
          </a:ln>
        </p:spPr>
      </p:pic>
      <p:pic>
        <p:nvPicPr>
          <p:cNvPr id="1334" name="Google Shape;1334;p133"/>
          <p:cNvPicPr preferRelativeResize="0"/>
          <p:nvPr/>
        </p:nvPicPr>
        <p:blipFill rotWithShape="1">
          <a:blip r:embed="rId6">
            <a:alphaModFix/>
          </a:blip>
          <a:srcRect b="8603" l="4262" r="4262" t="4136"/>
          <a:stretch/>
        </p:blipFill>
        <p:spPr>
          <a:xfrm>
            <a:off x="6222662" y="2766750"/>
            <a:ext cx="2225100" cy="1476600"/>
          </a:xfrm>
          <a:prstGeom prst="rect">
            <a:avLst/>
          </a:prstGeom>
          <a:noFill/>
          <a:ln>
            <a:noFill/>
          </a:ln>
        </p:spPr>
      </p:pic>
      <p:cxnSp>
        <p:nvCxnSpPr>
          <p:cNvPr id="1335" name="Google Shape;1335;p133"/>
          <p:cNvCxnSpPr>
            <a:stCxn id="1331" idx="3"/>
            <a:endCxn id="1332" idx="1"/>
          </p:cNvCxnSpPr>
          <p:nvPr/>
        </p:nvCxnSpPr>
        <p:spPr>
          <a:xfrm>
            <a:off x="2931300" y="1703475"/>
            <a:ext cx="512400" cy="0"/>
          </a:xfrm>
          <a:prstGeom prst="straightConnector1">
            <a:avLst/>
          </a:prstGeom>
          <a:noFill/>
          <a:ln cap="flat" cmpd="sng" w="9525">
            <a:solidFill>
              <a:srgbClr val="000000"/>
            </a:solidFill>
            <a:prstDash val="solid"/>
            <a:round/>
            <a:headEnd len="med" w="med" type="none"/>
            <a:tailEnd len="med" w="med" type="triangle"/>
          </a:ln>
        </p:spPr>
      </p:cxnSp>
      <p:cxnSp>
        <p:nvCxnSpPr>
          <p:cNvPr id="1336" name="Google Shape;1336;p133"/>
          <p:cNvCxnSpPr/>
          <p:nvPr/>
        </p:nvCxnSpPr>
        <p:spPr>
          <a:xfrm>
            <a:off x="4568188" y="2503213"/>
            <a:ext cx="0" cy="242700"/>
          </a:xfrm>
          <a:prstGeom prst="straightConnector1">
            <a:avLst/>
          </a:prstGeom>
          <a:noFill/>
          <a:ln cap="flat" cmpd="sng" w="9525">
            <a:solidFill>
              <a:srgbClr val="000000"/>
            </a:solidFill>
            <a:prstDash val="solid"/>
            <a:round/>
            <a:headEnd len="med" w="med" type="none"/>
            <a:tailEnd len="med" w="med" type="triangle"/>
          </a:ln>
        </p:spPr>
      </p:cxnSp>
      <p:cxnSp>
        <p:nvCxnSpPr>
          <p:cNvPr id="1337" name="Google Shape;1337;p133"/>
          <p:cNvCxnSpPr>
            <a:stCxn id="1333" idx="3"/>
            <a:endCxn id="1334" idx="1"/>
          </p:cNvCxnSpPr>
          <p:nvPr/>
        </p:nvCxnSpPr>
        <p:spPr>
          <a:xfrm flipH="1" rot="10800000">
            <a:off x="5694525" y="3505175"/>
            <a:ext cx="528000" cy="40500"/>
          </a:xfrm>
          <a:prstGeom prst="straightConnector1">
            <a:avLst/>
          </a:prstGeom>
          <a:noFill/>
          <a:ln cap="flat" cmpd="sng" w="9525">
            <a:solidFill>
              <a:schemeClr val="dk1"/>
            </a:solidFill>
            <a:prstDash val="solid"/>
            <a:round/>
            <a:headEnd len="med" w="med" type="none"/>
            <a:tailEnd len="med" w="med" type="triangle"/>
          </a:ln>
        </p:spPr>
      </p:cxnSp>
      <p:sp>
        <p:nvSpPr>
          <p:cNvPr id="1338" name="Google Shape;1338;p133"/>
          <p:cNvSpPr txBox="1"/>
          <p:nvPr/>
        </p:nvSpPr>
        <p:spPr>
          <a:xfrm>
            <a:off x="1018738" y="2624412"/>
            <a:ext cx="1601700" cy="32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highlight>
                  <a:schemeClr val="accent2"/>
                </a:highlight>
                <a:latin typeface="Proxima Nova"/>
                <a:ea typeface="Proxima Nova"/>
                <a:cs typeface="Proxima Nova"/>
                <a:sym typeface="Proxima Nova"/>
              </a:rPr>
              <a:t>100% - 750,000</a:t>
            </a:r>
            <a:br>
              <a:rPr lang="en">
                <a:latin typeface="Proxima Nova"/>
                <a:ea typeface="Proxima Nova"/>
                <a:cs typeface="Proxima Nova"/>
                <a:sym typeface="Proxima Nova"/>
              </a:rPr>
            </a:br>
            <a:r>
              <a:rPr lang="en">
                <a:latin typeface="Proxima Nova"/>
                <a:ea typeface="Proxima Nova"/>
                <a:cs typeface="Proxima Nova"/>
                <a:sym typeface="Proxima Nova"/>
              </a:rPr>
              <a:t>v</a:t>
            </a:r>
            <a:r>
              <a:rPr lang="en">
                <a:solidFill>
                  <a:srgbClr val="000000"/>
                </a:solidFill>
                <a:latin typeface="Proxima Nova"/>
                <a:ea typeface="Proxima Nova"/>
                <a:cs typeface="Proxima Nova"/>
                <a:sym typeface="Proxima Nova"/>
              </a:rPr>
              <a:t>isitors to site. </a:t>
            </a:r>
            <a:endParaRPr>
              <a:latin typeface="Proxima Nova"/>
              <a:ea typeface="Proxima Nova"/>
              <a:cs typeface="Proxima Nova"/>
              <a:sym typeface="Proxima Nova"/>
            </a:endParaRPr>
          </a:p>
        </p:txBody>
      </p:sp>
      <p:sp>
        <p:nvSpPr>
          <p:cNvPr id="1339" name="Google Shape;1339;p133"/>
          <p:cNvSpPr txBox="1"/>
          <p:nvPr/>
        </p:nvSpPr>
        <p:spPr>
          <a:xfrm>
            <a:off x="5694532" y="1472450"/>
            <a:ext cx="24525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a:highlight>
                  <a:schemeClr val="accent2"/>
                </a:highlight>
                <a:latin typeface="Proxima Nova"/>
                <a:ea typeface="Proxima Nova"/>
                <a:cs typeface="Proxima Nova"/>
                <a:sym typeface="Proxima Nova"/>
              </a:rPr>
              <a:t>10% - 75,000 </a:t>
            </a:r>
            <a:endParaRPr b="1">
              <a:highlight>
                <a:schemeClr val="accent2"/>
              </a:highlight>
              <a:latin typeface="Proxima Nova"/>
              <a:ea typeface="Proxima Nova"/>
              <a:cs typeface="Proxima Nova"/>
              <a:sym typeface="Proxima Nova"/>
            </a:endParaRPr>
          </a:p>
          <a:p>
            <a:pPr indent="0" lvl="0" marL="0" rtl="0" algn="l">
              <a:spcBef>
                <a:spcPts val="0"/>
              </a:spcBef>
              <a:spcAft>
                <a:spcPts val="0"/>
              </a:spcAft>
              <a:buClr>
                <a:srgbClr val="000000"/>
              </a:buClr>
              <a:buSzPts val="1100"/>
              <a:buFont typeface="Arial"/>
              <a:buNone/>
            </a:pPr>
            <a:r>
              <a:rPr lang="en">
                <a:latin typeface="Proxima Nova"/>
                <a:ea typeface="Proxima Nova"/>
                <a:cs typeface="Proxima Nova"/>
                <a:sym typeface="Proxima Nova"/>
              </a:rPr>
              <a:t>b</a:t>
            </a:r>
            <a:r>
              <a:rPr lang="en">
                <a:latin typeface="Proxima Nova"/>
                <a:ea typeface="Proxima Nova"/>
                <a:cs typeface="Proxima Nova"/>
                <a:sym typeface="Proxima Nova"/>
              </a:rPr>
              <a:t>rowse products page.</a:t>
            </a:r>
            <a:endParaRPr>
              <a:latin typeface="Proxima Nova"/>
              <a:ea typeface="Proxima Nova"/>
              <a:cs typeface="Proxima Nova"/>
              <a:sym typeface="Proxima Nova"/>
            </a:endParaRPr>
          </a:p>
        </p:txBody>
      </p:sp>
      <p:sp>
        <p:nvSpPr>
          <p:cNvPr id="1340" name="Google Shape;1340;p133"/>
          <p:cNvSpPr txBox="1"/>
          <p:nvPr/>
        </p:nvSpPr>
        <p:spPr>
          <a:xfrm>
            <a:off x="1561302" y="3458250"/>
            <a:ext cx="1894200" cy="321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highlight>
                  <a:schemeClr val="accent2"/>
                </a:highlight>
                <a:latin typeface="Proxima Nova"/>
                <a:ea typeface="Proxima Nova"/>
                <a:cs typeface="Proxima Nova"/>
                <a:sym typeface="Proxima Nova"/>
              </a:rPr>
              <a:t>5% - 3,750</a:t>
            </a:r>
            <a:br>
              <a:rPr b="1" lang="en">
                <a:highlight>
                  <a:schemeClr val="accent2"/>
                </a:highlight>
                <a:latin typeface="Proxima Nova"/>
                <a:ea typeface="Proxima Nova"/>
                <a:cs typeface="Proxima Nova"/>
                <a:sym typeface="Proxima Nova"/>
              </a:rPr>
            </a:br>
            <a:r>
              <a:rPr lang="en">
                <a:latin typeface="Proxima Nova"/>
                <a:ea typeface="Proxima Nova"/>
                <a:cs typeface="Proxima Nova"/>
                <a:sym typeface="Proxima Nova"/>
              </a:rPr>
              <a:t>a</a:t>
            </a:r>
            <a:r>
              <a:rPr lang="en">
                <a:latin typeface="Proxima Nova"/>
                <a:ea typeface="Proxima Nova"/>
                <a:cs typeface="Proxima Nova"/>
                <a:sym typeface="Proxima Nova"/>
              </a:rPr>
              <a:t>dd to cart.</a:t>
            </a:r>
            <a:endParaRPr>
              <a:latin typeface="Proxima Nova"/>
              <a:ea typeface="Proxima Nova"/>
              <a:cs typeface="Proxima Nova"/>
              <a:sym typeface="Proxima Nova"/>
            </a:endParaRPr>
          </a:p>
        </p:txBody>
      </p:sp>
      <p:sp>
        <p:nvSpPr>
          <p:cNvPr id="1341" name="Google Shape;1341;p133"/>
          <p:cNvSpPr txBox="1"/>
          <p:nvPr/>
        </p:nvSpPr>
        <p:spPr>
          <a:xfrm>
            <a:off x="6300363" y="4357350"/>
            <a:ext cx="2069700" cy="321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a:highlight>
                  <a:schemeClr val="accent2"/>
                </a:highlight>
                <a:latin typeface="Proxima Nova"/>
                <a:ea typeface="Proxima Nova"/>
                <a:cs typeface="Proxima Nova"/>
                <a:sym typeface="Proxima Nova"/>
              </a:rPr>
              <a:t>40% - 1,500</a:t>
            </a:r>
            <a:endParaRPr b="1">
              <a:highlight>
                <a:schemeClr val="accent2"/>
              </a:highlight>
              <a:latin typeface="Proxima Nova"/>
              <a:ea typeface="Proxima Nova"/>
              <a:cs typeface="Proxima Nova"/>
              <a:sym typeface="Proxima Nova"/>
            </a:endParaRPr>
          </a:p>
          <a:p>
            <a:pPr indent="0" lvl="0" marL="0" rtl="0" algn="ctr">
              <a:spcBef>
                <a:spcPts val="0"/>
              </a:spcBef>
              <a:spcAft>
                <a:spcPts val="0"/>
              </a:spcAft>
              <a:buClr>
                <a:srgbClr val="000000"/>
              </a:buClr>
              <a:buSzPts val="1100"/>
              <a:buFont typeface="Arial"/>
              <a:buNone/>
            </a:pPr>
            <a:r>
              <a:rPr lang="en">
                <a:latin typeface="Proxima Nova"/>
                <a:ea typeface="Proxima Nova"/>
                <a:cs typeface="Proxima Nova"/>
                <a:sym typeface="Proxima Nova"/>
              </a:rPr>
              <a:t>s</a:t>
            </a:r>
            <a:r>
              <a:rPr lang="en">
                <a:latin typeface="Proxima Nova"/>
                <a:ea typeface="Proxima Nova"/>
                <a:cs typeface="Proxima Nova"/>
                <a:sym typeface="Proxima Nova"/>
              </a:rPr>
              <a:t>ign up for account.</a:t>
            </a:r>
            <a:endParaRPr>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80"/>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eCommerce Ecosystem</a:t>
            </a:r>
            <a:endParaRPr/>
          </a:p>
        </p:txBody>
      </p:sp>
      <p:sp>
        <p:nvSpPr>
          <p:cNvPr id="620" name="Google Shape;620;p80"/>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Accelerating Growth Through eCommerce</a:t>
            </a:r>
            <a:endParaRPr/>
          </a:p>
        </p:txBody>
      </p:sp>
      <p:sp>
        <p:nvSpPr>
          <p:cNvPr id="621" name="Google Shape;621;p80"/>
          <p:cNvSpPr/>
          <p:nvPr/>
        </p:nvSpPr>
        <p:spPr>
          <a:xfrm>
            <a:off x="3378688" y="3109863"/>
            <a:ext cx="231300" cy="2313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80"/>
          <p:cNvSpPr/>
          <p:nvPr/>
        </p:nvSpPr>
        <p:spPr>
          <a:xfrm>
            <a:off x="5487939" y="3109863"/>
            <a:ext cx="231300" cy="2313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80"/>
          <p:cNvSpPr txBox="1"/>
          <p:nvPr/>
        </p:nvSpPr>
        <p:spPr>
          <a:xfrm>
            <a:off x="4675688" y="3430950"/>
            <a:ext cx="18558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solidFill>
                  <a:srgbClr val="FFFFFF"/>
                </a:solidFill>
                <a:latin typeface="Proxima Nova"/>
                <a:ea typeface="Proxima Nova"/>
                <a:cs typeface="Proxima Nova"/>
                <a:sym typeface="Proxima Nova"/>
              </a:rPr>
              <a:t>The eCommerce Formula: </a:t>
            </a:r>
            <a:r>
              <a:rPr lang="en">
                <a:solidFill>
                  <a:schemeClr val="lt1"/>
                </a:solidFill>
                <a:latin typeface="Proxima Nova"/>
                <a:ea typeface="Proxima Nova"/>
                <a:cs typeface="Proxima Nova"/>
                <a:sym typeface="Proxima Nova"/>
              </a:rPr>
              <a:t>Conversion and AOV</a:t>
            </a:r>
            <a:endParaRPr>
              <a:solidFill>
                <a:srgbClr val="FFFFFF"/>
              </a:solidFill>
              <a:latin typeface="Proxima Nova"/>
              <a:ea typeface="Proxima Nova"/>
              <a:cs typeface="Proxima Nova"/>
              <a:sym typeface="Proxima Nova"/>
            </a:endParaRPr>
          </a:p>
        </p:txBody>
      </p:sp>
      <p:sp>
        <p:nvSpPr>
          <p:cNvPr id="624" name="Google Shape;624;p80"/>
          <p:cNvSpPr txBox="1"/>
          <p:nvPr/>
        </p:nvSpPr>
        <p:spPr>
          <a:xfrm>
            <a:off x="2566450" y="3430950"/>
            <a:ext cx="18558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lt1"/>
                </a:solidFill>
                <a:latin typeface="Proxima Nova"/>
                <a:ea typeface="Proxima Nova"/>
                <a:cs typeface="Proxima Nova"/>
                <a:sym typeface="Proxima Nova"/>
              </a:rPr>
              <a:t>T</a:t>
            </a:r>
            <a:r>
              <a:rPr lang="en">
                <a:solidFill>
                  <a:schemeClr val="lt1"/>
                </a:solidFill>
                <a:latin typeface="Proxima Nova"/>
                <a:ea typeface="Proxima Nova"/>
                <a:cs typeface="Proxima Nova"/>
                <a:sym typeface="Proxima Nova"/>
              </a:rPr>
              <a:t>he eCommerce Formula: Traffic</a:t>
            </a:r>
            <a:endParaRPr>
              <a:solidFill>
                <a:srgbClr val="FFFFFF"/>
              </a:solidFill>
              <a:latin typeface="Proxima Nova"/>
              <a:ea typeface="Proxima Nova"/>
              <a:cs typeface="Proxima Nova"/>
              <a:sym typeface="Proxima Nova"/>
            </a:endParaRPr>
          </a:p>
        </p:txBody>
      </p:sp>
      <p:sp>
        <p:nvSpPr>
          <p:cNvPr id="625" name="Google Shape;625;p80"/>
          <p:cNvSpPr txBox="1"/>
          <p:nvPr/>
        </p:nvSpPr>
        <p:spPr>
          <a:xfrm>
            <a:off x="457199" y="3430950"/>
            <a:ext cx="18558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b="1" lang="en">
                <a:solidFill>
                  <a:srgbClr val="FFFFFF"/>
                </a:solidFill>
                <a:latin typeface="Proxima Nova"/>
                <a:ea typeface="Proxima Nova"/>
                <a:cs typeface="Proxima Nova"/>
                <a:sym typeface="Proxima Nova"/>
              </a:rPr>
              <a:t>The eCommerce Ecosystem</a:t>
            </a:r>
            <a:endParaRPr b="1">
              <a:solidFill>
                <a:srgbClr val="FFFFFF"/>
              </a:solidFill>
              <a:latin typeface="Proxima Nova"/>
              <a:ea typeface="Proxima Nova"/>
              <a:cs typeface="Proxima Nova"/>
              <a:sym typeface="Proxima Nova"/>
            </a:endParaRPr>
          </a:p>
        </p:txBody>
      </p:sp>
      <p:sp>
        <p:nvSpPr>
          <p:cNvPr id="626" name="Google Shape;626;p80"/>
          <p:cNvSpPr txBox="1"/>
          <p:nvPr/>
        </p:nvSpPr>
        <p:spPr>
          <a:xfrm>
            <a:off x="6784955" y="3430950"/>
            <a:ext cx="18558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lt1"/>
                </a:solidFill>
                <a:latin typeface="Proxima Nova"/>
                <a:ea typeface="Proxima Nova"/>
                <a:cs typeface="Proxima Nova"/>
                <a:sym typeface="Proxima Nova"/>
              </a:rPr>
              <a:t>T</a:t>
            </a:r>
            <a:r>
              <a:rPr lang="en">
                <a:solidFill>
                  <a:schemeClr val="lt1"/>
                </a:solidFill>
                <a:latin typeface="Proxima Nova"/>
                <a:ea typeface="Proxima Nova"/>
                <a:cs typeface="Proxima Nova"/>
                <a:sym typeface="Proxima Nova"/>
              </a:rPr>
              <a:t>he eCommerce Formula: Retention and Churn</a:t>
            </a:r>
            <a:endParaRPr>
              <a:solidFill>
                <a:srgbClr val="FFFFFF"/>
              </a:solidFill>
              <a:latin typeface="Proxima Nova"/>
              <a:ea typeface="Proxima Nova"/>
              <a:cs typeface="Proxima Nova"/>
              <a:sym typeface="Proxima Nova"/>
            </a:endParaRPr>
          </a:p>
        </p:txBody>
      </p:sp>
      <p:cxnSp>
        <p:nvCxnSpPr>
          <p:cNvPr id="627" name="Google Shape;627;p80"/>
          <p:cNvCxnSpPr>
            <a:stCxn id="628" idx="2"/>
            <a:endCxn id="629" idx="6"/>
          </p:cNvCxnSpPr>
          <p:nvPr/>
        </p:nvCxnSpPr>
        <p:spPr>
          <a:xfrm>
            <a:off x="1269438" y="3225513"/>
            <a:ext cx="6559200" cy="0"/>
          </a:xfrm>
          <a:prstGeom prst="straightConnector1">
            <a:avLst/>
          </a:prstGeom>
          <a:noFill/>
          <a:ln cap="flat" cmpd="sng" w="38100">
            <a:solidFill>
              <a:srgbClr val="B7B7B7"/>
            </a:solidFill>
            <a:prstDash val="solid"/>
            <a:round/>
            <a:headEnd len="med" w="med" type="none"/>
            <a:tailEnd len="med" w="med" type="none"/>
          </a:ln>
        </p:spPr>
      </p:cxnSp>
      <p:sp>
        <p:nvSpPr>
          <p:cNvPr id="628" name="Google Shape;628;p80"/>
          <p:cNvSpPr/>
          <p:nvPr/>
        </p:nvSpPr>
        <p:spPr>
          <a:xfrm>
            <a:off x="1269438" y="3109863"/>
            <a:ext cx="231300" cy="231300"/>
          </a:xfrm>
          <a:prstGeom prst="ellipse">
            <a:avLst/>
          </a:prstGeom>
          <a:solidFill>
            <a:srgbClr val="FFDB00"/>
          </a:solidFill>
          <a:ln cap="flat" cmpd="sng" w="762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80"/>
          <p:cNvSpPr/>
          <p:nvPr/>
        </p:nvSpPr>
        <p:spPr>
          <a:xfrm>
            <a:off x="7597189" y="3109863"/>
            <a:ext cx="231300" cy="2313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13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Improving Conversion Rate</a:t>
            </a:r>
            <a:endParaRPr/>
          </a:p>
        </p:txBody>
      </p:sp>
      <p:sp>
        <p:nvSpPr>
          <p:cNvPr id="1347" name="Google Shape;1347;p13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solidFill>
                  <a:schemeClr val="dk1"/>
                </a:solidFill>
              </a:rPr>
              <a:t>‹#›</a:t>
            </a:fld>
            <a:r>
              <a:rPr lang="en">
                <a:solidFill>
                  <a:schemeClr val="dk1"/>
                </a:solidFill>
              </a:rPr>
              <a:t> | © 2020 General Assembly</a:t>
            </a:r>
            <a:endParaRPr>
              <a:solidFill>
                <a:schemeClr val="dk1"/>
              </a:solidFill>
            </a:endParaRPr>
          </a:p>
        </p:txBody>
      </p:sp>
      <p:sp>
        <p:nvSpPr>
          <p:cNvPr id="1348" name="Google Shape;1348;p134"/>
          <p:cNvSpPr txBox="1"/>
          <p:nvPr>
            <p:ph idx="4294967295" type="body"/>
          </p:nvPr>
        </p:nvSpPr>
        <p:spPr>
          <a:xfrm>
            <a:off x="457200" y="9144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000"/>
              <a:t>Improve conversion rate with:</a:t>
            </a:r>
            <a:endParaRPr sz="2000"/>
          </a:p>
          <a:p>
            <a:pPr indent="-355600" lvl="0" marL="457200" rtl="0" algn="l">
              <a:spcBef>
                <a:spcPts val="1000"/>
              </a:spcBef>
              <a:spcAft>
                <a:spcPts val="0"/>
              </a:spcAft>
              <a:buClr>
                <a:srgbClr val="000000"/>
              </a:buClr>
              <a:buSzPts val="2000"/>
              <a:buChar char="●"/>
            </a:pPr>
            <a:r>
              <a:rPr b="1" lang="en" sz="2000">
                <a:highlight>
                  <a:schemeClr val="accent2"/>
                </a:highlight>
              </a:rPr>
              <a:t>User flow</a:t>
            </a:r>
            <a:r>
              <a:rPr lang="en" sz="2000"/>
              <a:t> simplicity.</a:t>
            </a:r>
            <a:endParaRPr sz="2000"/>
          </a:p>
          <a:p>
            <a:pPr indent="-355600" lvl="0" marL="457200" rtl="0" algn="l">
              <a:spcBef>
                <a:spcPts val="1000"/>
              </a:spcBef>
              <a:spcAft>
                <a:spcPts val="0"/>
              </a:spcAft>
              <a:buClr>
                <a:srgbClr val="000000"/>
              </a:buClr>
              <a:buSzPts val="2000"/>
              <a:buChar char="●"/>
            </a:pPr>
            <a:r>
              <a:rPr b="1" lang="en" sz="2000">
                <a:highlight>
                  <a:schemeClr val="accent2"/>
                </a:highlight>
              </a:rPr>
              <a:t>Content that’s tailored</a:t>
            </a:r>
            <a:r>
              <a:rPr lang="en" sz="2000"/>
              <a:t> to the user.</a:t>
            </a:r>
            <a:endParaRPr sz="2000"/>
          </a:p>
          <a:p>
            <a:pPr indent="-355600" lvl="0" marL="457200" rtl="0" algn="l">
              <a:spcBef>
                <a:spcPts val="1000"/>
              </a:spcBef>
              <a:spcAft>
                <a:spcPts val="0"/>
              </a:spcAft>
              <a:buClr>
                <a:srgbClr val="000000"/>
              </a:buClr>
              <a:buSzPts val="2000"/>
              <a:buChar char="●"/>
            </a:pPr>
            <a:r>
              <a:rPr b="1" lang="en" sz="2000">
                <a:highlight>
                  <a:schemeClr val="accent2"/>
                </a:highlight>
              </a:rPr>
              <a:t>Landing pages</a:t>
            </a:r>
            <a:r>
              <a:rPr lang="en" sz="2000"/>
              <a:t> that drive action.</a:t>
            </a:r>
            <a:endParaRPr sz="2000"/>
          </a:p>
          <a:p>
            <a:pPr indent="-355600" lvl="0" marL="457200" rtl="0" algn="l">
              <a:spcBef>
                <a:spcPts val="1000"/>
              </a:spcBef>
              <a:spcAft>
                <a:spcPts val="1000"/>
              </a:spcAft>
              <a:buClr>
                <a:schemeClr val="dk1"/>
              </a:buClr>
              <a:buSzPts val="2000"/>
              <a:buChar char="●"/>
            </a:pPr>
            <a:r>
              <a:rPr b="1" lang="en" sz="2000">
                <a:highlight>
                  <a:schemeClr val="accent2"/>
                </a:highlight>
              </a:rPr>
              <a:t>Product pages</a:t>
            </a:r>
            <a:r>
              <a:rPr b="1" lang="en" sz="2000">
                <a:solidFill>
                  <a:schemeClr val="dk1"/>
                </a:solidFill>
              </a:rPr>
              <a:t> </a:t>
            </a:r>
            <a:r>
              <a:rPr lang="en" sz="2000">
                <a:solidFill>
                  <a:schemeClr val="dk1"/>
                </a:solidFill>
              </a:rPr>
              <a:t>that speak to user needs.</a:t>
            </a:r>
            <a:endParaRPr b="1" sz="2000">
              <a:solidFill>
                <a:schemeClr val="dk1"/>
              </a:solidFill>
              <a:highlight>
                <a:schemeClr val="accent2"/>
              </a:high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13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Purpose Of Landing Pages</a:t>
            </a:r>
            <a:endParaRPr/>
          </a:p>
        </p:txBody>
      </p:sp>
      <p:sp>
        <p:nvSpPr>
          <p:cNvPr id="1354" name="Google Shape;1354;p13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355" name="Google Shape;1355;p135"/>
          <p:cNvSpPr txBox="1"/>
          <p:nvPr>
            <p:ph idx="4294967295" type="body"/>
          </p:nvPr>
        </p:nvSpPr>
        <p:spPr>
          <a:xfrm>
            <a:off x="457200" y="1143000"/>
            <a:ext cx="4553100" cy="29379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Keep the messaging consistent between ads and action.</a:t>
            </a:r>
            <a:endParaRPr sz="2000"/>
          </a:p>
          <a:p>
            <a:pPr indent="-355600" lvl="0" marL="457200" rtl="0" algn="l">
              <a:spcBef>
                <a:spcPts val="1000"/>
              </a:spcBef>
              <a:spcAft>
                <a:spcPts val="1000"/>
              </a:spcAft>
              <a:buSzPts val="2000"/>
              <a:buChar char="●"/>
            </a:pPr>
            <a:r>
              <a:rPr lang="en" sz="2000"/>
              <a:t>Drive users to convert by taking one (and only one) critical action.</a:t>
            </a:r>
            <a:endParaRPr sz="2000"/>
          </a:p>
        </p:txBody>
      </p:sp>
      <p:pic>
        <p:nvPicPr>
          <p:cNvPr id="1356" name="Google Shape;1356;p135"/>
          <p:cNvPicPr preferRelativeResize="0"/>
          <p:nvPr/>
        </p:nvPicPr>
        <p:blipFill>
          <a:blip r:embed="rId3">
            <a:alphaModFix/>
          </a:blip>
          <a:stretch>
            <a:fillRect/>
          </a:stretch>
        </p:blipFill>
        <p:spPr>
          <a:xfrm>
            <a:off x="5162850" y="1026600"/>
            <a:ext cx="3426899" cy="3426899"/>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0" name="Shape 1360"/>
        <p:cNvGrpSpPr/>
        <p:nvPr/>
      </p:nvGrpSpPr>
      <p:grpSpPr>
        <a:xfrm>
          <a:off x="0" y="0"/>
          <a:ext cx="0" cy="0"/>
          <a:chOff x="0" y="0"/>
          <a:chExt cx="0" cy="0"/>
        </a:xfrm>
      </p:grpSpPr>
      <p:sp>
        <p:nvSpPr>
          <p:cNvPr id="1361" name="Google Shape;1361;p13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Landing Pages</a:t>
            </a:r>
            <a:endParaRPr/>
          </a:p>
        </p:txBody>
      </p:sp>
      <p:sp>
        <p:nvSpPr>
          <p:cNvPr id="1362" name="Google Shape;1362;p13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grpSp>
        <p:nvGrpSpPr>
          <p:cNvPr id="1363" name="Google Shape;1363;p136"/>
          <p:cNvGrpSpPr/>
          <p:nvPr/>
        </p:nvGrpSpPr>
        <p:grpSpPr>
          <a:xfrm>
            <a:off x="1173676" y="1069558"/>
            <a:ext cx="1742329" cy="1584472"/>
            <a:chOff x="1020750" y="2355030"/>
            <a:chExt cx="1839646" cy="1910613"/>
          </a:xfrm>
        </p:grpSpPr>
        <p:sp>
          <p:nvSpPr>
            <p:cNvPr id="1364" name="Google Shape;1364;p136"/>
            <p:cNvSpPr/>
            <p:nvPr/>
          </p:nvSpPr>
          <p:spPr>
            <a:xfrm>
              <a:off x="1020750" y="2355030"/>
              <a:ext cx="1822500" cy="1902000"/>
            </a:xfrm>
            <a:prstGeom prst="rect">
              <a:avLst/>
            </a:prstGeom>
            <a:solidFill>
              <a:srgbClr val="7DEBD9"/>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1000"/>
                </a:spcAft>
                <a:buNone/>
              </a:pPr>
              <a:r>
                <a:rPr lang="en" sz="1600">
                  <a:solidFill>
                    <a:schemeClr val="dk1"/>
                  </a:solidFill>
                  <a:latin typeface="Proxima Nova"/>
                  <a:ea typeface="Proxima Nova"/>
                  <a:cs typeface="Proxima Nova"/>
                  <a:sym typeface="Proxima Nova"/>
                </a:rPr>
                <a:t>Reflect exactly what the user </a:t>
              </a:r>
              <a:br>
                <a:rPr lang="en" sz="1600">
                  <a:solidFill>
                    <a:schemeClr val="dk1"/>
                  </a:solidFill>
                  <a:latin typeface="Proxima Nova"/>
                  <a:ea typeface="Proxima Nova"/>
                  <a:cs typeface="Proxima Nova"/>
                  <a:sym typeface="Proxima Nova"/>
                </a:rPr>
              </a:br>
              <a:r>
                <a:rPr lang="en" sz="1600">
                  <a:solidFill>
                    <a:schemeClr val="dk1"/>
                  </a:solidFill>
                  <a:latin typeface="Proxima Nova"/>
                  <a:ea typeface="Proxima Nova"/>
                  <a:cs typeface="Proxima Nova"/>
                  <a:sym typeface="Proxima Nova"/>
                </a:rPr>
                <a:t>did </a:t>
              </a:r>
              <a:r>
                <a:rPr b="1" lang="en" sz="1600">
                  <a:solidFill>
                    <a:schemeClr val="dk1"/>
                  </a:solidFill>
                  <a:latin typeface="Proxima Nova"/>
                  <a:ea typeface="Proxima Nova"/>
                  <a:cs typeface="Proxima Nova"/>
                  <a:sym typeface="Proxima Nova"/>
                </a:rPr>
                <a:t>prior to arriving there</a:t>
              </a:r>
              <a:r>
                <a:rPr lang="en" sz="1600">
                  <a:solidFill>
                    <a:schemeClr val="dk1"/>
                  </a:solidFill>
                  <a:latin typeface="Proxima Nova"/>
                  <a:ea typeface="Proxima Nova"/>
                  <a:cs typeface="Proxima Nova"/>
                  <a:sym typeface="Proxima Nova"/>
                </a:rPr>
                <a:t>.</a:t>
              </a:r>
              <a:endParaRPr sz="1600">
                <a:latin typeface="Proxima Nova"/>
                <a:ea typeface="Proxima Nova"/>
                <a:cs typeface="Proxima Nova"/>
                <a:sym typeface="Proxima Nova"/>
              </a:endParaRPr>
            </a:p>
          </p:txBody>
        </p:sp>
        <p:grpSp>
          <p:nvGrpSpPr>
            <p:cNvPr id="1365" name="Google Shape;1365;p136"/>
            <p:cNvGrpSpPr/>
            <p:nvPr/>
          </p:nvGrpSpPr>
          <p:grpSpPr>
            <a:xfrm>
              <a:off x="2584714" y="3989961"/>
              <a:ext cx="275682" cy="275682"/>
              <a:chOff x="2893513" y="3993856"/>
              <a:chExt cx="275682" cy="275682"/>
            </a:xfrm>
          </p:grpSpPr>
          <p:sp>
            <p:nvSpPr>
              <p:cNvPr id="1366" name="Google Shape;1366;p136"/>
              <p:cNvSpPr/>
              <p:nvPr/>
            </p:nvSpPr>
            <p:spPr>
              <a:xfrm rot="-5400000">
                <a:off x="2893513" y="3999838"/>
                <a:ext cx="269700" cy="2697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600"/>
              </a:p>
            </p:txBody>
          </p:sp>
          <p:sp>
            <p:nvSpPr>
              <p:cNvPr id="1367" name="Google Shape;1367;p136"/>
              <p:cNvSpPr/>
              <p:nvPr/>
            </p:nvSpPr>
            <p:spPr>
              <a:xfrm rot="5400000">
                <a:off x="2899495" y="3993856"/>
                <a:ext cx="269700" cy="269700"/>
              </a:xfrm>
              <a:prstGeom prst="rtTriangle">
                <a:avLst/>
              </a:prstGeom>
              <a:solidFill>
                <a:srgbClr val="FFFFFF">
                  <a:alpha val="50770"/>
                </a:srgbClr>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600"/>
              </a:p>
            </p:txBody>
          </p:sp>
        </p:grpSp>
      </p:grpSp>
      <p:grpSp>
        <p:nvGrpSpPr>
          <p:cNvPr id="1368" name="Google Shape;1368;p136"/>
          <p:cNvGrpSpPr/>
          <p:nvPr/>
        </p:nvGrpSpPr>
        <p:grpSpPr>
          <a:xfrm>
            <a:off x="5021094" y="2982001"/>
            <a:ext cx="1742329" cy="1584472"/>
            <a:chOff x="1020750" y="2355030"/>
            <a:chExt cx="1839646" cy="1910613"/>
          </a:xfrm>
        </p:grpSpPr>
        <p:sp>
          <p:nvSpPr>
            <p:cNvPr id="1369" name="Google Shape;1369;p136"/>
            <p:cNvSpPr/>
            <p:nvPr/>
          </p:nvSpPr>
          <p:spPr>
            <a:xfrm>
              <a:off x="1020750" y="2355030"/>
              <a:ext cx="1822500" cy="1902000"/>
            </a:xfrm>
            <a:prstGeom prst="rect">
              <a:avLst/>
            </a:prstGeom>
            <a:solidFill>
              <a:srgbClr val="7DEBD9"/>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600">
                  <a:latin typeface="Proxima Nova"/>
                  <a:ea typeface="Proxima Nova"/>
                  <a:cs typeface="Proxima Nova"/>
                  <a:sym typeface="Proxima Nova"/>
                </a:rPr>
                <a:t>Are </a:t>
              </a:r>
              <a:r>
                <a:rPr b="1" lang="en" sz="1600">
                  <a:latin typeface="Proxima Nova"/>
                  <a:ea typeface="Proxima Nova"/>
                  <a:cs typeface="Proxima Nova"/>
                  <a:sym typeface="Proxima Nova"/>
                </a:rPr>
                <a:t>thumb- and mobile</a:t>
              </a:r>
              <a:r>
                <a:rPr lang="en" sz="1600">
                  <a:latin typeface="Proxima Nova"/>
                  <a:ea typeface="Proxima Nova"/>
                  <a:cs typeface="Proxima Nova"/>
                  <a:sym typeface="Proxima Nova"/>
                </a:rPr>
                <a:t>-</a:t>
              </a:r>
              <a:r>
                <a:rPr b="1" lang="en" sz="1600">
                  <a:latin typeface="Proxima Nova"/>
                  <a:ea typeface="Proxima Nova"/>
                  <a:cs typeface="Proxima Nova"/>
                  <a:sym typeface="Proxima Nova"/>
                </a:rPr>
                <a:t>friendly</a:t>
              </a:r>
              <a:r>
                <a:rPr lang="en" sz="1600">
                  <a:latin typeface="Proxima Nova"/>
                  <a:ea typeface="Proxima Nova"/>
                  <a:cs typeface="Proxima Nova"/>
                  <a:sym typeface="Proxima Nova"/>
                </a:rPr>
                <a:t>.</a:t>
              </a:r>
              <a:endParaRPr sz="1600">
                <a:latin typeface="Proxima Nova"/>
                <a:ea typeface="Proxima Nova"/>
                <a:cs typeface="Proxima Nova"/>
                <a:sym typeface="Proxima Nova"/>
              </a:endParaRPr>
            </a:p>
          </p:txBody>
        </p:sp>
        <p:grpSp>
          <p:nvGrpSpPr>
            <p:cNvPr id="1370" name="Google Shape;1370;p136"/>
            <p:cNvGrpSpPr/>
            <p:nvPr/>
          </p:nvGrpSpPr>
          <p:grpSpPr>
            <a:xfrm>
              <a:off x="2584714" y="3989961"/>
              <a:ext cx="275682" cy="275682"/>
              <a:chOff x="2893513" y="3993856"/>
              <a:chExt cx="275682" cy="275682"/>
            </a:xfrm>
          </p:grpSpPr>
          <p:sp>
            <p:nvSpPr>
              <p:cNvPr id="1371" name="Google Shape;1371;p136"/>
              <p:cNvSpPr/>
              <p:nvPr/>
            </p:nvSpPr>
            <p:spPr>
              <a:xfrm rot="-5400000">
                <a:off x="2893513" y="3999838"/>
                <a:ext cx="269700" cy="2697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600"/>
              </a:p>
            </p:txBody>
          </p:sp>
          <p:sp>
            <p:nvSpPr>
              <p:cNvPr id="1372" name="Google Shape;1372;p136"/>
              <p:cNvSpPr/>
              <p:nvPr/>
            </p:nvSpPr>
            <p:spPr>
              <a:xfrm rot="5400000">
                <a:off x="2899495" y="3993856"/>
                <a:ext cx="269700" cy="269700"/>
              </a:xfrm>
              <a:prstGeom prst="rtTriangle">
                <a:avLst/>
              </a:prstGeom>
              <a:solidFill>
                <a:srgbClr val="FFFFFF">
                  <a:alpha val="50770"/>
                </a:srgbClr>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600"/>
              </a:p>
            </p:txBody>
          </p:sp>
        </p:grpSp>
      </p:grpSp>
      <p:grpSp>
        <p:nvGrpSpPr>
          <p:cNvPr id="1373" name="Google Shape;1373;p136"/>
          <p:cNvGrpSpPr/>
          <p:nvPr/>
        </p:nvGrpSpPr>
        <p:grpSpPr>
          <a:xfrm>
            <a:off x="6244231" y="1073125"/>
            <a:ext cx="1726097" cy="1577329"/>
            <a:chOff x="1808336" y="2438616"/>
            <a:chExt cx="1822508" cy="1902000"/>
          </a:xfrm>
        </p:grpSpPr>
        <p:sp>
          <p:nvSpPr>
            <p:cNvPr id="1374" name="Google Shape;1374;p136"/>
            <p:cNvSpPr/>
            <p:nvPr/>
          </p:nvSpPr>
          <p:spPr>
            <a:xfrm>
              <a:off x="1808336" y="2438616"/>
              <a:ext cx="1822500" cy="1902000"/>
            </a:xfrm>
            <a:prstGeom prst="rect">
              <a:avLst/>
            </a:prstGeom>
            <a:solidFill>
              <a:srgbClr val="7DEBD9"/>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600">
                  <a:latin typeface="Proxima Nova"/>
                  <a:ea typeface="Proxima Nova"/>
                  <a:cs typeface="Proxima Nova"/>
                  <a:sym typeface="Proxima Nova"/>
                </a:rPr>
                <a:t>Provide </a:t>
              </a:r>
              <a:r>
                <a:rPr b="1" lang="en" sz="1600">
                  <a:latin typeface="Proxima Nova"/>
                  <a:ea typeface="Proxima Nova"/>
                  <a:cs typeface="Proxima Nova"/>
                  <a:sym typeface="Proxima Nova"/>
                </a:rPr>
                <a:t>secondary information</a:t>
              </a:r>
              <a:r>
                <a:rPr lang="en" sz="1600">
                  <a:latin typeface="Proxima Nova"/>
                  <a:ea typeface="Proxima Nova"/>
                  <a:cs typeface="Proxima Nova"/>
                  <a:sym typeface="Proxima Nova"/>
                </a:rPr>
                <a:t> that research shows users want.</a:t>
              </a:r>
              <a:endParaRPr sz="1600">
                <a:latin typeface="Proxima Nova"/>
                <a:ea typeface="Proxima Nova"/>
                <a:cs typeface="Proxima Nova"/>
                <a:sym typeface="Proxima Nova"/>
              </a:endParaRPr>
            </a:p>
          </p:txBody>
        </p:sp>
        <p:grpSp>
          <p:nvGrpSpPr>
            <p:cNvPr id="1375" name="Google Shape;1375;p136"/>
            <p:cNvGrpSpPr/>
            <p:nvPr/>
          </p:nvGrpSpPr>
          <p:grpSpPr>
            <a:xfrm>
              <a:off x="3361127" y="4070907"/>
              <a:ext cx="269717" cy="269703"/>
              <a:chOff x="3669925" y="4074802"/>
              <a:chExt cx="269717" cy="269703"/>
            </a:xfrm>
          </p:grpSpPr>
          <p:sp>
            <p:nvSpPr>
              <p:cNvPr id="1376" name="Google Shape;1376;p136"/>
              <p:cNvSpPr/>
              <p:nvPr/>
            </p:nvSpPr>
            <p:spPr>
              <a:xfrm rot="-5400000">
                <a:off x="3669925" y="4074802"/>
                <a:ext cx="269700" cy="2697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600"/>
              </a:p>
            </p:txBody>
          </p:sp>
          <p:sp>
            <p:nvSpPr>
              <p:cNvPr id="1377" name="Google Shape;1377;p136"/>
              <p:cNvSpPr/>
              <p:nvPr/>
            </p:nvSpPr>
            <p:spPr>
              <a:xfrm rot="5400000">
                <a:off x="3669942" y="4074805"/>
                <a:ext cx="269700" cy="269700"/>
              </a:xfrm>
              <a:prstGeom prst="rtTriangle">
                <a:avLst/>
              </a:prstGeom>
              <a:solidFill>
                <a:srgbClr val="FFFFFF">
                  <a:alpha val="50770"/>
                </a:srgbClr>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600"/>
              </a:p>
            </p:txBody>
          </p:sp>
        </p:grpSp>
      </p:grpSp>
      <p:grpSp>
        <p:nvGrpSpPr>
          <p:cNvPr id="1378" name="Google Shape;1378;p136"/>
          <p:cNvGrpSpPr/>
          <p:nvPr/>
        </p:nvGrpSpPr>
        <p:grpSpPr>
          <a:xfrm>
            <a:off x="3708964" y="1069558"/>
            <a:ext cx="1742329" cy="1584472"/>
            <a:chOff x="1020750" y="2355030"/>
            <a:chExt cx="1839646" cy="1910613"/>
          </a:xfrm>
        </p:grpSpPr>
        <p:sp>
          <p:nvSpPr>
            <p:cNvPr id="1379" name="Google Shape;1379;p136"/>
            <p:cNvSpPr/>
            <p:nvPr/>
          </p:nvSpPr>
          <p:spPr>
            <a:xfrm>
              <a:off x="1020750" y="2355030"/>
              <a:ext cx="1822500" cy="1902000"/>
            </a:xfrm>
            <a:prstGeom prst="rect">
              <a:avLst/>
            </a:prstGeom>
            <a:solidFill>
              <a:srgbClr val="FFDB00"/>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600">
                  <a:latin typeface="Proxima Nova"/>
                  <a:ea typeface="Proxima Nova"/>
                  <a:cs typeface="Proxima Nova"/>
                  <a:sym typeface="Proxima Nova"/>
                </a:rPr>
                <a:t>Drive the user to take a </a:t>
              </a:r>
              <a:r>
                <a:rPr b="1" lang="en" sz="1600">
                  <a:latin typeface="Proxima Nova"/>
                  <a:ea typeface="Proxima Nova"/>
                  <a:cs typeface="Proxima Nova"/>
                  <a:sym typeface="Proxima Nova"/>
                </a:rPr>
                <a:t>single action</a:t>
              </a:r>
              <a:r>
                <a:rPr lang="en" sz="1600">
                  <a:latin typeface="Proxima Nova"/>
                  <a:ea typeface="Proxima Nova"/>
                  <a:cs typeface="Proxima Nova"/>
                  <a:sym typeface="Proxima Nova"/>
                </a:rPr>
                <a:t>.</a:t>
              </a:r>
              <a:endParaRPr sz="1600">
                <a:latin typeface="Proxima Nova"/>
                <a:ea typeface="Proxima Nova"/>
                <a:cs typeface="Proxima Nova"/>
                <a:sym typeface="Proxima Nova"/>
              </a:endParaRPr>
            </a:p>
          </p:txBody>
        </p:sp>
        <p:grpSp>
          <p:nvGrpSpPr>
            <p:cNvPr id="1380" name="Google Shape;1380;p136"/>
            <p:cNvGrpSpPr/>
            <p:nvPr/>
          </p:nvGrpSpPr>
          <p:grpSpPr>
            <a:xfrm>
              <a:off x="2584714" y="3989961"/>
              <a:ext cx="275682" cy="275682"/>
              <a:chOff x="2893513" y="3993856"/>
              <a:chExt cx="275682" cy="275682"/>
            </a:xfrm>
          </p:grpSpPr>
          <p:sp>
            <p:nvSpPr>
              <p:cNvPr id="1381" name="Google Shape;1381;p136"/>
              <p:cNvSpPr/>
              <p:nvPr/>
            </p:nvSpPr>
            <p:spPr>
              <a:xfrm rot="-5400000">
                <a:off x="2893513" y="3999838"/>
                <a:ext cx="269700" cy="2697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600"/>
              </a:p>
            </p:txBody>
          </p:sp>
          <p:sp>
            <p:nvSpPr>
              <p:cNvPr id="1382" name="Google Shape;1382;p136"/>
              <p:cNvSpPr/>
              <p:nvPr/>
            </p:nvSpPr>
            <p:spPr>
              <a:xfrm rot="5400000">
                <a:off x="2899495" y="3993856"/>
                <a:ext cx="269700" cy="269700"/>
              </a:xfrm>
              <a:prstGeom prst="rtTriangle">
                <a:avLst/>
              </a:prstGeom>
              <a:solidFill>
                <a:srgbClr val="FFFFFF">
                  <a:alpha val="50770"/>
                </a:srgbClr>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600"/>
              </a:p>
            </p:txBody>
          </p:sp>
        </p:grpSp>
      </p:grpSp>
      <p:grpSp>
        <p:nvGrpSpPr>
          <p:cNvPr id="1383" name="Google Shape;1383;p136"/>
          <p:cNvGrpSpPr/>
          <p:nvPr/>
        </p:nvGrpSpPr>
        <p:grpSpPr>
          <a:xfrm>
            <a:off x="2483889" y="2982008"/>
            <a:ext cx="1742329" cy="1584472"/>
            <a:chOff x="1020750" y="2355030"/>
            <a:chExt cx="1839646" cy="1910613"/>
          </a:xfrm>
        </p:grpSpPr>
        <p:sp>
          <p:nvSpPr>
            <p:cNvPr id="1384" name="Google Shape;1384;p136"/>
            <p:cNvSpPr/>
            <p:nvPr/>
          </p:nvSpPr>
          <p:spPr>
            <a:xfrm>
              <a:off x="1020750" y="2355030"/>
              <a:ext cx="1822500" cy="1902000"/>
            </a:xfrm>
            <a:prstGeom prst="rect">
              <a:avLst/>
            </a:prstGeom>
            <a:solidFill>
              <a:srgbClr val="FFDB00"/>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600">
                  <a:latin typeface="Proxima Nova"/>
                  <a:ea typeface="Proxima Nova"/>
                  <a:cs typeface="Proxima Nova"/>
                  <a:sym typeface="Proxima Nova"/>
                </a:rPr>
                <a:t>Are easy to</a:t>
              </a:r>
              <a:r>
                <a:rPr lang="en" sz="1600">
                  <a:latin typeface="Proxima Nova"/>
                  <a:ea typeface="Proxima Nova"/>
                  <a:cs typeface="Proxima Nova"/>
                  <a:sym typeface="Proxima Nova"/>
                </a:rPr>
                <a:t> </a:t>
              </a:r>
              <a:r>
                <a:rPr b="1" lang="en" sz="1600">
                  <a:latin typeface="Proxima Nova"/>
                  <a:ea typeface="Proxima Nova"/>
                  <a:cs typeface="Proxima Nova"/>
                  <a:sym typeface="Proxima Nova"/>
                </a:rPr>
                <a:t>understand.</a:t>
              </a:r>
              <a:endParaRPr sz="1600">
                <a:latin typeface="Proxima Nova"/>
                <a:ea typeface="Proxima Nova"/>
                <a:cs typeface="Proxima Nova"/>
                <a:sym typeface="Proxima Nova"/>
              </a:endParaRPr>
            </a:p>
          </p:txBody>
        </p:sp>
        <p:grpSp>
          <p:nvGrpSpPr>
            <p:cNvPr id="1385" name="Google Shape;1385;p136"/>
            <p:cNvGrpSpPr/>
            <p:nvPr/>
          </p:nvGrpSpPr>
          <p:grpSpPr>
            <a:xfrm>
              <a:off x="2584714" y="3989961"/>
              <a:ext cx="275682" cy="275682"/>
              <a:chOff x="2893513" y="3993856"/>
              <a:chExt cx="275682" cy="275682"/>
            </a:xfrm>
          </p:grpSpPr>
          <p:sp>
            <p:nvSpPr>
              <p:cNvPr id="1386" name="Google Shape;1386;p136"/>
              <p:cNvSpPr/>
              <p:nvPr/>
            </p:nvSpPr>
            <p:spPr>
              <a:xfrm rot="-5400000">
                <a:off x="2893513" y="3999838"/>
                <a:ext cx="269700" cy="269700"/>
              </a:xfrm>
              <a:prstGeom prst="rtTriangle">
                <a:avLst/>
              </a:prstGeom>
              <a:solidFill>
                <a:srgbClr val="FFFFFF"/>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600"/>
              </a:p>
            </p:txBody>
          </p:sp>
          <p:sp>
            <p:nvSpPr>
              <p:cNvPr id="1387" name="Google Shape;1387;p136"/>
              <p:cNvSpPr/>
              <p:nvPr/>
            </p:nvSpPr>
            <p:spPr>
              <a:xfrm rot="5400000">
                <a:off x="2899495" y="3993856"/>
                <a:ext cx="269700" cy="269700"/>
              </a:xfrm>
              <a:prstGeom prst="rtTriangle">
                <a:avLst/>
              </a:prstGeom>
              <a:solidFill>
                <a:srgbClr val="FFFFFF">
                  <a:alpha val="50770"/>
                </a:srgbClr>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t/>
                </a:r>
                <a:endParaRPr sz="1600"/>
              </a:p>
            </p:txBody>
          </p:sp>
        </p:gr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13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Would You Convert?</a:t>
            </a:r>
            <a:endParaRPr/>
          </a:p>
        </p:txBody>
      </p:sp>
      <p:sp>
        <p:nvSpPr>
          <p:cNvPr id="1393" name="Google Shape;1393;p13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1394" name="Google Shape;1394;p137"/>
          <p:cNvPicPr preferRelativeResize="0"/>
          <p:nvPr/>
        </p:nvPicPr>
        <p:blipFill rotWithShape="1">
          <a:blip r:embed="rId3">
            <a:alphaModFix/>
          </a:blip>
          <a:srcRect b="1371" l="26164" r="25633" t="1371"/>
          <a:stretch/>
        </p:blipFill>
        <p:spPr>
          <a:xfrm>
            <a:off x="3045000" y="952000"/>
            <a:ext cx="3054000" cy="3659175"/>
          </a:xfrm>
          <a:prstGeom prst="rect">
            <a:avLst/>
          </a:prstGeom>
          <a:noFill/>
          <a:ln cap="flat" cmpd="sng" w="9525">
            <a:solidFill>
              <a:srgbClr val="B7B7B7"/>
            </a:solidFill>
            <a:prstDash val="solid"/>
            <a:round/>
            <a:headEnd len="sm" w="sm" type="none"/>
            <a:tailEnd len="sm" w="sm" type="none"/>
          </a:ln>
        </p:spPr>
      </p:pic>
      <p:pic>
        <p:nvPicPr>
          <p:cNvPr id="1395" name="Google Shape;1395;p137"/>
          <p:cNvPicPr preferRelativeResize="0"/>
          <p:nvPr/>
        </p:nvPicPr>
        <p:blipFill>
          <a:blip r:embed="rId4">
            <a:alphaModFix/>
          </a:blip>
          <a:stretch>
            <a:fillRect/>
          </a:stretch>
        </p:blipFill>
        <p:spPr>
          <a:xfrm>
            <a:off x="7815895" y="787800"/>
            <a:ext cx="1209330" cy="994200"/>
          </a:xfrm>
          <a:prstGeom prst="rect">
            <a:avLst/>
          </a:prstGeom>
          <a:noFill/>
          <a:ln>
            <a:noFill/>
          </a:ln>
          <a:effectLst>
            <a:outerShdw blurRad="57150" rotWithShape="0" algn="bl" dir="5400000" dist="19050">
              <a:srgbClr val="000000">
                <a:alpha val="50000"/>
              </a:srgbClr>
            </a:outerShdw>
          </a:effectLst>
        </p:spPr>
      </p:pic>
      <p:sp>
        <p:nvSpPr>
          <p:cNvPr id="1396" name="Google Shape;1396;p137"/>
          <p:cNvSpPr txBox="1"/>
          <p:nvPr/>
        </p:nvSpPr>
        <p:spPr>
          <a:xfrm>
            <a:off x="7815900" y="787800"/>
            <a:ext cx="1328100" cy="10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Proxima Nova"/>
                <a:ea typeface="Proxima Nova"/>
                <a:cs typeface="Proxima Nova"/>
                <a:sym typeface="Proxima Nova"/>
              </a:rPr>
              <a:t>LXA note</a:t>
            </a:r>
            <a:endParaRPr b="1" sz="1100">
              <a:latin typeface="Proxima Nova"/>
              <a:ea typeface="Proxima Nova"/>
              <a:cs typeface="Proxima Nova"/>
              <a:sym typeface="Proxima Nova"/>
            </a:endParaRPr>
          </a:p>
          <a:p>
            <a:pPr indent="0" lvl="0" marL="0" rtl="0" algn="l">
              <a:spcBef>
                <a:spcPts val="1000"/>
              </a:spcBef>
              <a:spcAft>
                <a:spcPts val="0"/>
              </a:spcAft>
              <a:buNone/>
            </a:pPr>
            <a:r>
              <a:rPr lang="en" sz="1000">
                <a:latin typeface="Proxima Nova"/>
                <a:ea typeface="Proxima Nova"/>
                <a:cs typeface="Proxima Nova"/>
                <a:sym typeface="Proxima Nova"/>
              </a:rPr>
              <a:t>Swap out example with one more relevant to client.</a:t>
            </a:r>
            <a:endParaRPr sz="1000">
              <a:latin typeface="Proxima Nova"/>
              <a:ea typeface="Proxima Nova"/>
              <a:cs typeface="Proxima Nova"/>
              <a:sym typeface="Proxima Nova"/>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138"/>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About Here?</a:t>
            </a:r>
            <a:endParaRPr/>
          </a:p>
        </p:txBody>
      </p:sp>
      <p:sp>
        <p:nvSpPr>
          <p:cNvPr id="1402" name="Google Shape;1402;p13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403" name="Google Shape;1403;p138"/>
          <p:cNvSpPr/>
          <p:nvPr/>
        </p:nvSpPr>
        <p:spPr>
          <a:xfrm>
            <a:off x="3890400" y="3234719"/>
            <a:ext cx="145800" cy="10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38"/>
          <p:cNvSpPr/>
          <p:nvPr/>
        </p:nvSpPr>
        <p:spPr>
          <a:xfrm>
            <a:off x="3861258" y="3485175"/>
            <a:ext cx="145800" cy="10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05" name="Google Shape;1405;p138"/>
          <p:cNvPicPr preferRelativeResize="0"/>
          <p:nvPr/>
        </p:nvPicPr>
        <p:blipFill>
          <a:blip r:embed="rId3">
            <a:alphaModFix/>
          </a:blip>
          <a:stretch>
            <a:fillRect/>
          </a:stretch>
        </p:blipFill>
        <p:spPr>
          <a:xfrm>
            <a:off x="7815895" y="787800"/>
            <a:ext cx="1209330" cy="994200"/>
          </a:xfrm>
          <a:prstGeom prst="rect">
            <a:avLst/>
          </a:prstGeom>
          <a:noFill/>
          <a:ln>
            <a:noFill/>
          </a:ln>
          <a:effectLst>
            <a:outerShdw blurRad="57150" rotWithShape="0" algn="bl" dir="5400000" dist="19050">
              <a:srgbClr val="000000">
                <a:alpha val="50000"/>
              </a:srgbClr>
            </a:outerShdw>
          </a:effectLst>
        </p:spPr>
      </p:pic>
      <p:sp>
        <p:nvSpPr>
          <p:cNvPr id="1406" name="Google Shape;1406;p138"/>
          <p:cNvSpPr txBox="1"/>
          <p:nvPr/>
        </p:nvSpPr>
        <p:spPr>
          <a:xfrm>
            <a:off x="7815900" y="787800"/>
            <a:ext cx="1328100" cy="10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Proxima Nova"/>
                <a:ea typeface="Proxima Nova"/>
                <a:cs typeface="Proxima Nova"/>
                <a:sym typeface="Proxima Nova"/>
              </a:rPr>
              <a:t>LXA note</a:t>
            </a:r>
            <a:endParaRPr b="1" sz="1100">
              <a:latin typeface="Proxima Nova"/>
              <a:ea typeface="Proxima Nova"/>
              <a:cs typeface="Proxima Nova"/>
              <a:sym typeface="Proxima Nova"/>
            </a:endParaRPr>
          </a:p>
          <a:p>
            <a:pPr indent="0" lvl="0" marL="0" rtl="0" algn="l">
              <a:spcBef>
                <a:spcPts val="1000"/>
              </a:spcBef>
              <a:spcAft>
                <a:spcPts val="0"/>
              </a:spcAft>
              <a:buNone/>
            </a:pPr>
            <a:r>
              <a:rPr lang="en" sz="1000">
                <a:latin typeface="Proxima Nova"/>
                <a:ea typeface="Proxima Nova"/>
                <a:cs typeface="Proxima Nova"/>
                <a:sym typeface="Proxima Nova"/>
              </a:rPr>
              <a:t>Swap out example with one more relevant to client.</a:t>
            </a:r>
            <a:endParaRPr sz="1000">
              <a:latin typeface="Proxima Nova"/>
              <a:ea typeface="Proxima Nova"/>
              <a:cs typeface="Proxima Nova"/>
              <a:sym typeface="Proxima Nova"/>
            </a:endParaRPr>
          </a:p>
        </p:txBody>
      </p:sp>
      <p:pic>
        <p:nvPicPr>
          <p:cNvPr id="1407" name="Google Shape;1407;p138"/>
          <p:cNvPicPr preferRelativeResize="0"/>
          <p:nvPr/>
        </p:nvPicPr>
        <p:blipFill rotWithShape="1">
          <a:blip r:embed="rId4">
            <a:alphaModFix/>
          </a:blip>
          <a:srcRect b="57555" l="0" r="0" t="0"/>
          <a:stretch/>
        </p:blipFill>
        <p:spPr>
          <a:xfrm>
            <a:off x="2975975" y="973400"/>
            <a:ext cx="3192043" cy="3689325"/>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11" name="Shape 1411"/>
        <p:cNvGrpSpPr/>
        <p:nvPr/>
      </p:nvGrpSpPr>
      <p:grpSpPr>
        <a:xfrm>
          <a:off x="0" y="0"/>
          <a:ext cx="0" cy="0"/>
          <a:chOff x="0" y="0"/>
          <a:chExt cx="0" cy="0"/>
        </a:xfrm>
      </p:grpSpPr>
      <p:sp>
        <p:nvSpPr>
          <p:cNvPr id="1412" name="Google Shape;1412;p139"/>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Landing Page Exploration</a:t>
            </a:r>
            <a:endParaRPr/>
          </a:p>
        </p:txBody>
      </p:sp>
      <p:sp>
        <p:nvSpPr>
          <p:cNvPr id="1413" name="Google Shape;1413;p139"/>
          <p:cNvSpPr txBox="1"/>
          <p:nvPr>
            <p:ph idx="1" type="body"/>
          </p:nvPr>
        </p:nvSpPr>
        <p:spPr>
          <a:xfrm>
            <a:off x="979500" y="985200"/>
            <a:ext cx="7707300" cy="29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This exercise has two components that build on each other.</a:t>
            </a:r>
            <a:endParaRPr sz="1400"/>
          </a:p>
          <a:p>
            <a:pPr indent="0" lvl="0" marL="0" rtl="0" algn="l">
              <a:spcBef>
                <a:spcPts val="1600"/>
              </a:spcBef>
              <a:spcAft>
                <a:spcPts val="0"/>
              </a:spcAft>
              <a:buNone/>
            </a:pPr>
            <a:r>
              <a:rPr lang="en" sz="1400"/>
              <a:t>In Part 1, exploration, partners should Google the brands listed on the slide with the goal of finding one of their landing pages. They should click on the paid ads that appear for that brand at the top of the search results and navigate to the landing page. (If they are having trouble finding landing pages for those brands, that’s OK. They can choose a competitor or another brand.) For each landing page they visit, they should note down what is and isn’t working about it. They will use these notes in the second part of the exercise (design studio). Give students </a:t>
            </a:r>
            <a:r>
              <a:rPr b="1" lang="en" sz="1400"/>
              <a:t>10 minutes </a:t>
            </a:r>
            <a:r>
              <a:rPr lang="en" sz="1400"/>
              <a:t>to explore the pages.</a:t>
            </a:r>
            <a:endParaRPr sz="1400"/>
          </a:p>
          <a:p>
            <a:pPr indent="0" lvl="0" marL="0" rtl="0" algn="l">
              <a:spcBef>
                <a:spcPts val="1600"/>
              </a:spcBef>
              <a:spcAft>
                <a:spcPts val="1600"/>
              </a:spcAft>
              <a:buNone/>
            </a:pPr>
            <a:r>
              <a:rPr lang="en" sz="1400"/>
              <a:t>To debrief, have a few students share out the landing pages that they visited and what worked or didn’t work about them. Draw out some key themes from their observations about what does or doesn’t make an effective landing page to build on the previously shared best practices.</a:t>
            </a:r>
            <a:endParaRPr sz="14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7" name="Shape 1417"/>
        <p:cNvGrpSpPr/>
        <p:nvPr/>
      </p:nvGrpSpPr>
      <p:grpSpPr>
        <a:xfrm>
          <a:off x="0" y="0"/>
          <a:ext cx="0" cy="0"/>
          <a:chOff x="0" y="0"/>
          <a:chExt cx="0" cy="0"/>
        </a:xfrm>
      </p:grpSpPr>
      <p:sp>
        <p:nvSpPr>
          <p:cNvPr id="1418" name="Google Shape;1418;p140"/>
          <p:cNvSpPr txBox="1"/>
          <p:nvPr>
            <p:ph idx="1" type="body"/>
          </p:nvPr>
        </p:nvSpPr>
        <p:spPr>
          <a:xfrm>
            <a:off x="457200" y="976950"/>
            <a:ext cx="76830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Google the following and click on the ads that appear:</a:t>
            </a:r>
            <a:endParaRPr sz="1600"/>
          </a:p>
          <a:p>
            <a:pPr indent="-330200" lvl="0" marL="457200" rtl="0" algn="l">
              <a:spcBef>
                <a:spcPts val="1600"/>
              </a:spcBef>
              <a:spcAft>
                <a:spcPts val="0"/>
              </a:spcAft>
              <a:buSzPts val="1600"/>
              <a:buChar char="●"/>
            </a:pPr>
            <a:r>
              <a:rPr lang="en" sz="1600"/>
              <a:t>Shopify</a:t>
            </a:r>
            <a:endParaRPr sz="1600"/>
          </a:p>
          <a:p>
            <a:pPr indent="-330200" lvl="0" marL="457200" rtl="0" algn="l">
              <a:spcBef>
                <a:spcPts val="0"/>
              </a:spcBef>
              <a:spcAft>
                <a:spcPts val="0"/>
              </a:spcAft>
              <a:buSzPts val="1600"/>
              <a:buChar char="●"/>
            </a:pPr>
            <a:r>
              <a:rPr lang="en" sz="1600"/>
              <a:t>GEICO a</a:t>
            </a:r>
            <a:r>
              <a:rPr lang="en" sz="1600"/>
              <a:t>uto insurance</a:t>
            </a:r>
            <a:endParaRPr sz="1600"/>
          </a:p>
          <a:p>
            <a:pPr indent="-330200" lvl="0" marL="457200" rtl="0" algn="l">
              <a:spcBef>
                <a:spcPts val="0"/>
              </a:spcBef>
              <a:spcAft>
                <a:spcPts val="0"/>
              </a:spcAft>
              <a:buSzPts val="1600"/>
              <a:buChar char="●"/>
            </a:pPr>
            <a:r>
              <a:rPr lang="en" sz="1600"/>
              <a:t>Casper m</a:t>
            </a:r>
            <a:r>
              <a:rPr lang="en" sz="1600"/>
              <a:t>attresses</a:t>
            </a:r>
            <a:endParaRPr sz="1600"/>
          </a:p>
          <a:p>
            <a:pPr indent="-330200" lvl="0" marL="457200" rtl="0" algn="l">
              <a:spcBef>
                <a:spcPts val="0"/>
              </a:spcBef>
              <a:spcAft>
                <a:spcPts val="0"/>
              </a:spcAft>
              <a:buSzPts val="1600"/>
              <a:buChar char="●"/>
            </a:pPr>
            <a:r>
              <a:rPr lang="en" sz="1600"/>
              <a:t>Zoom video conferencing</a:t>
            </a:r>
            <a:endParaRPr sz="1600"/>
          </a:p>
          <a:p>
            <a:pPr indent="0" lvl="0" marL="0" rtl="0" algn="l">
              <a:spcBef>
                <a:spcPts val="1600"/>
              </a:spcBef>
              <a:spcAft>
                <a:spcPts val="0"/>
              </a:spcAft>
              <a:buNone/>
            </a:pPr>
            <a:r>
              <a:rPr lang="en" sz="1600"/>
              <a:t>Make note of:</a:t>
            </a:r>
            <a:endParaRPr sz="1600"/>
          </a:p>
          <a:p>
            <a:pPr indent="-330200" lvl="0" marL="457200" rtl="0" algn="l">
              <a:spcBef>
                <a:spcPts val="1600"/>
              </a:spcBef>
              <a:spcAft>
                <a:spcPts val="0"/>
              </a:spcAft>
              <a:buSzPts val="1600"/>
              <a:buChar char="●"/>
            </a:pPr>
            <a:r>
              <a:rPr b="1" lang="en" sz="1600">
                <a:highlight>
                  <a:schemeClr val="accent2"/>
                </a:highlight>
              </a:rPr>
              <a:t>What works</a:t>
            </a:r>
            <a:r>
              <a:rPr lang="en" sz="1600"/>
              <a:t> about the landing page?</a:t>
            </a:r>
            <a:endParaRPr sz="1600"/>
          </a:p>
          <a:p>
            <a:pPr indent="-330200" lvl="0" marL="457200" rtl="0" algn="l">
              <a:spcBef>
                <a:spcPts val="0"/>
              </a:spcBef>
              <a:spcAft>
                <a:spcPts val="0"/>
              </a:spcAft>
              <a:buSzPts val="1600"/>
              <a:buChar char="●"/>
            </a:pPr>
            <a:r>
              <a:rPr b="1" lang="en" sz="1600">
                <a:highlight>
                  <a:schemeClr val="accent2"/>
                </a:highlight>
              </a:rPr>
              <a:t>What doesn’t work</a:t>
            </a:r>
            <a:r>
              <a:rPr lang="en" sz="1600"/>
              <a:t>?</a:t>
            </a:r>
            <a:endParaRPr sz="1600"/>
          </a:p>
          <a:p>
            <a:pPr indent="-330200" lvl="0" marL="457200" rtl="0" algn="l">
              <a:spcBef>
                <a:spcPts val="0"/>
              </a:spcBef>
              <a:spcAft>
                <a:spcPts val="0"/>
              </a:spcAft>
              <a:buSzPts val="1600"/>
              <a:buChar char="●"/>
            </a:pPr>
            <a:r>
              <a:rPr lang="en" sz="1600"/>
              <a:t>How does the landing page </a:t>
            </a:r>
            <a:r>
              <a:rPr b="1" lang="en" sz="1600">
                <a:highlight>
                  <a:schemeClr val="accent2"/>
                </a:highlight>
              </a:rPr>
              <a:t>drive conversions</a:t>
            </a:r>
            <a:r>
              <a:rPr lang="en" sz="1600"/>
              <a:t>?</a:t>
            </a:r>
            <a:endParaRPr b="1" sz="1600">
              <a:highlight>
                <a:schemeClr val="accent2"/>
              </a:highlight>
            </a:endParaRPr>
          </a:p>
        </p:txBody>
      </p:sp>
      <p:sp>
        <p:nvSpPr>
          <p:cNvPr id="1419" name="Google Shape;1419;p14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420" name="Google Shape;1420;p14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Landing Page Exploration</a:t>
            </a:r>
            <a:endParaRPr/>
          </a:p>
        </p:txBody>
      </p:sp>
      <p:sp>
        <p:nvSpPr>
          <p:cNvPr id="1421" name="Google Shape;1421;p140"/>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a:t>
            </a:r>
            <a:r>
              <a:rPr lang="en"/>
              <a:t> minutes</a:t>
            </a:r>
            <a:endParaRPr/>
          </a:p>
        </p:txBody>
      </p:sp>
      <p:pic>
        <p:nvPicPr>
          <p:cNvPr id="1422" name="Google Shape;1422;p140"/>
          <p:cNvPicPr preferRelativeResize="0"/>
          <p:nvPr/>
        </p:nvPicPr>
        <p:blipFill>
          <a:blip r:embed="rId3">
            <a:alphaModFix/>
          </a:blip>
          <a:stretch>
            <a:fillRect/>
          </a:stretch>
        </p:blipFill>
        <p:spPr>
          <a:xfrm>
            <a:off x="7815895" y="787800"/>
            <a:ext cx="1209330" cy="994200"/>
          </a:xfrm>
          <a:prstGeom prst="rect">
            <a:avLst/>
          </a:prstGeom>
          <a:noFill/>
          <a:ln>
            <a:noFill/>
          </a:ln>
          <a:effectLst>
            <a:outerShdw blurRad="57150" rotWithShape="0" algn="bl" dir="5400000" dist="19050">
              <a:srgbClr val="000000">
                <a:alpha val="50000"/>
              </a:srgbClr>
            </a:outerShdw>
          </a:effectLst>
        </p:spPr>
      </p:pic>
      <p:sp>
        <p:nvSpPr>
          <p:cNvPr id="1423" name="Google Shape;1423;p140"/>
          <p:cNvSpPr txBox="1"/>
          <p:nvPr/>
        </p:nvSpPr>
        <p:spPr>
          <a:xfrm>
            <a:off x="7815900" y="787800"/>
            <a:ext cx="1328100" cy="10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Proxima Nova"/>
                <a:ea typeface="Proxima Nova"/>
                <a:cs typeface="Proxima Nova"/>
                <a:sym typeface="Proxima Nova"/>
              </a:rPr>
              <a:t>LXA note</a:t>
            </a:r>
            <a:endParaRPr b="1" sz="1100">
              <a:latin typeface="Proxima Nova"/>
              <a:ea typeface="Proxima Nova"/>
              <a:cs typeface="Proxima Nova"/>
              <a:sym typeface="Proxima Nova"/>
            </a:endParaRPr>
          </a:p>
          <a:p>
            <a:pPr indent="0" lvl="0" marL="0" rtl="0" algn="l">
              <a:spcBef>
                <a:spcPts val="1000"/>
              </a:spcBef>
              <a:spcAft>
                <a:spcPts val="0"/>
              </a:spcAft>
              <a:buNone/>
            </a:pPr>
            <a:r>
              <a:rPr lang="en" sz="1000">
                <a:latin typeface="Proxima Nova"/>
                <a:ea typeface="Proxima Nova"/>
                <a:cs typeface="Proxima Nova"/>
                <a:sym typeface="Proxima Nova"/>
              </a:rPr>
              <a:t>Swap out brands with ones more relevant to client.</a:t>
            </a:r>
            <a:endParaRPr sz="1000">
              <a:latin typeface="Proxima Nova"/>
              <a:ea typeface="Proxima Nova"/>
              <a:cs typeface="Proxima Nova"/>
              <a:sym typeface="Proxima Nova"/>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pic>
        <p:nvPicPr>
          <p:cNvPr id="1428" name="Google Shape;1428;p141"/>
          <p:cNvPicPr preferRelativeResize="0"/>
          <p:nvPr/>
        </p:nvPicPr>
        <p:blipFill rotWithShape="1">
          <a:blip r:embed="rId3">
            <a:alphaModFix/>
          </a:blip>
          <a:srcRect b="960" l="0" r="0" t="0"/>
          <a:stretch/>
        </p:blipFill>
        <p:spPr>
          <a:xfrm>
            <a:off x="1106575" y="1148475"/>
            <a:ext cx="6930848" cy="3354075"/>
          </a:xfrm>
          <a:prstGeom prst="rect">
            <a:avLst/>
          </a:prstGeom>
          <a:noFill/>
          <a:ln cap="flat" cmpd="sng" w="9525">
            <a:solidFill>
              <a:srgbClr val="B7B7B7"/>
            </a:solidFill>
            <a:prstDash val="solid"/>
            <a:round/>
            <a:headEnd len="sm" w="sm" type="none"/>
            <a:tailEnd len="sm" w="sm" type="none"/>
          </a:ln>
        </p:spPr>
      </p:pic>
      <p:sp>
        <p:nvSpPr>
          <p:cNvPr id="1429" name="Google Shape;1429;p141"/>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Landing Page Dissection</a:t>
            </a:r>
            <a:endParaRPr/>
          </a:p>
        </p:txBody>
      </p:sp>
      <p:sp>
        <p:nvSpPr>
          <p:cNvPr id="1430" name="Google Shape;1430;p14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431" name="Google Shape;1431;p141"/>
          <p:cNvSpPr/>
          <p:nvPr/>
        </p:nvSpPr>
        <p:spPr>
          <a:xfrm>
            <a:off x="3411100" y="3029500"/>
            <a:ext cx="2321700" cy="3936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41"/>
          <p:cNvSpPr/>
          <p:nvPr/>
        </p:nvSpPr>
        <p:spPr>
          <a:xfrm>
            <a:off x="6162875" y="2220350"/>
            <a:ext cx="1543800" cy="853800"/>
          </a:xfrm>
          <a:prstGeom prst="wedgeRoundRectCallout">
            <a:avLst>
              <a:gd fmla="val -70253" name="adj1"/>
              <a:gd fmla="val 52287" name="adj2"/>
              <a:gd fmla="val 0" name="adj3"/>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Proxima Nova"/>
                <a:ea typeface="Proxima Nova"/>
                <a:cs typeface="Proxima Nova"/>
                <a:sym typeface="Proxima Nova"/>
              </a:rPr>
              <a:t>What do </a:t>
            </a:r>
            <a:br>
              <a:rPr b="1" lang="en">
                <a:latin typeface="Proxima Nova"/>
                <a:ea typeface="Proxima Nova"/>
                <a:cs typeface="Proxima Nova"/>
                <a:sym typeface="Proxima Nova"/>
              </a:rPr>
            </a:br>
            <a:r>
              <a:rPr b="1" lang="en">
                <a:latin typeface="Proxima Nova"/>
                <a:ea typeface="Proxima Nova"/>
                <a:cs typeface="Proxima Nova"/>
                <a:sym typeface="Proxima Nova"/>
              </a:rPr>
              <a:t>these do?</a:t>
            </a:r>
            <a:endParaRPr b="1">
              <a:latin typeface="Proxima Nova"/>
              <a:ea typeface="Proxima Nova"/>
              <a:cs typeface="Proxima Nova"/>
              <a:sym typeface="Proxima Nova"/>
            </a:endParaRPr>
          </a:p>
        </p:txBody>
      </p:sp>
      <p:grpSp>
        <p:nvGrpSpPr>
          <p:cNvPr id="1433" name="Google Shape;1433;p141"/>
          <p:cNvGrpSpPr/>
          <p:nvPr/>
        </p:nvGrpSpPr>
        <p:grpSpPr>
          <a:xfrm>
            <a:off x="7202967" y="237059"/>
            <a:ext cx="1483830" cy="297719"/>
            <a:chOff x="6828650" y="213800"/>
            <a:chExt cx="1961700" cy="393600"/>
          </a:xfrm>
        </p:grpSpPr>
        <p:sp>
          <p:nvSpPr>
            <p:cNvPr id="1434" name="Google Shape;1434;p141"/>
            <p:cNvSpPr/>
            <p:nvPr/>
          </p:nvSpPr>
          <p:spPr>
            <a:xfrm>
              <a:off x="6828650" y="213800"/>
              <a:ext cx="1961700" cy="39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5" name="Google Shape;1435;p141"/>
            <p:cNvPicPr preferRelativeResize="0"/>
            <p:nvPr/>
          </p:nvPicPr>
          <p:blipFill>
            <a:blip r:embed="rId4">
              <a:alphaModFix/>
            </a:blip>
            <a:stretch>
              <a:fillRect/>
            </a:stretch>
          </p:blipFill>
          <p:spPr>
            <a:xfrm>
              <a:off x="6888801" y="261477"/>
              <a:ext cx="1841399" cy="298241"/>
            </a:xfrm>
            <a:prstGeom prst="rect">
              <a:avLst/>
            </a:prstGeom>
            <a:noFill/>
            <a:ln>
              <a:noFill/>
            </a:ln>
          </p:spPr>
        </p:pic>
      </p:grpSp>
      <p:pic>
        <p:nvPicPr>
          <p:cNvPr id="1436" name="Google Shape;1436;p141"/>
          <p:cNvPicPr preferRelativeResize="0"/>
          <p:nvPr/>
        </p:nvPicPr>
        <p:blipFill>
          <a:blip r:embed="rId5">
            <a:alphaModFix/>
          </a:blip>
          <a:stretch>
            <a:fillRect/>
          </a:stretch>
        </p:blipFill>
        <p:spPr>
          <a:xfrm>
            <a:off x="7815901" y="572676"/>
            <a:ext cx="1328100" cy="1328100"/>
          </a:xfrm>
          <a:prstGeom prst="rect">
            <a:avLst/>
          </a:prstGeom>
          <a:noFill/>
          <a:ln>
            <a:noFill/>
          </a:ln>
          <a:effectLst>
            <a:outerShdw blurRad="57150" rotWithShape="0" algn="bl" dir="5400000" dist="19050">
              <a:srgbClr val="000000">
                <a:alpha val="50000"/>
              </a:srgbClr>
            </a:outerShdw>
          </a:effectLst>
        </p:spPr>
      </p:pic>
      <p:sp>
        <p:nvSpPr>
          <p:cNvPr id="1437" name="Google Shape;1437;p141"/>
          <p:cNvSpPr txBox="1"/>
          <p:nvPr/>
        </p:nvSpPr>
        <p:spPr>
          <a:xfrm>
            <a:off x="7832713" y="572675"/>
            <a:ext cx="1328100" cy="86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Proxima Nova"/>
                <a:ea typeface="Proxima Nova"/>
                <a:cs typeface="Proxima Nova"/>
                <a:sym typeface="Proxima Nova"/>
              </a:rPr>
              <a:t>LXA note</a:t>
            </a:r>
            <a:endParaRPr b="1" sz="1100">
              <a:latin typeface="Proxima Nova"/>
              <a:ea typeface="Proxima Nova"/>
              <a:cs typeface="Proxima Nova"/>
              <a:sym typeface="Proxima Nova"/>
            </a:endParaRPr>
          </a:p>
          <a:p>
            <a:pPr indent="0" lvl="0" marL="0" rtl="0" algn="l">
              <a:spcBef>
                <a:spcPts val="1000"/>
              </a:spcBef>
              <a:spcAft>
                <a:spcPts val="0"/>
              </a:spcAft>
              <a:buNone/>
            </a:pPr>
            <a:r>
              <a:rPr lang="en" sz="1000">
                <a:latin typeface="Proxima Nova"/>
                <a:ea typeface="Proxima Nova"/>
                <a:cs typeface="Proxima Nova"/>
                <a:sym typeface="Proxima Nova"/>
              </a:rPr>
              <a:t>Swap out example with one more relevant to client. This builds over four slides.</a:t>
            </a:r>
            <a:endParaRPr sz="1000">
              <a:latin typeface="Proxima Nova"/>
              <a:ea typeface="Proxima Nova"/>
              <a:cs typeface="Proxima Nova"/>
              <a:sym typeface="Proxima Nova"/>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14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443" name="Google Shape;1443;p14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Landing Page Dissection (Cont.)</a:t>
            </a:r>
            <a:endParaRPr/>
          </a:p>
        </p:txBody>
      </p:sp>
      <p:grpSp>
        <p:nvGrpSpPr>
          <p:cNvPr id="1444" name="Google Shape;1444;p142"/>
          <p:cNvGrpSpPr/>
          <p:nvPr/>
        </p:nvGrpSpPr>
        <p:grpSpPr>
          <a:xfrm>
            <a:off x="7202967" y="237059"/>
            <a:ext cx="1483830" cy="297719"/>
            <a:chOff x="6828650" y="213800"/>
            <a:chExt cx="1961700" cy="393600"/>
          </a:xfrm>
        </p:grpSpPr>
        <p:sp>
          <p:nvSpPr>
            <p:cNvPr id="1445" name="Google Shape;1445;p142"/>
            <p:cNvSpPr/>
            <p:nvPr/>
          </p:nvSpPr>
          <p:spPr>
            <a:xfrm>
              <a:off x="6828650" y="213800"/>
              <a:ext cx="1961700" cy="39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46" name="Google Shape;1446;p142"/>
            <p:cNvPicPr preferRelativeResize="0"/>
            <p:nvPr/>
          </p:nvPicPr>
          <p:blipFill>
            <a:blip r:embed="rId3">
              <a:alphaModFix/>
            </a:blip>
            <a:stretch>
              <a:fillRect/>
            </a:stretch>
          </p:blipFill>
          <p:spPr>
            <a:xfrm>
              <a:off x="6888801" y="261477"/>
              <a:ext cx="1841399" cy="298241"/>
            </a:xfrm>
            <a:prstGeom prst="rect">
              <a:avLst/>
            </a:prstGeom>
            <a:noFill/>
            <a:ln>
              <a:noFill/>
            </a:ln>
          </p:spPr>
        </p:pic>
      </p:grpSp>
      <p:pic>
        <p:nvPicPr>
          <p:cNvPr id="1447" name="Google Shape;1447;p142"/>
          <p:cNvPicPr preferRelativeResize="0"/>
          <p:nvPr/>
        </p:nvPicPr>
        <p:blipFill rotWithShape="1">
          <a:blip r:embed="rId4">
            <a:alphaModFix/>
          </a:blip>
          <a:srcRect b="960" l="0" r="0" t="0"/>
          <a:stretch/>
        </p:blipFill>
        <p:spPr>
          <a:xfrm>
            <a:off x="1106575" y="1148475"/>
            <a:ext cx="6930848" cy="3354075"/>
          </a:xfrm>
          <a:prstGeom prst="rect">
            <a:avLst/>
          </a:prstGeom>
          <a:noFill/>
          <a:ln cap="flat" cmpd="sng" w="9525">
            <a:solidFill>
              <a:srgbClr val="B7B7B7"/>
            </a:solidFill>
            <a:prstDash val="solid"/>
            <a:round/>
            <a:headEnd len="sm" w="sm" type="none"/>
            <a:tailEnd len="sm" w="sm" type="none"/>
          </a:ln>
        </p:spPr>
      </p:pic>
      <p:sp>
        <p:nvSpPr>
          <p:cNvPr id="1448" name="Google Shape;1448;p142"/>
          <p:cNvSpPr/>
          <p:nvPr/>
        </p:nvSpPr>
        <p:spPr>
          <a:xfrm>
            <a:off x="2073600" y="1915625"/>
            <a:ext cx="1543800" cy="853800"/>
          </a:xfrm>
          <a:prstGeom prst="wedgeRoundRectCallout">
            <a:avLst>
              <a:gd fmla="val 49550" name="adj1"/>
              <a:gd fmla="val -98270" name="adj2"/>
              <a:gd fmla="val 0" name="adj3"/>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Proxima Nova"/>
                <a:ea typeface="Proxima Nova"/>
                <a:cs typeface="Proxima Nova"/>
                <a:sym typeface="Proxima Nova"/>
              </a:rPr>
              <a:t>What </a:t>
            </a:r>
            <a:r>
              <a:rPr b="1" lang="en">
                <a:latin typeface="Proxima Nova"/>
                <a:ea typeface="Proxima Nova"/>
                <a:cs typeface="Proxima Nova"/>
                <a:sym typeface="Proxima Nova"/>
              </a:rPr>
              <a:t>does</a:t>
            </a:r>
            <a:r>
              <a:rPr b="1" lang="en">
                <a:latin typeface="Proxima Nova"/>
                <a:ea typeface="Proxima Nova"/>
                <a:cs typeface="Proxima Nova"/>
                <a:sym typeface="Proxima Nova"/>
              </a:rPr>
              <a:t> </a:t>
            </a:r>
            <a:br>
              <a:rPr b="1" lang="en">
                <a:latin typeface="Proxima Nova"/>
                <a:ea typeface="Proxima Nova"/>
                <a:cs typeface="Proxima Nova"/>
                <a:sym typeface="Proxima Nova"/>
              </a:rPr>
            </a:br>
            <a:r>
              <a:rPr b="1" lang="en">
                <a:latin typeface="Proxima Nova"/>
                <a:ea typeface="Proxima Nova"/>
                <a:cs typeface="Proxima Nova"/>
                <a:sym typeface="Proxima Nova"/>
              </a:rPr>
              <a:t>this do?</a:t>
            </a:r>
            <a:endParaRPr b="1">
              <a:latin typeface="Proxima Nova"/>
              <a:ea typeface="Proxima Nova"/>
              <a:cs typeface="Proxima Nova"/>
              <a:sym typeface="Proxima Nova"/>
            </a:endParaRPr>
          </a:p>
        </p:txBody>
      </p:sp>
      <p:sp>
        <p:nvSpPr>
          <p:cNvPr id="1449" name="Google Shape;1449;p142"/>
          <p:cNvSpPr/>
          <p:nvPr/>
        </p:nvSpPr>
        <p:spPr>
          <a:xfrm>
            <a:off x="3246825" y="1058325"/>
            <a:ext cx="2712300" cy="3936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14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455" name="Google Shape;1455;p14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Landing Page Dissection (Cont.)</a:t>
            </a:r>
            <a:endParaRPr/>
          </a:p>
        </p:txBody>
      </p:sp>
      <p:grpSp>
        <p:nvGrpSpPr>
          <p:cNvPr id="1456" name="Google Shape;1456;p143"/>
          <p:cNvGrpSpPr/>
          <p:nvPr/>
        </p:nvGrpSpPr>
        <p:grpSpPr>
          <a:xfrm>
            <a:off x="7202967" y="237059"/>
            <a:ext cx="1483830" cy="297719"/>
            <a:chOff x="6828650" y="213800"/>
            <a:chExt cx="1961700" cy="393600"/>
          </a:xfrm>
        </p:grpSpPr>
        <p:sp>
          <p:nvSpPr>
            <p:cNvPr id="1457" name="Google Shape;1457;p143"/>
            <p:cNvSpPr/>
            <p:nvPr/>
          </p:nvSpPr>
          <p:spPr>
            <a:xfrm>
              <a:off x="6828650" y="213800"/>
              <a:ext cx="1961700" cy="39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58" name="Google Shape;1458;p143"/>
            <p:cNvPicPr preferRelativeResize="0"/>
            <p:nvPr/>
          </p:nvPicPr>
          <p:blipFill>
            <a:blip r:embed="rId3">
              <a:alphaModFix/>
            </a:blip>
            <a:stretch>
              <a:fillRect/>
            </a:stretch>
          </p:blipFill>
          <p:spPr>
            <a:xfrm>
              <a:off x="6888801" y="261477"/>
              <a:ext cx="1841399" cy="298241"/>
            </a:xfrm>
            <a:prstGeom prst="rect">
              <a:avLst/>
            </a:prstGeom>
            <a:noFill/>
            <a:ln>
              <a:noFill/>
            </a:ln>
          </p:spPr>
        </p:pic>
      </p:grpSp>
      <p:pic>
        <p:nvPicPr>
          <p:cNvPr id="1459" name="Google Shape;1459;p143"/>
          <p:cNvPicPr preferRelativeResize="0"/>
          <p:nvPr/>
        </p:nvPicPr>
        <p:blipFill rotWithShape="1">
          <a:blip r:embed="rId4">
            <a:alphaModFix/>
          </a:blip>
          <a:srcRect b="960" l="0" r="0" t="0"/>
          <a:stretch/>
        </p:blipFill>
        <p:spPr>
          <a:xfrm>
            <a:off x="1106575" y="1148475"/>
            <a:ext cx="6930848" cy="3354075"/>
          </a:xfrm>
          <a:prstGeom prst="rect">
            <a:avLst/>
          </a:prstGeom>
          <a:noFill/>
          <a:ln cap="flat" cmpd="sng" w="9525">
            <a:solidFill>
              <a:srgbClr val="B7B7B7"/>
            </a:solidFill>
            <a:prstDash val="solid"/>
            <a:round/>
            <a:headEnd len="sm" w="sm" type="none"/>
            <a:tailEnd len="sm" w="sm" type="none"/>
          </a:ln>
        </p:spPr>
      </p:pic>
      <p:sp>
        <p:nvSpPr>
          <p:cNvPr id="1460" name="Google Shape;1460;p143"/>
          <p:cNvSpPr/>
          <p:nvPr/>
        </p:nvSpPr>
        <p:spPr>
          <a:xfrm>
            <a:off x="2608950" y="4021000"/>
            <a:ext cx="3926100" cy="393600"/>
          </a:xfrm>
          <a:prstGeom prst="rect">
            <a:avLst/>
          </a:prstGeom>
          <a:no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43"/>
          <p:cNvSpPr/>
          <p:nvPr/>
        </p:nvSpPr>
        <p:spPr>
          <a:xfrm>
            <a:off x="6117250" y="2996050"/>
            <a:ext cx="1543800" cy="853800"/>
          </a:xfrm>
          <a:prstGeom prst="wedgeRoundRectCallout">
            <a:avLst>
              <a:gd fmla="val -70253" name="adj1"/>
              <a:gd fmla="val 52287" name="adj2"/>
              <a:gd fmla="val 0" name="adj3"/>
            </a:avLst>
          </a:prstGeom>
          <a:solidFill>
            <a:schemeClr val="accen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Proxima Nova"/>
                <a:ea typeface="Proxima Nova"/>
                <a:cs typeface="Proxima Nova"/>
                <a:sym typeface="Proxima Nova"/>
              </a:rPr>
              <a:t>What does</a:t>
            </a:r>
            <a:br>
              <a:rPr b="1" lang="en">
                <a:latin typeface="Proxima Nova"/>
                <a:ea typeface="Proxima Nova"/>
                <a:cs typeface="Proxima Nova"/>
                <a:sym typeface="Proxima Nova"/>
              </a:rPr>
            </a:br>
            <a:r>
              <a:rPr b="1" lang="en">
                <a:latin typeface="Proxima Nova"/>
                <a:ea typeface="Proxima Nova"/>
                <a:cs typeface="Proxima Nova"/>
                <a:sym typeface="Proxima Nova"/>
              </a:rPr>
              <a:t>this do?</a:t>
            </a:r>
            <a:endParaRPr b="1">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Where We’re Going</a:t>
            </a:r>
            <a:endParaRPr sz="2400"/>
          </a:p>
        </p:txBody>
      </p:sp>
      <p:sp>
        <p:nvSpPr>
          <p:cNvPr id="635" name="Google Shape;635;p81"/>
          <p:cNvSpPr txBox="1"/>
          <p:nvPr/>
        </p:nvSpPr>
        <p:spPr>
          <a:xfrm>
            <a:off x="457200" y="1202075"/>
            <a:ext cx="4224600" cy="296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Describe the pros and cons of each eCommerce model (DTC, </a:t>
            </a:r>
            <a:r>
              <a:rPr lang="en" sz="1800">
                <a:solidFill>
                  <a:schemeClr val="dk1"/>
                </a:solidFill>
                <a:latin typeface="Proxima Nova"/>
                <a:ea typeface="Proxima Nova"/>
                <a:cs typeface="Proxima Nova"/>
                <a:sym typeface="Proxima Nova"/>
              </a:rPr>
              <a:t>eR</a:t>
            </a:r>
            <a:r>
              <a:rPr lang="en" sz="1800">
                <a:solidFill>
                  <a:schemeClr val="dk1"/>
                </a:solidFill>
                <a:latin typeface="Proxima Nova"/>
                <a:ea typeface="Proxima Nova"/>
                <a:cs typeface="Proxima Nova"/>
                <a:sym typeface="Proxima Nova"/>
              </a:rPr>
              <a:t>etail, and Amazon).</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1000"/>
              </a:spcBef>
              <a:spcAft>
                <a:spcPts val="1000"/>
              </a:spcAft>
              <a:buClr>
                <a:schemeClr val="dk1"/>
              </a:buClr>
              <a:buSzPts val="1800"/>
              <a:buFont typeface="Proxima Nova"/>
              <a:buChar char="●"/>
            </a:pPr>
            <a:r>
              <a:rPr lang="en" sz="1800">
                <a:solidFill>
                  <a:schemeClr val="dk1"/>
                </a:solidFill>
                <a:latin typeface="Proxima Nova"/>
                <a:ea typeface="Proxima Nova"/>
                <a:cs typeface="Proxima Nova"/>
                <a:sym typeface="Proxima Nova"/>
              </a:rPr>
              <a:t>Identify the metrics that contribute to the success of any eCommerce business model.</a:t>
            </a:r>
            <a:endParaRPr sz="1800">
              <a:solidFill>
                <a:schemeClr val="dk1"/>
              </a:solidFill>
              <a:latin typeface="Proxima Nova"/>
              <a:ea typeface="Proxima Nova"/>
              <a:cs typeface="Proxima Nova"/>
              <a:sym typeface="Proxima Nova"/>
            </a:endParaRPr>
          </a:p>
        </p:txBody>
      </p:sp>
      <p:pic>
        <p:nvPicPr>
          <p:cNvPr id="636" name="Google Shape;636;p81"/>
          <p:cNvPicPr preferRelativeResize="0"/>
          <p:nvPr/>
        </p:nvPicPr>
        <p:blipFill>
          <a:blip r:embed="rId3">
            <a:alphaModFix/>
          </a:blip>
          <a:stretch>
            <a:fillRect/>
          </a:stretch>
        </p:blipFill>
        <p:spPr>
          <a:xfrm>
            <a:off x="5864700" y="1236125"/>
            <a:ext cx="2593500" cy="2593500"/>
          </a:xfrm>
          <a:prstGeom prst="rect">
            <a:avLst/>
          </a:prstGeom>
          <a:noFill/>
          <a:ln>
            <a:noFill/>
          </a:ln>
        </p:spPr>
      </p:pic>
      <p:sp>
        <p:nvSpPr>
          <p:cNvPr id="637" name="Google Shape;637;p8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144"/>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Landing Page Dissection (Cont.)</a:t>
            </a:r>
            <a:endParaRPr/>
          </a:p>
        </p:txBody>
      </p:sp>
      <p:pic>
        <p:nvPicPr>
          <p:cNvPr id="1467" name="Google Shape;1467;p144"/>
          <p:cNvPicPr preferRelativeResize="0"/>
          <p:nvPr/>
        </p:nvPicPr>
        <p:blipFill>
          <a:blip r:embed="rId3">
            <a:alphaModFix/>
          </a:blip>
          <a:stretch>
            <a:fillRect/>
          </a:stretch>
        </p:blipFill>
        <p:spPr>
          <a:xfrm>
            <a:off x="1027938" y="1073600"/>
            <a:ext cx="7088125" cy="3452226"/>
          </a:xfrm>
          <a:prstGeom prst="rect">
            <a:avLst/>
          </a:prstGeom>
          <a:noFill/>
          <a:ln>
            <a:noFill/>
          </a:ln>
        </p:spPr>
      </p:pic>
      <p:sp>
        <p:nvSpPr>
          <p:cNvPr id="1468" name="Google Shape;1468;p144"/>
          <p:cNvSpPr/>
          <p:nvPr/>
        </p:nvSpPr>
        <p:spPr>
          <a:xfrm>
            <a:off x="415800" y="992450"/>
            <a:ext cx="2454900" cy="853800"/>
          </a:xfrm>
          <a:prstGeom prst="wedgeRoundRectCallout">
            <a:avLst>
              <a:gd fmla="val 47359" name="adj1"/>
              <a:gd fmla="val 74915" name="adj2"/>
              <a:gd fmla="val 0" name="adj3"/>
            </a:avLst>
          </a:prstGeom>
          <a:solidFill>
            <a:schemeClr val="accent2"/>
          </a:solidFill>
          <a:ln>
            <a:noFill/>
          </a:ln>
          <a:effectLst>
            <a:outerShdw blurRad="57150" rotWithShape="0" algn="bl" dir="1620000" dist="19050">
              <a:srgbClr val="999999">
                <a:alpha val="69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Proxima Nova"/>
                <a:ea typeface="Proxima Nova"/>
                <a:cs typeface="Proxima Nova"/>
                <a:sym typeface="Proxima Nova"/>
              </a:rPr>
              <a:t>This interstitial pops up after about 10 seconds on-site. </a:t>
            </a:r>
            <a:r>
              <a:rPr b="1" lang="en">
                <a:latin typeface="Proxima Nova"/>
                <a:ea typeface="Proxima Nova"/>
                <a:cs typeface="Proxima Nova"/>
                <a:sym typeface="Proxima Nova"/>
              </a:rPr>
              <a:t>What does it do?</a:t>
            </a:r>
            <a:endParaRPr b="1">
              <a:latin typeface="Proxima Nova"/>
              <a:ea typeface="Proxima Nova"/>
              <a:cs typeface="Proxima Nova"/>
              <a:sym typeface="Proxima Nova"/>
            </a:endParaRPr>
          </a:p>
        </p:txBody>
      </p:sp>
      <p:sp>
        <p:nvSpPr>
          <p:cNvPr id="1469" name="Google Shape;1469;p14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grpSp>
        <p:nvGrpSpPr>
          <p:cNvPr id="1470" name="Google Shape;1470;p144"/>
          <p:cNvGrpSpPr/>
          <p:nvPr/>
        </p:nvGrpSpPr>
        <p:grpSpPr>
          <a:xfrm>
            <a:off x="7202967" y="237059"/>
            <a:ext cx="1483830" cy="297719"/>
            <a:chOff x="6828650" y="213800"/>
            <a:chExt cx="1961700" cy="393600"/>
          </a:xfrm>
        </p:grpSpPr>
        <p:sp>
          <p:nvSpPr>
            <p:cNvPr id="1471" name="Google Shape;1471;p144"/>
            <p:cNvSpPr/>
            <p:nvPr/>
          </p:nvSpPr>
          <p:spPr>
            <a:xfrm>
              <a:off x="6828650" y="213800"/>
              <a:ext cx="1961700" cy="39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72" name="Google Shape;1472;p144"/>
            <p:cNvPicPr preferRelativeResize="0"/>
            <p:nvPr/>
          </p:nvPicPr>
          <p:blipFill>
            <a:blip r:embed="rId4">
              <a:alphaModFix/>
            </a:blip>
            <a:stretch>
              <a:fillRect/>
            </a:stretch>
          </p:blipFill>
          <p:spPr>
            <a:xfrm>
              <a:off x="6888801" y="261477"/>
              <a:ext cx="1841399" cy="298241"/>
            </a:xfrm>
            <a:prstGeom prst="rect">
              <a:avLst/>
            </a:prstGeom>
            <a:noFill/>
            <a:ln>
              <a:noFill/>
            </a:ln>
          </p:spPr>
        </p:pic>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76" name="Shape 1476"/>
        <p:cNvGrpSpPr/>
        <p:nvPr/>
      </p:nvGrpSpPr>
      <p:grpSpPr>
        <a:xfrm>
          <a:off x="0" y="0"/>
          <a:ext cx="0" cy="0"/>
          <a:chOff x="0" y="0"/>
          <a:chExt cx="0" cy="0"/>
        </a:xfrm>
      </p:grpSpPr>
      <p:sp>
        <p:nvSpPr>
          <p:cNvPr id="1477" name="Google Shape;1477;p145"/>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Landing Page Design Studio</a:t>
            </a:r>
            <a:endParaRPr/>
          </a:p>
        </p:txBody>
      </p:sp>
      <p:sp>
        <p:nvSpPr>
          <p:cNvPr id="1478" name="Google Shape;1478;p145"/>
          <p:cNvSpPr txBox="1"/>
          <p:nvPr>
            <p:ph idx="1" type="body"/>
          </p:nvPr>
        </p:nvSpPr>
        <p:spPr>
          <a:xfrm>
            <a:off x="979500" y="985200"/>
            <a:ext cx="7707300" cy="29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This exercise builds on the previous exploration exercise.</a:t>
            </a:r>
            <a:endParaRPr sz="1400"/>
          </a:p>
          <a:p>
            <a:pPr indent="0" lvl="0" marL="0" rtl="0" algn="l">
              <a:spcBef>
                <a:spcPts val="1600"/>
              </a:spcBef>
              <a:spcAft>
                <a:spcPts val="0"/>
              </a:spcAft>
              <a:buNone/>
            </a:pPr>
            <a:r>
              <a:rPr lang="en" sz="1400"/>
              <a:t>Students should choose one of the landing pages that they observed in the previous activity. Using their notes and the best practices discussed, they should sketch out an optimized version of the landing page. </a:t>
            </a:r>
            <a:r>
              <a:rPr lang="en" sz="1400"/>
              <a:t>If students are struggling to decide which page to optimize or think that the examples they found were all pretty good, encourage them to use the bad example on the slide (it was discussed earlier in the lesson).</a:t>
            </a:r>
            <a:r>
              <a:rPr lang="en" sz="1400"/>
              <a:t> They can use paper/pen, whiteboard, or PPT/slides to sketch their optimized version. Give students </a:t>
            </a:r>
            <a:r>
              <a:rPr b="1" lang="en" sz="1400"/>
              <a:t>15 minutes </a:t>
            </a:r>
            <a:r>
              <a:rPr lang="en" sz="1400"/>
              <a:t>to draw their improvements.</a:t>
            </a:r>
            <a:endParaRPr sz="1400"/>
          </a:p>
          <a:p>
            <a:pPr indent="0" lvl="0" marL="0" rtl="0" algn="l">
              <a:spcBef>
                <a:spcPts val="1600"/>
              </a:spcBef>
              <a:spcAft>
                <a:spcPts val="1600"/>
              </a:spcAft>
              <a:buNone/>
            </a:pPr>
            <a:r>
              <a:rPr lang="en" sz="1400"/>
              <a:t>To debrief, have a few volunteers share their drawing with the class. Ask them to talk through what improvements they made and why they chose to make them. Have them explain what makes their version of the landing page better than the existing one.</a:t>
            </a:r>
            <a:endParaRPr sz="14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2" name="Shape 1482"/>
        <p:cNvGrpSpPr/>
        <p:nvPr/>
      </p:nvGrpSpPr>
      <p:grpSpPr>
        <a:xfrm>
          <a:off x="0" y="0"/>
          <a:ext cx="0" cy="0"/>
          <a:chOff x="0" y="0"/>
          <a:chExt cx="0" cy="0"/>
        </a:xfrm>
      </p:grpSpPr>
      <p:sp>
        <p:nvSpPr>
          <p:cNvPr id="1483" name="Google Shape;1483;p146"/>
          <p:cNvSpPr txBox="1"/>
          <p:nvPr>
            <p:ph idx="1" type="body"/>
          </p:nvPr>
        </p:nvSpPr>
        <p:spPr>
          <a:xfrm>
            <a:off x="457200" y="990600"/>
            <a:ext cx="43329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Choose one of the landing pages you analyzed during your exploration.</a:t>
            </a:r>
            <a:endParaRPr/>
          </a:p>
          <a:p>
            <a:pPr indent="0" lvl="0" marL="0" rtl="0" algn="l">
              <a:spcBef>
                <a:spcPts val="1600"/>
              </a:spcBef>
              <a:spcAft>
                <a:spcPts val="0"/>
              </a:spcAft>
              <a:buNone/>
            </a:pPr>
            <a:r>
              <a:rPr lang="en"/>
              <a:t>Based on the observations you wrote down,</a:t>
            </a:r>
            <a:r>
              <a:rPr lang="en"/>
              <a:t> </a:t>
            </a:r>
            <a:r>
              <a:rPr lang="en"/>
              <a:t>create a </a:t>
            </a:r>
            <a:r>
              <a:rPr lang="en"/>
              <a:t>sketch of an </a:t>
            </a:r>
            <a:br>
              <a:rPr lang="en"/>
            </a:br>
            <a:r>
              <a:rPr b="1" lang="en">
                <a:highlight>
                  <a:schemeClr val="accent2"/>
                </a:highlight>
              </a:rPr>
              <a:t>optimized version of that landing page</a:t>
            </a:r>
            <a:r>
              <a:rPr lang="en"/>
              <a:t>.</a:t>
            </a:r>
            <a:endParaRPr/>
          </a:p>
          <a:p>
            <a:pPr indent="0" lvl="0" marL="0" rtl="0" algn="l">
              <a:spcBef>
                <a:spcPts val="1600"/>
              </a:spcBef>
              <a:spcAft>
                <a:spcPts val="1600"/>
              </a:spcAft>
              <a:buNone/>
            </a:pPr>
            <a:r>
              <a:rPr lang="en"/>
              <a:t>(Couldn’t find a really bad example? Try optimizing the landing page at right.) </a:t>
            </a:r>
            <a:endParaRPr/>
          </a:p>
        </p:txBody>
      </p:sp>
      <p:sp>
        <p:nvSpPr>
          <p:cNvPr id="1484" name="Google Shape;1484;p14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485" name="Google Shape;1485;p146"/>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Landing Page Design Studio</a:t>
            </a:r>
            <a:endParaRPr/>
          </a:p>
        </p:txBody>
      </p:sp>
      <p:sp>
        <p:nvSpPr>
          <p:cNvPr id="1486" name="Google Shape;1486;p146"/>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15 minutes</a:t>
            </a:r>
            <a:endParaRPr/>
          </a:p>
        </p:txBody>
      </p:sp>
      <p:pic>
        <p:nvPicPr>
          <p:cNvPr id="1487" name="Google Shape;1487;p146"/>
          <p:cNvPicPr preferRelativeResize="0"/>
          <p:nvPr/>
        </p:nvPicPr>
        <p:blipFill rotWithShape="1">
          <a:blip r:embed="rId3">
            <a:alphaModFix/>
          </a:blip>
          <a:srcRect b="1371" l="26164" r="25633" t="1371"/>
          <a:stretch/>
        </p:blipFill>
        <p:spPr>
          <a:xfrm>
            <a:off x="5368475" y="1003550"/>
            <a:ext cx="3054000" cy="3659175"/>
          </a:xfrm>
          <a:prstGeom prst="rect">
            <a:avLst/>
          </a:prstGeom>
          <a:noFill/>
          <a:ln cap="flat" cmpd="sng" w="9525">
            <a:solidFill>
              <a:srgbClr val="B7B7B7"/>
            </a:solidFill>
            <a:prstDash val="solid"/>
            <a:round/>
            <a:headEnd len="sm" w="sm" type="none"/>
            <a:tailEnd len="sm" w="sm" type="none"/>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14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Makes a Good Product Page?</a:t>
            </a:r>
            <a:endParaRPr/>
          </a:p>
        </p:txBody>
      </p:sp>
      <p:sp>
        <p:nvSpPr>
          <p:cNvPr id="1493" name="Google Shape;1493;p147"/>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494" name="Google Shape;1494;p147"/>
          <p:cNvSpPr txBox="1"/>
          <p:nvPr/>
        </p:nvSpPr>
        <p:spPr>
          <a:xfrm>
            <a:off x="972199" y="1038500"/>
            <a:ext cx="3064800" cy="60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dk1"/>
                </a:solidFill>
                <a:latin typeface="Proxima Nova"/>
                <a:ea typeface="Proxima Nova"/>
                <a:cs typeface="Proxima Nova"/>
                <a:sym typeface="Proxima Nova"/>
              </a:rPr>
              <a:t>Clear CTA.</a:t>
            </a:r>
            <a:endParaRPr b="1">
              <a:latin typeface="Proxima Nova"/>
              <a:ea typeface="Proxima Nova"/>
              <a:cs typeface="Proxima Nova"/>
              <a:sym typeface="Proxima Nova"/>
            </a:endParaRPr>
          </a:p>
        </p:txBody>
      </p:sp>
      <p:sp>
        <p:nvSpPr>
          <p:cNvPr id="1495" name="Google Shape;1495;p147"/>
          <p:cNvSpPr txBox="1"/>
          <p:nvPr/>
        </p:nvSpPr>
        <p:spPr>
          <a:xfrm>
            <a:off x="457195" y="1038500"/>
            <a:ext cx="3276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17991"/>
                </a:solidFill>
                <a:latin typeface="Proxima Nova"/>
                <a:ea typeface="Proxima Nova"/>
                <a:cs typeface="Proxima Nova"/>
                <a:sym typeface="Proxima Nova"/>
              </a:rPr>
              <a:t>1</a:t>
            </a:r>
            <a:endParaRPr b="1" sz="3000">
              <a:solidFill>
                <a:srgbClr val="017991"/>
              </a:solidFill>
              <a:latin typeface="Proxima Nova"/>
              <a:ea typeface="Proxima Nova"/>
              <a:cs typeface="Proxima Nova"/>
              <a:sym typeface="Proxima Nova"/>
            </a:endParaRPr>
          </a:p>
          <a:p>
            <a:pPr indent="0" lvl="0" marL="0" rtl="0" algn="l">
              <a:spcBef>
                <a:spcPts val="0"/>
              </a:spcBef>
              <a:spcAft>
                <a:spcPts val="0"/>
              </a:spcAft>
              <a:buNone/>
            </a:pPr>
            <a:r>
              <a:t/>
            </a:r>
            <a:endParaRPr b="1" sz="2400">
              <a:solidFill>
                <a:srgbClr val="017991"/>
              </a:solidFill>
              <a:latin typeface="Proxima Nova"/>
              <a:ea typeface="Proxima Nova"/>
              <a:cs typeface="Proxima Nova"/>
              <a:sym typeface="Proxima Nova"/>
            </a:endParaRPr>
          </a:p>
        </p:txBody>
      </p:sp>
      <p:cxnSp>
        <p:nvCxnSpPr>
          <p:cNvPr id="1496" name="Google Shape;1496;p147"/>
          <p:cNvCxnSpPr/>
          <p:nvPr/>
        </p:nvCxnSpPr>
        <p:spPr>
          <a:xfrm>
            <a:off x="878501" y="1127120"/>
            <a:ext cx="0" cy="428400"/>
          </a:xfrm>
          <a:prstGeom prst="straightConnector1">
            <a:avLst/>
          </a:prstGeom>
          <a:noFill/>
          <a:ln cap="flat" cmpd="sng" w="19050">
            <a:solidFill>
              <a:srgbClr val="000000"/>
            </a:solidFill>
            <a:prstDash val="solid"/>
            <a:round/>
            <a:headEnd len="med" w="med" type="none"/>
            <a:tailEnd len="med" w="med" type="none"/>
          </a:ln>
        </p:spPr>
      </p:cxnSp>
      <p:sp>
        <p:nvSpPr>
          <p:cNvPr id="1497" name="Google Shape;1497;p147"/>
          <p:cNvSpPr txBox="1"/>
          <p:nvPr/>
        </p:nvSpPr>
        <p:spPr>
          <a:xfrm>
            <a:off x="457195" y="3433566"/>
            <a:ext cx="3423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17991"/>
                </a:solidFill>
                <a:latin typeface="Proxima Nova"/>
                <a:ea typeface="Proxima Nova"/>
                <a:cs typeface="Proxima Nova"/>
                <a:sym typeface="Proxima Nova"/>
              </a:rPr>
              <a:t>4</a:t>
            </a:r>
            <a:endParaRPr b="1" sz="3000">
              <a:solidFill>
                <a:srgbClr val="017991"/>
              </a:solidFill>
              <a:latin typeface="Proxima Nova"/>
              <a:ea typeface="Proxima Nova"/>
              <a:cs typeface="Proxima Nova"/>
              <a:sym typeface="Proxima Nova"/>
            </a:endParaRPr>
          </a:p>
          <a:p>
            <a:pPr indent="0" lvl="0" marL="0" rtl="0" algn="l">
              <a:spcBef>
                <a:spcPts val="0"/>
              </a:spcBef>
              <a:spcAft>
                <a:spcPts val="0"/>
              </a:spcAft>
              <a:buNone/>
            </a:pPr>
            <a:r>
              <a:t/>
            </a:r>
            <a:endParaRPr b="1" sz="2400">
              <a:solidFill>
                <a:srgbClr val="017991"/>
              </a:solidFill>
              <a:latin typeface="Proxima Nova"/>
              <a:ea typeface="Proxima Nova"/>
              <a:cs typeface="Proxima Nova"/>
              <a:sym typeface="Proxima Nova"/>
            </a:endParaRPr>
          </a:p>
        </p:txBody>
      </p:sp>
      <p:cxnSp>
        <p:nvCxnSpPr>
          <p:cNvPr id="1498" name="Google Shape;1498;p147"/>
          <p:cNvCxnSpPr/>
          <p:nvPr/>
        </p:nvCxnSpPr>
        <p:spPr>
          <a:xfrm>
            <a:off x="897586" y="3547698"/>
            <a:ext cx="0" cy="428400"/>
          </a:xfrm>
          <a:prstGeom prst="straightConnector1">
            <a:avLst/>
          </a:prstGeom>
          <a:noFill/>
          <a:ln cap="flat" cmpd="sng" w="19050">
            <a:solidFill>
              <a:srgbClr val="000000"/>
            </a:solidFill>
            <a:prstDash val="solid"/>
            <a:round/>
            <a:headEnd len="med" w="med" type="none"/>
            <a:tailEnd len="med" w="med" type="none"/>
          </a:ln>
        </p:spPr>
      </p:cxnSp>
      <p:sp>
        <p:nvSpPr>
          <p:cNvPr id="1499" name="Google Shape;1499;p147"/>
          <p:cNvSpPr txBox="1"/>
          <p:nvPr/>
        </p:nvSpPr>
        <p:spPr>
          <a:xfrm>
            <a:off x="447495" y="1811001"/>
            <a:ext cx="3423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17991"/>
                </a:solidFill>
                <a:latin typeface="Proxima Nova"/>
                <a:ea typeface="Proxima Nova"/>
                <a:cs typeface="Proxima Nova"/>
                <a:sym typeface="Proxima Nova"/>
              </a:rPr>
              <a:t>2</a:t>
            </a:r>
            <a:endParaRPr b="1" sz="3000">
              <a:solidFill>
                <a:srgbClr val="017991"/>
              </a:solidFill>
              <a:latin typeface="Proxima Nova"/>
              <a:ea typeface="Proxima Nova"/>
              <a:cs typeface="Proxima Nova"/>
              <a:sym typeface="Proxima Nova"/>
            </a:endParaRPr>
          </a:p>
          <a:p>
            <a:pPr indent="0" lvl="0" marL="0" rtl="0" algn="l">
              <a:spcBef>
                <a:spcPts val="0"/>
              </a:spcBef>
              <a:spcAft>
                <a:spcPts val="0"/>
              </a:spcAft>
              <a:buNone/>
            </a:pPr>
            <a:r>
              <a:t/>
            </a:r>
            <a:endParaRPr b="1" sz="2400">
              <a:solidFill>
                <a:srgbClr val="017991"/>
              </a:solidFill>
              <a:latin typeface="Proxima Nova"/>
              <a:ea typeface="Proxima Nova"/>
              <a:cs typeface="Proxima Nova"/>
              <a:sym typeface="Proxima Nova"/>
            </a:endParaRPr>
          </a:p>
        </p:txBody>
      </p:sp>
      <p:cxnSp>
        <p:nvCxnSpPr>
          <p:cNvPr id="1500" name="Google Shape;1500;p147"/>
          <p:cNvCxnSpPr/>
          <p:nvPr/>
        </p:nvCxnSpPr>
        <p:spPr>
          <a:xfrm>
            <a:off x="887886" y="1918280"/>
            <a:ext cx="0" cy="428400"/>
          </a:xfrm>
          <a:prstGeom prst="straightConnector1">
            <a:avLst/>
          </a:prstGeom>
          <a:noFill/>
          <a:ln cap="flat" cmpd="sng" w="19050">
            <a:solidFill>
              <a:srgbClr val="000000"/>
            </a:solidFill>
            <a:prstDash val="solid"/>
            <a:round/>
            <a:headEnd len="med" w="med" type="none"/>
            <a:tailEnd len="med" w="med" type="none"/>
          </a:ln>
        </p:spPr>
      </p:cxnSp>
      <p:sp>
        <p:nvSpPr>
          <p:cNvPr id="1501" name="Google Shape;1501;p147"/>
          <p:cNvSpPr txBox="1"/>
          <p:nvPr/>
        </p:nvSpPr>
        <p:spPr>
          <a:xfrm>
            <a:off x="447495" y="2590052"/>
            <a:ext cx="3423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17991"/>
                </a:solidFill>
                <a:latin typeface="Proxima Nova"/>
                <a:ea typeface="Proxima Nova"/>
                <a:cs typeface="Proxima Nova"/>
                <a:sym typeface="Proxima Nova"/>
              </a:rPr>
              <a:t>3</a:t>
            </a:r>
            <a:endParaRPr b="1" sz="3000">
              <a:solidFill>
                <a:srgbClr val="017991"/>
              </a:solidFill>
              <a:latin typeface="Proxima Nova"/>
              <a:ea typeface="Proxima Nova"/>
              <a:cs typeface="Proxima Nova"/>
              <a:sym typeface="Proxima Nova"/>
            </a:endParaRPr>
          </a:p>
          <a:p>
            <a:pPr indent="0" lvl="0" marL="0" rtl="0" algn="l">
              <a:spcBef>
                <a:spcPts val="0"/>
              </a:spcBef>
              <a:spcAft>
                <a:spcPts val="0"/>
              </a:spcAft>
              <a:buNone/>
            </a:pPr>
            <a:r>
              <a:t/>
            </a:r>
            <a:endParaRPr b="1" sz="2400">
              <a:solidFill>
                <a:srgbClr val="017991"/>
              </a:solidFill>
              <a:latin typeface="Proxima Nova"/>
              <a:ea typeface="Proxima Nova"/>
              <a:cs typeface="Proxima Nova"/>
              <a:sym typeface="Proxima Nova"/>
            </a:endParaRPr>
          </a:p>
        </p:txBody>
      </p:sp>
      <p:cxnSp>
        <p:nvCxnSpPr>
          <p:cNvPr id="1502" name="Google Shape;1502;p147"/>
          <p:cNvCxnSpPr/>
          <p:nvPr/>
        </p:nvCxnSpPr>
        <p:spPr>
          <a:xfrm>
            <a:off x="887886" y="2716002"/>
            <a:ext cx="0" cy="428400"/>
          </a:xfrm>
          <a:prstGeom prst="straightConnector1">
            <a:avLst/>
          </a:prstGeom>
          <a:noFill/>
          <a:ln cap="flat" cmpd="sng" w="19050">
            <a:solidFill>
              <a:srgbClr val="000000"/>
            </a:solidFill>
            <a:prstDash val="solid"/>
            <a:round/>
            <a:headEnd len="med" w="med" type="none"/>
            <a:tailEnd len="med" w="med" type="none"/>
          </a:ln>
        </p:spPr>
      </p:cxnSp>
      <p:sp>
        <p:nvSpPr>
          <p:cNvPr id="1503" name="Google Shape;1503;p147"/>
          <p:cNvSpPr txBox="1"/>
          <p:nvPr/>
        </p:nvSpPr>
        <p:spPr>
          <a:xfrm>
            <a:off x="4571998" y="1789676"/>
            <a:ext cx="3276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17991"/>
                </a:solidFill>
                <a:latin typeface="Proxima Nova"/>
                <a:ea typeface="Proxima Nova"/>
                <a:cs typeface="Proxima Nova"/>
                <a:sym typeface="Proxima Nova"/>
              </a:rPr>
              <a:t>6</a:t>
            </a:r>
            <a:endParaRPr b="1" sz="3000">
              <a:solidFill>
                <a:srgbClr val="017991"/>
              </a:solidFill>
              <a:latin typeface="Proxima Nova"/>
              <a:ea typeface="Proxima Nova"/>
              <a:cs typeface="Proxima Nova"/>
              <a:sym typeface="Proxima Nova"/>
            </a:endParaRPr>
          </a:p>
        </p:txBody>
      </p:sp>
      <p:cxnSp>
        <p:nvCxnSpPr>
          <p:cNvPr id="1504" name="Google Shape;1504;p147"/>
          <p:cNvCxnSpPr/>
          <p:nvPr/>
        </p:nvCxnSpPr>
        <p:spPr>
          <a:xfrm>
            <a:off x="4993304" y="1896955"/>
            <a:ext cx="0" cy="428400"/>
          </a:xfrm>
          <a:prstGeom prst="straightConnector1">
            <a:avLst/>
          </a:prstGeom>
          <a:noFill/>
          <a:ln cap="flat" cmpd="sng" w="19050">
            <a:solidFill>
              <a:srgbClr val="000000"/>
            </a:solidFill>
            <a:prstDash val="solid"/>
            <a:round/>
            <a:headEnd len="med" w="med" type="none"/>
            <a:tailEnd len="med" w="med" type="none"/>
          </a:ln>
        </p:spPr>
      </p:cxnSp>
      <p:sp>
        <p:nvSpPr>
          <p:cNvPr id="1505" name="Google Shape;1505;p147"/>
          <p:cNvSpPr txBox="1"/>
          <p:nvPr/>
        </p:nvSpPr>
        <p:spPr>
          <a:xfrm>
            <a:off x="4571998" y="1055375"/>
            <a:ext cx="3018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17991"/>
                </a:solidFill>
                <a:latin typeface="Proxima Nova"/>
                <a:ea typeface="Proxima Nova"/>
                <a:cs typeface="Proxima Nova"/>
                <a:sym typeface="Proxima Nova"/>
              </a:rPr>
              <a:t>5</a:t>
            </a:r>
            <a:endParaRPr b="1" sz="3000">
              <a:solidFill>
                <a:srgbClr val="017991"/>
              </a:solidFill>
              <a:latin typeface="Proxima Nova"/>
              <a:ea typeface="Proxima Nova"/>
              <a:cs typeface="Proxima Nova"/>
              <a:sym typeface="Proxima Nova"/>
            </a:endParaRPr>
          </a:p>
          <a:p>
            <a:pPr indent="0" lvl="0" marL="0" rtl="0" algn="l">
              <a:spcBef>
                <a:spcPts val="0"/>
              </a:spcBef>
              <a:spcAft>
                <a:spcPts val="0"/>
              </a:spcAft>
              <a:buNone/>
            </a:pPr>
            <a:r>
              <a:t/>
            </a:r>
            <a:endParaRPr b="1" sz="2400">
              <a:solidFill>
                <a:srgbClr val="017991"/>
              </a:solidFill>
              <a:latin typeface="Proxima Nova"/>
              <a:ea typeface="Proxima Nova"/>
              <a:cs typeface="Proxima Nova"/>
              <a:sym typeface="Proxima Nova"/>
            </a:endParaRPr>
          </a:p>
        </p:txBody>
      </p:sp>
      <p:cxnSp>
        <p:nvCxnSpPr>
          <p:cNvPr id="1506" name="Google Shape;1506;p147"/>
          <p:cNvCxnSpPr/>
          <p:nvPr/>
        </p:nvCxnSpPr>
        <p:spPr>
          <a:xfrm>
            <a:off x="4959937" y="1143995"/>
            <a:ext cx="0" cy="428400"/>
          </a:xfrm>
          <a:prstGeom prst="straightConnector1">
            <a:avLst/>
          </a:prstGeom>
          <a:noFill/>
          <a:ln cap="flat" cmpd="sng" w="19050">
            <a:solidFill>
              <a:srgbClr val="000000"/>
            </a:solidFill>
            <a:prstDash val="solid"/>
            <a:round/>
            <a:headEnd len="med" w="med" type="none"/>
            <a:tailEnd len="med" w="med" type="none"/>
          </a:ln>
        </p:spPr>
      </p:cxnSp>
      <p:sp>
        <p:nvSpPr>
          <p:cNvPr id="1507" name="Google Shape;1507;p147"/>
          <p:cNvSpPr txBox="1"/>
          <p:nvPr/>
        </p:nvSpPr>
        <p:spPr>
          <a:xfrm>
            <a:off x="4571998" y="2542627"/>
            <a:ext cx="3276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17991"/>
                </a:solidFill>
                <a:latin typeface="Proxima Nova"/>
                <a:ea typeface="Proxima Nova"/>
                <a:cs typeface="Proxima Nova"/>
                <a:sym typeface="Proxima Nova"/>
              </a:rPr>
              <a:t>7</a:t>
            </a:r>
            <a:endParaRPr b="1" sz="3000">
              <a:solidFill>
                <a:srgbClr val="017991"/>
              </a:solidFill>
              <a:latin typeface="Proxima Nova"/>
              <a:ea typeface="Proxima Nova"/>
              <a:cs typeface="Proxima Nova"/>
              <a:sym typeface="Proxima Nova"/>
            </a:endParaRPr>
          </a:p>
          <a:p>
            <a:pPr indent="0" lvl="0" marL="0" rtl="0" algn="l">
              <a:spcBef>
                <a:spcPts val="0"/>
              </a:spcBef>
              <a:spcAft>
                <a:spcPts val="0"/>
              </a:spcAft>
              <a:buNone/>
            </a:pPr>
            <a:r>
              <a:t/>
            </a:r>
            <a:endParaRPr b="1" sz="2400">
              <a:solidFill>
                <a:srgbClr val="017991"/>
              </a:solidFill>
              <a:latin typeface="Proxima Nova"/>
              <a:ea typeface="Proxima Nova"/>
              <a:cs typeface="Proxima Nova"/>
              <a:sym typeface="Proxima Nova"/>
            </a:endParaRPr>
          </a:p>
        </p:txBody>
      </p:sp>
      <p:cxnSp>
        <p:nvCxnSpPr>
          <p:cNvPr id="1508" name="Google Shape;1508;p147"/>
          <p:cNvCxnSpPr/>
          <p:nvPr/>
        </p:nvCxnSpPr>
        <p:spPr>
          <a:xfrm>
            <a:off x="4993304" y="2668577"/>
            <a:ext cx="0" cy="428400"/>
          </a:xfrm>
          <a:prstGeom prst="straightConnector1">
            <a:avLst/>
          </a:prstGeom>
          <a:noFill/>
          <a:ln cap="flat" cmpd="sng" w="19050">
            <a:solidFill>
              <a:srgbClr val="000000"/>
            </a:solidFill>
            <a:prstDash val="solid"/>
            <a:round/>
            <a:headEnd len="med" w="med" type="none"/>
            <a:tailEnd len="med" w="med" type="none"/>
          </a:ln>
        </p:spPr>
      </p:cxnSp>
      <p:sp>
        <p:nvSpPr>
          <p:cNvPr id="1509" name="Google Shape;1509;p147"/>
          <p:cNvSpPr txBox="1"/>
          <p:nvPr/>
        </p:nvSpPr>
        <p:spPr>
          <a:xfrm>
            <a:off x="4572002" y="3394641"/>
            <a:ext cx="327600" cy="45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017991"/>
                </a:solidFill>
                <a:latin typeface="Proxima Nova"/>
                <a:ea typeface="Proxima Nova"/>
                <a:cs typeface="Proxima Nova"/>
                <a:sym typeface="Proxima Nova"/>
              </a:rPr>
              <a:t>8</a:t>
            </a:r>
            <a:endParaRPr b="1" sz="3000">
              <a:solidFill>
                <a:srgbClr val="017991"/>
              </a:solidFill>
              <a:latin typeface="Proxima Nova"/>
              <a:ea typeface="Proxima Nova"/>
              <a:cs typeface="Proxima Nova"/>
              <a:sym typeface="Proxima Nova"/>
            </a:endParaRPr>
          </a:p>
          <a:p>
            <a:pPr indent="0" lvl="0" marL="0" rtl="0" algn="l">
              <a:spcBef>
                <a:spcPts val="0"/>
              </a:spcBef>
              <a:spcAft>
                <a:spcPts val="0"/>
              </a:spcAft>
              <a:buNone/>
            </a:pPr>
            <a:r>
              <a:t/>
            </a:r>
            <a:endParaRPr b="1" sz="2400">
              <a:solidFill>
                <a:srgbClr val="017991"/>
              </a:solidFill>
              <a:latin typeface="Proxima Nova"/>
              <a:ea typeface="Proxima Nova"/>
              <a:cs typeface="Proxima Nova"/>
              <a:sym typeface="Proxima Nova"/>
            </a:endParaRPr>
          </a:p>
        </p:txBody>
      </p:sp>
      <p:cxnSp>
        <p:nvCxnSpPr>
          <p:cNvPr id="1510" name="Google Shape;1510;p147"/>
          <p:cNvCxnSpPr/>
          <p:nvPr/>
        </p:nvCxnSpPr>
        <p:spPr>
          <a:xfrm>
            <a:off x="4993350" y="3508798"/>
            <a:ext cx="0" cy="428400"/>
          </a:xfrm>
          <a:prstGeom prst="straightConnector1">
            <a:avLst/>
          </a:prstGeom>
          <a:noFill/>
          <a:ln cap="flat" cmpd="sng" w="19050">
            <a:solidFill>
              <a:srgbClr val="000000"/>
            </a:solidFill>
            <a:prstDash val="solid"/>
            <a:round/>
            <a:headEnd len="med" w="med" type="none"/>
            <a:tailEnd len="med" w="med" type="none"/>
          </a:ln>
        </p:spPr>
      </p:cxnSp>
      <p:sp>
        <p:nvSpPr>
          <p:cNvPr id="1511" name="Google Shape;1511;p147"/>
          <p:cNvSpPr txBox="1"/>
          <p:nvPr/>
        </p:nvSpPr>
        <p:spPr>
          <a:xfrm>
            <a:off x="985949" y="1829638"/>
            <a:ext cx="3064800" cy="60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dk1"/>
                </a:solidFill>
                <a:latin typeface="Proxima Nova"/>
                <a:ea typeface="Proxima Nova"/>
                <a:cs typeface="Proxima Nova"/>
                <a:sym typeface="Proxima Nova"/>
              </a:rPr>
              <a:t>Appealing</a:t>
            </a:r>
            <a:r>
              <a:rPr lang="en" sz="1800">
                <a:solidFill>
                  <a:schemeClr val="dk1"/>
                </a:solidFill>
                <a:latin typeface="Proxima Nova"/>
                <a:ea typeface="Proxima Nova"/>
                <a:cs typeface="Proxima Nova"/>
                <a:sym typeface="Proxima Nova"/>
              </a:rPr>
              <a:t> product photography.</a:t>
            </a:r>
            <a:endParaRPr b="1">
              <a:latin typeface="Proxima Nova"/>
              <a:ea typeface="Proxima Nova"/>
              <a:cs typeface="Proxima Nova"/>
              <a:sym typeface="Proxima Nova"/>
            </a:endParaRPr>
          </a:p>
        </p:txBody>
      </p:sp>
      <p:sp>
        <p:nvSpPr>
          <p:cNvPr id="1512" name="Google Shape;1512;p147"/>
          <p:cNvSpPr txBox="1"/>
          <p:nvPr/>
        </p:nvSpPr>
        <p:spPr>
          <a:xfrm>
            <a:off x="985949" y="2627325"/>
            <a:ext cx="3064800" cy="60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dk1"/>
                </a:solidFill>
                <a:latin typeface="Proxima Nova"/>
                <a:ea typeface="Proxima Nova"/>
                <a:cs typeface="Proxima Nova"/>
                <a:sym typeface="Proxima Nova"/>
              </a:rPr>
              <a:t>Descriptive </a:t>
            </a:r>
            <a:r>
              <a:rPr lang="en" sz="1800">
                <a:solidFill>
                  <a:schemeClr val="dk1"/>
                </a:solidFill>
                <a:latin typeface="Proxima Nova"/>
                <a:ea typeface="Proxima Nova"/>
                <a:cs typeface="Proxima Nova"/>
                <a:sym typeface="Proxima Nova"/>
              </a:rPr>
              <a:t>product photography.</a:t>
            </a:r>
            <a:endParaRPr b="1">
              <a:latin typeface="Proxima Nova"/>
              <a:ea typeface="Proxima Nova"/>
              <a:cs typeface="Proxima Nova"/>
              <a:sym typeface="Proxima Nova"/>
            </a:endParaRPr>
          </a:p>
        </p:txBody>
      </p:sp>
      <p:sp>
        <p:nvSpPr>
          <p:cNvPr id="1513" name="Google Shape;1513;p147"/>
          <p:cNvSpPr txBox="1"/>
          <p:nvPr/>
        </p:nvSpPr>
        <p:spPr>
          <a:xfrm>
            <a:off x="995649" y="3459050"/>
            <a:ext cx="3064800" cy="60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dk1"/>
                </a:solidFill>
                <a:latin typeface="Proxima Nova"/>
                <a:ea typeface="Proxima Nova"/>
                <a:cs typeface="Proxima Nova"/>
                <a:sym typeface="Proxima Nova"/>
              </a:rPr>
              <a:t>D</a:t>
            </a:r>
            <a:r>
              <a:rPr lang="en" sz="1800">
                <a:solidFill>
                  <a:schemeClr val="dk1"/>
                </a:solidFill>
                <a:latin typeface="Proxima Nova"/>
                <a:ea typeface="Proxima Nova"/>
                <a:cs typeface="Proxima Nova"/>
                <a:sym typeface="Proxima Nova"/>
              </a:rPr>
              <a:t>escription speaks to consumer needs.</a:t>
            </a:r>
            <a:endParaRPr b="1">
              <a:latin typeface="Proxima Nova"/>
              <a:ea typeface="Proxima Nova"/>
              <a:cs typeface="Proxima Nova"/>
              <a:sym typeface="Proxima Nova"/>
            </a:endParaRPr>
          </a:p>
        </p:txBody>
      </p:sp>
      <p:sp>
        <p:nvSpPr>
          <p:cNvPr id="1514" name="Google Shape;1514;p147"/>
          <p:cNvSpPr txBox="1"/>
          <p:nvPr/>
        </p:nvSpPr>
        <p:spPr>
          <a:xfrm>
            <a:off x="5046049" y="1055375"/>
            <a:ext cx="3064800" cy="60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dk1"/>
                </a:solidFill>
                <a:latin typeface="Proxima Nova"/>
                <a:ea typeface="Proxima Nova"/>
                <a:cs typeface="Proxima Nova"/>
                <a:sym typeface="Proxima Nova"/>
              </a:rPr>
              <a:t>Reflects the </a:t>
            </a:r>
            <a:r>
              <a:rPr lang="en" sz="1800">
                <a:solidFill>
                  <a:schemeClr val="dk1"/>
                </a:solidFill>
                <a:latin typeface="Proxima Nova"/>
                <a:ea typeface="Proxima Nova"/>
                <a:cs typeface="Proxima Nova"/>
                <a:sym typeface="Proxima Nova"/>
              </a:rPr>
              <a:t>brand.</a:t>
            </a:r>
            <a:endParaRPr b="1">
              <a:latin typeface="Proxima Nova"/>
              <a:ea typeface="Proxima Nova"/>
              <a:cs typeface="Proxima Nova"/>
              <a:sym typeface="Proxima Nova"/>
            </a:endParaRPr>
          </a:p>
        </p:txBody>
      </p:sp>
      <p:sp>
        <p:nvSpPr>
          <p:cNvPr id="1515" name="Google Shape;1515;p147"/>
          <p:cNvSpPr txBox="1"/>
          <p:nvPr/>
        </p:nvSpPr>
        <p:spPr>
          <a:xfrm>
            <a:off x="5086999" y="1808313"/>
            <a:ext cx="3064800" cy="60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dk1"/>
                </a:solidFill>
                <a:latin typeface="Proxima Nova"/>
                <a:ea typeface="Proxima Nova"/>
                <a:cs typeface="Proxima Nova"/>
                <a:sym typeface="Proxima Nova"/>
              </a:rPr>
              <a:t>Sounds human.</a:t>
            </a:r>
            <a:endParaRPr b="1">
              <a:latin typeface="Proxima Nova"/>
              <a:ea typeface="Proxima Nova"/>
              <a:cs typeface="Proxima Nova"/>
              <a:sym typeface="Proxima Nova"/>
            </a:endParaRPr>
          </a:p>
        </p:txBody>
      </p:sp>
      <p:sp>
        <p:nvSpPr>
          <p:cNvPr id="1516" name="Google Shape;1516;p147"/>
          <p:cNvSpPr txBox="1"/>
          <p:nvPr/>
        </p:nvSpPr>
        <p:spPr>
          <a:xfrm>
            <a:off x="5086999" y="2579900"/>
            <a:ext cx="3064800" cy="60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dk1"/>
                </a:solidFill>
                <a:latin typeface="Proxima Nova"/>
                <a:ea typeface="Proxima Nova"/>
                <a:cs typeface="Proxima Nova"/>
                <a:sym typeface="Proxima Nova"/>
              </a:rPr>
              <a:t>Highlights s</a:t>
            </a:r>
            <a:r>
              <a:rPr lang="en" sz="1800">
                <a:solidFill>
                  <a:schemeClr val="dk1"/>
                </a:solidFill>
                <a:latin typeface="Proxima Nova"/>
                <a:ea typeface="Proxima Nova"/>
                <a:cs typeface="Proxima Nova"/>
                <a:sym typeface="Proxima Nova"/>
              </a:rPr>
              <a:t>ocial proof.</a:t>
            </a:r>
            <a:endParaRPr b="1">
              <a:latin typeface="Proxima Nova"/>
              <a:ea typeface="Proxima Nova"/>
              <a:cs typeface="Proxima Nova"/>
              <a:sym typeface="Proxima Nova"/>
            </a:endParaRPr>
          </a:p>
        </p:txBody>
      </p:sp>
      <p:sp>
        <p:nvSpPr>
          <p:cNvPr id="1517" name="Google Shape;1517;p147"/>
          <p:cNvSpPr txBox="1"/>
          <p:nvPr/>
        </p:nvSpPr>
        <p:spPr>
          <a:xfrm>
            <a:off x="5087099" y="3450575"/>
            <a:ext cx="3064800" cy="60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sz="1800">
                <a:solidFill>
                  <a:schemeClr val="dk1"/>
                </a:solidFill>
                <a:latin typeface="Proxima Nova"/>
                <a:ea typeface="Proxima Nova"/>
                <a:cs typeface="Proxima Nova"/>
                <a:sym typeface="Proxima Nova"/>
              </a:rPr>
              <a:t>Clear images of</a:t>
            </a:r>
            <a:r>
              <a:rPr lang="en" sz="1800">
                <a:solidFill>
                  <a:schemeClr val="dk1"/>
                </a:solidFill>
                <a:latin typeface="Proxima Nova"/>
                <a:ea typeface="Proxima Nova"/>
                <a:cs typeface="Proxima Nova"/>
                <a:sym typeface="Proxima Nova"/>
              </a:rPr>
              <a:t> </a:t>
            </a:r>
            <a:br>
              <a:rPr lang="en" sz="1800">
                <a:solidFill>
                  <a:schemeClr val="dk1"/>
                </a:solidFill>
                <a:latin typeface="Proxima Nova"/>
                <a:ea typeface="Proxima Nova"/>
                <a:cs typeface="Proxima Nova"/>
                <a:sym typeface="Proxima Nova"/>
              </a:rPr>
            </a:br>
            <a:r>
              <a:rPr lang="en" sz="1800">
                <a:solidFill>
                  <a:schemeClr val="dk1"/>
                </a:solidFill>
                <a:latin typeface="Proxima Nova"/>
                <a:ea typeface="Proxima Nova"/>
                <a:cs typeface="Proxima Nova"/>
                <a:sym typeface="Proxima Nova"/>
              </a:rPr>
              <a:t>modification options</a:t>
            </a:r>
            <a:r>
              <a:rPr lang="en" sz="1800">
                <a:solidFill>
                  <a:schemeClr val="dk1"/>
                </a:solidFill>
                <a:latin typeface="Proxima Nova"/>
                <a:ea typeface="Proxima Nova"/>
                <a:cs typeface="Proxima Nova"/>
                <a:sym typeface="Proxima Nova"/>
              </a:rPr>
              <a:t>.</a:t>
            </a:r>
            <a:endParaRPr b="1">
              <a:latin typeface="Proxima Nova"/>
              <a:ea typeface="Proxima Nova"/>
              <a:cs typeface="Proxima Nova"/>
              <a:sym typeface="Proxima Nova"/>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14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Pages Across the Models</a:t>
            </a:r>
            <a:endParaRPr/>
          </a:p>
        </p:txBody>
      </p:sp>
      <p:sp>
        <p:nvSpPr>
          <p:cNvPr id="1523" name="Google Shape;1523;p148"/>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524" name="Google Shape;1524;p148"/>
          <p:cNvSpPr txBox="1"/>
          <p:nvPr/>
        </p:nvSpPr>
        <p:spPr>
          <a:xfrm>
            <a:off x="1653012" y="1539375"/>
            <a:ext cx="1059600" cy="5190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b="1" lang="en" sz="1800">
                <a:latin typeface="Proxima Nova"/>
                <a:ea typeface="Proxima Nova"/>
                <a:cs typeface="Proxima Nova"/>
                <a:sym typeface="Proxima Nova"/>
              </a:rPr>
              <a:t>DTC</a:t>
            </a:r>
            <a:endParaRPr b="1" sz="1800">
              <a:latin typeface="Proxima Nova"/>
              <a:ea typeface="Proxima Nova"/>
              <a:cs typeface="Proxima Nova"/>
              <a:sym typeface="Proxima Nova"/>
            </a:endParaRPr>
          </a:p>
        </p:txBody>
      </p:sp>
      <p:sp>
        <p:nvSpPr>
          <p:cNvPr id="1525" name="Google Shape;1525;p148"/>
          <p:cNvSpPr/>
          <p:nvPr/>
        </p:nvSpPr>
        <p:spPr>
          <a:xfrm>
            <a:off x="2779900" y="1465125"/>
            <a:ext cx="4711200" cy="667500"/>
          </a:xfrm>
          <a:prstGeom prst="rect">
            <a:avLst/>
          </a:prstGeom>
          <a:solidFill>
            <a:srgbClr val="01799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 sz="1600">
                <a:solidFill>
                  <a:srgbClr val="FFFFFF"/>
                </a:solidFill>
                <a:latin typeface="Proxima Nova"/>
                <a:ea typeface="Proxima Nova"/>
                <a:cs typeface="Proxima Nova"/>
                <a:sym typeface="Proxima Nova"/>
              </a:rPr>
              <a:t>Most control</a:t>
            </a:r>
            <a:r>
              <a:rPr lang="en" sz="1600">
                <a:solidFill>
                  <a:srgbClr val="FFFFFF"/>
                </a:solidFill>
                <a:latin typeface="Proxima Nova"/>
                <a:ea typeface="Proxima Nova"/>
                <a:cs typeface="Proxima Nova"/>
                <a:sym typeface="Proxima Nova"/>
              </a:rPr>
              <a:t>; you own the page.</a:t>
            </a:r>
            <a:endParaRPr sz="1600">
              <a:solidFill>
                <a:srgbClr val="FFFFFF"/>
              </a:solidFill>
              <a:latin typeface="Proxima Nova"/>
              <a:ea typeface="Proxima Nova"/>
              <a:cs typeface="Proxima Nova"/>
              <a:sym typeface="Proxima Nova"/>
            </a:endParaRPr>
          </a:p>
        </p:txBody>
      </p:sp>
      <p:sp>
        <p:nvSpPr>
          <p:cNvPr id="1526" name="Google Shape;1526;p148"/>
          <p:cNvSpPr txBox="1"/>
          <p:nvPr/>
        </p:nvSpPr>
        <p:spPr>
          <a:xfrm>
            <a:off x="1653003" y="2344503"/>
            <a:ext cx="1059600" cy="5190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b="1" lang="en" sz="1800">
                <a:latin typeface="Proxima Nova"/>
                <a:ea typeface="Proxima Nova"/>
                <a:cs typeface="Proxima Nova"/>
                <a:sym typeface="Proxima Nova"/>
              </a:rPr>
              <a:t>eRetail</a:t>
            </a:r>
            <a:endParaRPr b="1" sz="1800">
              <a:latin typeface="Proxima Nova"/>
              <a:ea typeface="Proxima Nova"/>
              <a:cs typeface="Proxima Nova"/>
              <a:sym typeface="Proxima Nova"/>
            </a:endParaRPr>
          </a:p>
        </p:txBody>
      </p:sp>
      <p:sp>
        <p:nvSpPr>
          <p:cNvPr id="1527" name="Google Shape;1527;p148"/>
          <p:cNvSpPr/>
          <p:nvPr/>
        </p:nvSpPr>
        <p:spPr>
          <a:xfrm>
            <a:off x="2779905" y="2271751"/>
            <a:ext cx="3828900" cy="667500"/>
          </a:xfrm>
          <a:prstGeom prst="rect">
            <a:avLst/>
          </a:prstGeom>
          <a:solidFill>
            <a:srgbClr val="7DEBD9"/>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 sz="1600">
                <a:latin typeface="Proxima Nova"/>
                <a:ea typeface="Proxima Nova"/>
                <a:cs typeface="Proxima Nova"/>
                <a:sym typeface="Proxima Nova"/>
              </a:rPr>
              <a:t>Some control</a:t>
            </a:r>
            <a:r>
              <a:rPr lang="en" sz="1600">
                <a:latin typeface="Proxima Nova"/>
                <a:ea typeface="Proxima Nova"/>
                <a:cs typeface="Proxima Nova"/>
                <a:sym typeface="Proxima Nova"/>
              </a:rPr>
              <a:t>; partner with retailer.</a:t>
            </a:r>
            <a:endParaRPr sz="1600">
              <a:latin typeface="Proxima Nova"/>
              <a:ea typeface="Proxima Nova"/>
              <a:cs typeface="Proxima Nova"/>
              <a:sym typeface="Proxima Nova"/>
            </a:endParaRPr>
          </a:p>
        </p:txBody>
      </p:sp>
      <p:sp>
        <p:nvSpPr>
          <p:cNvPr id="1528" name="Google Shape;1528;p148"/>
          <p:cNvSpPr txBox="1"/>
          <p:nvPr/>
        </p:nvSpPr>
        <p:spPr>
          <a:xfrm>
            <a:off x="1653000" y="3149625"/>
            <a:ext cx="1059600" cy="5190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b="1" lang="en" sz="1800">
                <a:latin typeface="Proxima Nova"/>
                <a:ea typeface="Proxima Nova"/>
                <a:cs typeface="Proxima Nova"/>
                <a:sym typeface="Proxima Nova"/>
              </a:rPr>
              <a:t>Amazon</a:t>
            </a:r>
            <a:endParaRPr b="1" sz="1800">
              <a:latin typeface="Proxima Nova"/>
              <a:ea typeface="Proxima Nova"/>
              <a:cs typeface="Proxima Nova"/>
              <a:sym typeface="Proxima Nova"/>
            </a:endParaRPr>
          </a:p>
        </p:txBody>
      </p:sp>
      <p:sp>
        <p:nvSpPr>
          <p:cNvPr id="1529" name="Google Shape;1529;p148"/>
          <p:cNvSpPr/>
          <p:nvPr/>
        </p:nvSpPr>
        <p:spPr>
          <a:xfrm>
            <a:off x="2779905" y="3075366"/>
            <a:ext cx="2860500" cy="667500"/>
          </a:xfrm>
          <a:prstGeom prst="rect">
            <a:avLst/>
          </a:prstGeom>
          <a:solidFill>
            <a:schemeClr val="accent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 sz="1600">
                <a:latin typeface="Proxima Nova"/>
                <a:ea typeface="Proxima Nova"/>
                <a:cs typeface="Proxima Nova"/>
                <a:sym typeface="Proxima Nova"/>
              </a:rPr>
              <a:t>Less control</a:t>
            </a:r>
            <a:r>
              <a:rPr lang="en" sz="1600">
                <a:latin typeface="Proxima Nova"/>
                <a:ea typeface="Proxima Nova"/>
                <a:cs typeface="Proxima Nova"/>
                <a:sym typeface="Proxima Nova"/>
              </a:rPr>
              <a:t>; can pay </a:t>
            </a:r>
            <a:br>
              <a:rPr lang="en" sz="1600">
                <a:latin typeface="Proxima Nova"/>
                <a:ea typeface="Proxima Nova"/>
                <a:cs typeface="Proxima Nova"/>
                <a:sym typeface="Proxima Nova"/>
              </a:rPr>
            </a:br>
            <a:r>
              <a:rPr lang="en" sz="1600">
                <a:latin typeface="Proxima Nova"/>
                <a:ea typeface="Proxima Nova"/>
                <a:cs typeface="Proxima Nova"/>
                <a:sym typeface="Proxima Nova"/>
              </a:rPr>
              <a:t>for additional features.</a:t>
            </a:r>
            <a:endParaRPr sz="1600">
              <a:latin typeface="Proxima Nova"/>
              <a:ea typeface="Proxima Nova"/>
              <a:cs typeface="Proxima Nova"/>
              <a:sym typeface="Proxima Nova"/>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149"/>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Harry’s eRetail vs. Harry’s DTC</a:t>
            </a:r>
            <a:endParaRPr/>
          </a:p>
        </p:txBody>
      </p:sp>
      <p:sp>
        <p:nvSpPr>
          <p:cNvPr id="1535" name="Google Shape;1535;p14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1536" name="Google Shape;1536;p149"/>
          <p:cNvPicPr preferRelativeResize="0"/>
          <p:nvPr/>
        </p:nvPicPr>
        <p:blipFill>
          <a:blip r:embed="rId3">
            <a:alphaModFix/>
          </a:blip>
          <a:stretch>
            <a:fillRect/>
          </a:stretch>
        </p:blipFill>
        <p:spPr>
          <a:xfrm>
            <a:off x="457200" y="1092375"/>
            <a:ext cx="4039350" cy="3449277"/>
          </a:xfrm>
          <a:prstGeom prst="rect">
            <a:avLst/>
          </a:prstGeom>
          <a:noFill/>
          <a:ln cap="flat" cmpd="sng" w="9525">
            <a:solidFill>
              <a:srgbClr val="B7B7B7"/>
            </a:solidFill>
            <a:prstDash val="solid"/>
            <a:round/>
            <a:headEnd len="sm" w="sm" type="none"/>
            <a:tailEnd len="sm" w="sm" type="none"/>
          </a:ln>
        </p:spPr>
      </p:pic>
      <p:pic>
        <p:nvPicPr>
          <p:cNvPr id="1537" name="Google Shape;1537;p149"/>
          <p:cNvPicPr preferRelativeResize="0"/>
          <p:nvPr/>
        </p:nvPicPr>
        <p:blipFill rotWithShape="1">
          <a:blip r:embed="rId4">
            <a:alphaModFix/>
          </a:blip>
          <a:srcRect b="19" l="0" r="0" t="0"/>
          <a:stretch/>
        </p:blipFill>
        <p:spPr>
          <a:xfrm>
            <a:off x="4647450" y="1092375"/>
            <a:ext cx="4039351" cy="3449274"/>
          </a:xfrm>
          <a:prstGeom prst="rect">
            <a:avLst/>
          </a:prstGeom>
          <a:noFill/>
          <a:ln cap="flat" cmpd="sng" w="9525">
            <a:solidFill>
              <a:srgbClr val="B7B7B7"/>
            </a:solidFill>
            <a:prstDash val="solid"/>
            <a:round/>
            <a:headEnd len="sm" w="sm" type="none"/>
            <a:tailEnd len="sm" w="sm" type="none"/>
          </a:ln>
        </p:spPr>
      </p:pic>
      <p:pic>
        <p:nvPicPr>
          <p:cNvPr id="1538" name="Google Shape;1538;p149"/>
          <p:cNvPicPr preferRelativeResize="0"/>
          <p:nvPr/>
        </p:nvPicPr>
        <p:blipFill>
          <a:blip r:embed="rId5">
            <a:alphaModFix/>
          </a:blip>
          <a:stretch>
            <a:fillRect/>
          </a:stretch>
        </p:blipFill>
        <p:spPr>
          <a:xfrm>
            <a:off x="8152325" y="161875"/>
            <a:ext cx="534474" cy="534474"/>
          </a:xfrm>
          <a:prstGeom prst="rect">
            <a:avLst/>
          </a:prstGeom>
          <a:noFill/>
          <a:ln>
            <a:noFill/>
          </a:ln>
        </p:spPr>
      </p:pic>
      <p:pic>
        <p:nvPicPr>
          <p:cNvPr id="1539" name="Google Shape;1539;p149"/>
          <p:cNvPicPr preferRelativeResize="0"/>
          <p:nvPr/>
        </p:nvPicPr>
        <p:blipFill>
          <a:blip r:embed="rId6">
            <a:alphaModFix/>
          </a:blip>
          <a:stretch>
            <a:fillRect/>
          </a:stretch>
        </p:blipFill>
        <p:spPr>
          <a:xfrm>
            <a:off x="7815895" y="787800"/>
            <a:ext cx="1209330" cy="994200"/>
          </a:xfrm>
          <a:prstGeom prst="rect">
            <a:avLst/>
          </a:prstGeom>
          <a:noFill/>
          <a:ln>
            <a:noFill/>
          </a:ln>
          <a:effectLst>
            <a:outerShdw blurRad="57150" rotWithShape="0" algn="bl" dir="5400000" dist="19050">
              <a:srgbClr val="000000">
                <a:alpha val="50000"/>
              </a:srgbClr>
            </a:outerShdw>
          </a:effectLst>
        </p:spPr>
      </p:pic>
      <p:sp>
        <p:nvSpPr>
          <p:cNvPr id="1540" name="Google Shape;1540;p149"/>
          <p:cNvSpPr txBox="1"/>
          <p:nvPr/>
        </p:nvSpPr>
        <p:spPr>
          <a:xfrm>
            <a:off x="7815900" y="787800"/>
            <a:ext cx="1328100" cy="10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Proxima Nova"/>
                <a:ea typeface="Proxima Nova"/>
                <a:cs typeface="Proxima Nova"/>
                <a:sym typeface="Proxima Nova"/>
              </a:rPr>
              <a:t>LXA note</a:t>
            </a:r>
            <a:endParaRPr b="1" sz="1100">
              <a:latin typeface="Proxima Nova"/>
              <a:ea typeface="Proxima Nova"/>
              <a:cs typeface="Proxima Nova"/>
              <a:sym typeface="Proxima Nova"/>
            </a:endParaRPr>
          </a:p>
          <a:p>
            <a:pPr indent="0" lvl="0" marL="0" rtl="0" algn="l">
              <a:spcBef>
                <a:spcPts val="1000"/>
              </a:spcBef>
              <a:spcAft>
                <a:spcPts val="0"/>
              </a:spcAft>
              <a:buNone/>
            </a:pPr>
            <a:r>
              <a:rPr lang="en" sz="1000">
                <a:latin typeface="Proxima Nova"/>
                <a:ea typeface="Proxima Nova"/>
                <a:cs typeface="Proxima Nova"/>
                <a:sym typeface="Proxima Nova"/>
              </a:rPr>
              <a:t>Swap out example with one more relevant to client.</a:t>
            </a:r>
            <a:endParaRPr sz="1000">
              <a:latin typeface="Proxima Nova"/>
              <a:ea typeface="Proxima Nova"/>
              <a:cs typeface="Proxima Nova"/>
              <a:sym typeface="Proxima Nova"/>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44" name="Shape 1544"/>
        <p:cNvGrpSpPr/>
        <p:nvPr/>
      </p:nvGrpSpPr>
      <p:grpSpPr>
        <a:xfrm>
          <a:off x="0" y="0"/>
          <a:ext cx="0" cy="0"/>
          <a:chOff x="0" y="0"/>
          <a:chExt cx="0" cy="0"/>
        </a:xfrm>
      </p:grpSpPr>
      <p:sp>
        <p:nvSpPr>
          <p:cNvPr id="1545" name="Google Shape;1545;p150"/>
          <p:cNvSpPr txBox="1"/>
          <p:nvPr>
            <p:ph type="title"/>
          </p:nvPr>
        </p:nvSpPr>
        <p:spPr>
          <a:xfrm>
            <a:off x="979500" y="332100"/>
            <a:ext cx="7185000" cy="65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Evaluating Our Product Pages</a:t>
            </a:r>
            <a:endParaRPr/>
          </a:p>
        </p:txBody>
      </p:sp>
      <p:sp>
        <p:nvSpPr>
          <p:cNvPr id="1546" name="Google Shape;1546;p150"/>
          <p:cNvSpPr txBox="1"/>
          <p:nvPr>
            <p:ph idx="1" type="body"/>
          </p:nvPr>
        </p:nvSpPr>
        <p:spPr>
          <a:xfrm>
            <a:off x="979500" y="985200"/>
            <a:ext cx="7707300" cy="37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In this exercise, students will review their brand’s own product pages and identify how they are or aren’t working based on the product page criteria we reviewed. Students can select product pages from any of the three eCommerce models (DTC/their own site, eRetail/a retailer site, or Amazon). For the sake of time, they should stick with this one platform but can browse a few different product pages on that platform.</a:t>
            </a:r>
            <a:endParaRPr sz="1400"/>
          </a:p>
          <a:p>
            <a:pPr indent="0" lvl="0" marL="0" rtl="0" algn="l">
              <a:spcBef>
                <a:spcPts val="1600"/>
              </a:spcBef>
              <a:spcAft>
                <a:spcPts val="0"/>
              </a:spcAft>
              <a:buNone/>
            </a:pPr>
            <a:r>
              <a:rPr lang="en" sz="1400"/>
              <a:t>After observing a few product pages, students should make note of how the pages perform against the eight criteria reviewed as a class. Which criteria are or aren’t being met? They should also suggest two specific improvements to make to the product pages to drive conversions. Give students </a:t>
            </a:r>
            <a:r>
              <a:rPr b="1" lang="en" sz="1400"/>
              <a:t>10 minutes </a:t>
            </a:r>
            <a:r>
              <a:rPr lang="en" sz="1400"/>
              <a:t>for their observations.</a:t>
            </a:r>
            <a:endParaRPr sz="1400"/>
          </a:p>
          <a:p>
            <a:pPr indent="0" lvl="0" marL="0" rtl="0" algn="l">
              <a:spcBef>
                <a:spcPts val="1600"/>
              </a:spcBef>
              <a:spcAft>
                <a:spcPts val="1600"/>
              </a:spcAft>
              <a:buNone/>
            </a:pPr>
            <a:r>
              <a:rPr lang="en" sz="1400"/>
              <a:t>To debrief, have one group share out for each platform (DTC, eRetail, Amazon). Have that group share what is or isn’t working about their brand’s product pages on that platform, as well as the specific improvements they’d make.</a:t>
            </a:r>
            <a:endParaRPr sz="14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15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552" name="Google Shape;1552;p151"/>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Evaluating Our</a:t>
            </a:r>
            <a:r>
              <a:rPr lang="en">
                <a:solidFill>
                  <a:srgbClr val="000000"/>
                </a:solidFill>
              </a:rPr>
              <a:t> Product Pages</a:t>
            </a:r>
            <a:endParaRPr>
              <a:solidFill>
                <a:srgbClr val="000000"/>
              </a:solidFill>
            </a:endParaRPr>
          </a:p>
        </p:txBody>
      </p:sp>
      <p:sp>
        <p:nvSpPr>
          <p:cNvPr id="1553" name="Google Shape;1553;p151"/>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a:t>
            </a:r>
            <a:r>
              <a:rPr lang="en"/>
              <a:t> minutes</a:t>
            </a:r>
            <a:endParaRPr/>
          </a:p>
        </p:txBody>
      </p:sp>
      <p:sp>
        <p:nvSpPr>
          <p:cNvPr id="1554" name="Google Shape;1554;p151"/>
          <p:cNvSpPr txBox="1"/>
          <p:nvPr>
            <p:ph idx="1" type="body"/>
          </p:nvPr>
        </p:nvSpPr>
        <p:spPr>
          <a:xfrm>
            <a:off x="457200" y="976950"/>
            <a:ext cx="4521900" cy="367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Pull up a product page for </a:t>
            </a:r>
            <a:r>
              <a:rPr b="1" lang="en"/>
              <a:t>a few</a:t>
            </a:r>
            <a:r>
              <a:rPr b="1" lang="en"/>
              <a:t> of your products on any eCommerce platform</a:t>
            </a:r>
            <a:r>
              <a:rPr lang="en"/>
              <a:t> (DTC, eRetail, or Amazon).</a:t>
            </a:r>
            <a:endParaRPr/>
          </a:p>
          <a:p>
            <a:pPr indent="0" lvl="0" marL="0" rtl="0" algn="l">
              <a:spcBef>
                <a:spcPts val="1600"/>
              </a:spcBef>
              <a:spcAft>
                <a:spcPts val="0"/>
              </a:spcAft>
              <a:buNone/>
            </a:pPr>
            <a:r>
              <a:rPr lang="en"/>
              <a:t>Evaluate the pages against the best practices and jot down your observations.</a:t>
            </a:r>
            <a:endParaRPr/>
          </a:p>
          <a:p>
            <a:pPr indent="-342900" lvl="0" marL="457200" rtl="0" algn="l">
              <a:spcBef>
                <a:spcPts val="1600"/>
              </a:spcBef>
              <a:spcAft>
                <a:spcPts val="0"/>
              </a:spcAft>
              <a:buSzPts val="1800"/>
              <a:buChar char="●"/>
            </a:pPr>
            <a:r>
              <a:rPr lang="en"/>
              <a:t>Which criteria </a:t>
            </a:r>
            <a:r>
              <a:rPr b="1" lang="en">
                <a:highlight>
                  <a:schemeClr val="accent2"/>
                </a:highlight>
              </a:rPr>
              <a:t>are we meeting</a:t>
            </a:r>
            <a:r>
              <a:rPr lang="en"/>
              <a:t>? </a:t>
            </a:r>
            <a:endParaRPr/>
          </a:p>
          <a:p>
            <a:pPr indent="-342900" lvl="0" marL="457200" rtl="0" algn="l">
              <a:spcBef>
                <a:spcPts val="0"/>
              </a:spcBef>
              <a:spcAft>
                <a:spcPts val="0"/>
              </a:spcAft>
              <a:buSzPts val="1800"/>
              <a:buChar char="●"/>
            </a:pPr>
            <a:r>
              <a:rPr lang="en"/>
              <a:t>Which</a:t>
            </a:r>
            <a:r>
              <a:rPr lang="en"/>
              <a:t> </a:t>
            </a:r>
            <a:r>
              <a:rPr b="1" lang="en">
                <a:highlight>
                  <a:schemeClr val="accent2"/>
                </a:highlight>
              </a:rPr>
              <a:t>are we not meeting</a:t>
            </a:r>
            <a:r>
              <a:rPr lang="en"/>
              <a:t>?</a:t>
            </a:r>
            <a:endParaRPr/>
          </a:p>
          <a:p>
            <a:pPr indent="0" lvl="0" marL="0" rtl="0" algn="l">
              <a:spcBef>
                <a:spcPts val="1600"/>
              </a:spcBef>
              <a:spcAft>
                <a:spcPts val="1600"/>
              </a:spcAft>
              <a:buNone/>
            </a:pPr>
            <a:r>
              <a:rPr lang="en"/>
              <a:t>Suggest </a:t>
            </a:r>
            <a:r>
              <a:rPr b="1" lang="en"/>
              <a:t>two improvements</a:t>
            </a:r>
            <a:r>
              <a:rPr lang="en"/>
              <a:t> that would drive conversions.</a:t>
            </a:r>
            <a:endParaRPr/>
          </a:p>
        </p:txBody>
      </p:sp>
      <p:graphicFrame>
        <p:nvGraphicFramePr>
          <p:cNvPr id="1555" name="Google Shape;1555;p151"/>
          <p:cNvGraphicFramePr/>
          <p:nvPr/>
        </p:nvGraphicFramePr>
        <p:xfrm>
          <a:off x="5005100" y="976950"/>
          <a:ext cx="3000000" cy="3000000"/>
        </p:xfrm>
        <a:graphic>
          <a:graphicData uri="http://schemas.openxmlformats.org/drawingml/2006/table">
            <a:tbl>
              <a:tblPr>
                <a:noFill/>
                <a:tableStyleId>{6424626C-F5A3-4C84-AF0E-E83021F879A7}</a:tableStyleId>
              </a:tblPr>
              <a:tblGrid>
                <a:gridCol w="382850"/>
                <a:gridCol w="3260150"/>
              </a:tblGrid>
              <a:tr h="201000">
                <a:tc>
                  <a:txBody>
                    <a:bodyPr/>
                    <a:lstStyle/>
                    <a:p>
                      <a:pPr indent="0" lvl="0" marL="0" rtl="0" algn="r">
                        <a:spcBef>
                          <a:spcPts val="0"/>
                        </a:spcBef>
                        <a:spcAft>
                          <a:spcPts val="0"/>
                        </a:spcAft>
                        <a:buNone/>
                      </a:pPr>
                      <a:r>
                        <a:rPr b="1" lang="en" sz="1800">
                          <a:solidFill>
                            <a:schemeClr val="lt2"/>
                          </a:solidFill>
                          <a:latin typeface="Proxima Nova"/>
                          <a:ea typeface="Proxima Nova"/>
                          <a:cs typeface="Proxima Nova"/>
                          <a:sym typeface="Proxima Nova"/>
                        </a:rPr>
                        <a:t>1</a:t>
                      </a:r>
                      <a:endParaRPr b="1" sz="1800">
                        <a:solidFill>
                          <a:schemeClr val="lt2"/>
                        </a:solidFill>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Clear CTA.</a:t>
                      </a:r>
                      <a:endParaRPr>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3F3F3"/>
                    </a:solidFill>
                  </a:tcPr>
                </a:tc>
              </a:tr>
              <a:tr h="201000">
                <a:tc>
                  <a:txBody>
                    <a:bodyPr/>
                    <a:lstStyle/>
                    <a:p>
                      <a:pPr indent="0" lvl="0" marL="0" rtl="0" algn="r">
                        <a:spcBef>
                          <a:spcPts val="0"/>
                        </a:spcBef>
                        <a:spcAft>
                          <a:spcPts val="0"/>
                        </a:spcAft>
                        <a:buNone/>
                      </a:pPr>
                      <a:r>
                        <a:rPr b="1" lang="en" sz="1800">
                          <a:solidFill>
                            <a:schemeClr val="lt2"/>
                          </a:solidFill>
                          <a:latin typeface="Proxima Nova"/>
                          <a:ea typeface="Proxima Nova"/>
                          <a:cs typeface="Proxima Nova"/>
                          <a:sym typeface="Proxima Nova"/>
                        </a:rPr>
                        <a:t>2</a:t>
                      </a:r>
                      <a:endParaRPr b="1" sz="1800">
                        <a:solidFill>
                          <a:schemeClr val="lt2"/>
                        </a:solidFill>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Appealing product photography.</a:t>
                      </a:r>
                      <a:endParaRPr>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3F3F3"/>
                    </a:solidFill>
                  </a:tcPr>
                </a:tc>
              </a:tr>
              <a:tr h="201000">
                <a:tc>
                  <a:txBody>
                    <a:bodyPr/>
                    <a:lstStyle/>
                    <a:p>
                      <a:pPr indent="0" lvl="0" marL="0" rtl="0" algn="r">
                        <a:spcBef>
                          <a:spcPts val="0"/>
                        </a:spcBef>
                        <a:spcAft>
                          <a:spcPts val="0"/>
                        </a:spcAft>
                        <a:buNone/>
                      </a:pPr>
                      <a:r>
                        <a:rPr b="1" lang="en" sz="1800">
                          <a:solidFill>
                            <a:schemeClr val="lt2"/>
                          </a:solidFill>
                          <a:latin typeface="Proxima Nova"/>
                          <a:ea typeface="Proxima Nova"/>
                          <a:cs typeface="Proxima Nova"/>
                          <a:sym typeface="Proxima Nova"/>
                        </a:rPr>
                        <a:t>3</a:t>
                      </a:r>
                      <a:endParaRPr b="1" sz="1800">
                        <a:solidFill>
                          <a:schemeClr val="lt2"/>
                        </a:solidFill>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Descriptive product photography.</a:t>
                      </a:r>
                      <a:endParaRPr>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3F3F3"/>
                    </a:solidFill>
                  </a:tcPr>
                </a:tc>
              </a:tr>
              <a:tr h="201000">
                <a:tc>
                  <a:txBody>
                    <a:bodyPr/>
                    <a:lstStyle/>
                    <a:p>
                      <a:pPr indent="0" lvl="0" marL="0" rtl="0" algn="r">
                        <a:spcBef>
                          <a:spcPts val="0"/>
                        </a:spcBef>
                        <a:spcAft>
                          <a:spcPts val="0"/>
                        </a:spcAft>
                        <a:buNone/>
                      </a:pPr>
                      <a:r>
                        <a:rPr b="1" lang="en" sz="1800">
                          <a:solidFill>
                            <a:schemeClr val="lt2"/>
                          </a:solidFill>
                          <a:latin typeface="Proxima Nova"/>
                          <a:ea typeface="Proxima Nova"/>
                          <a:cs typeface="Proxima Nova"/>
                          <a:sym typeface="Proxima Nova"/>
                        </a:rPr>
                        <a:t>4</a:t>
                      </a:r>
                      <a:endParaRPr b="1" sz="1800">
                        <a:solidFill>
                          <a:schemeClr val="lt2"/>
                        </a:solidFill>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Description speaks to consumer needs.</a:t>
                      </a:r>
                      <a:endParaRPr>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3F3F3"/>
                    </a:solidFill>
                  </a:tcPr>
                </a:tc>
              </a:tr>
              <a:tr h="201000">
                <a:tc>
                  <a:txBody>
                    <a:bodyPr/>
                    <a:lstStyle/>
                    <a:p>
                      <a:pPr indent="0" lvl="0" marL="0" rtl="0" algn="r">
                        <a:spcBef>
                          <a:spcPts val="0"/>
                        </a:spcBef>
                        <a:spcAft>
                          <a:spcPts val="0"/>
                        </a:spcAft>
                        <a:buNone/>
                      </a:pPr>
                      <a:r>
                        <a:rPr b="1" lang="en" sz="1800">
                          <a:solidFill>
                            <a:schemeClr val="lt2"/>
                          </a:solidFill>
                          <a:latin typeface="Proxima Nova"/>
                          <a:ea typeface="Proxima Nova"/>
                          <a:cs typeface="Proxima Nova"/>
                          <a:sym typeface="Proxima Nova"/>
                        </a:rPr>
                        <a:t>5</a:t>
                      </a:r>
                      <a:endParaRPr b="1" sz="1800">
                        <a:solidFill>
                          <a:schemeClr val="lt2"/>
                        </a:solidFill>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Reflects the brand.</a:t>
                      </a:r>
                      <a:endParaRPr>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3F3F3"/>
                    </a:solidFill>
                  </a:tcPr>
                </a:tc>
              </a:tr>
              <a:tr h="201000">
                <a:tc>
                  <a:txBody>
                    <a:bodyPr/>
                    <a:lstStyle/>
                    <a:p>
                      <a:pPr indent="0" lvl="0" marL="0" rtl="0" algn="r">
                        <a:spcBef>
                          <a:spcPts val="0"/>
                        </a:spcBef>
                        <a:spcAft>
                          <a:spcPts val="0"/>
                        </a:spcAft>
                        <a:buNone/>
                      </a:pPr>
                      <a:r>
                        <a:rPr b="1" lang="en" sz="1800">
                          <a:solidFill>
                            <a:schemeClr val="lt2"/>
                          </a:solidFill>
                          <a:latin typeface="Proxima Nova"/>
                          <a:ea typeface="Proxima Nova"/>
                          <a:cs typeface="Proxima Nova"/>
                          <a:sym typeface="Proxima Nova"/>
                        </a:rPr>
                        <a:t>6</a:t>
                      </a:r>
                      <a:endParaRPr b="1" sz="1800">
                        <a:solidFill>
                          <a:schemeClr val="lt2"/>
                        </a:solidFill>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Sounds human.</a:t>
                      </a:r>
                      <a:endParaRPr>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3F3F3"/>
                    </a:solidFill>
                  </a:tcPr>
                </a:tc>
              </a:tr>
              <a:tr h="201000">
                <a:tc>
                  <a:txBody>
                    <a:bodyPr/>
                    <a:lstStyle/>
                    <a:p>
                      <a:pPr indent="0" lvl="0" marL="0" rtl="0" algn="r">
                        <a:spcBef>
                          <a:spcPts val="0"/>
                        </a:spcBef>
                        <a:spcAft>
                          <a:spcPts val="0"/>
                        </a:spcAft>
                        <a:buNone/>
                      </a:pPr>
                      <a:r>
                        <a:rPr b="1" lang="en" sz="1800">
                          <a:solidFill>
                            <a:schemeClr val="lt2"/>
                          </a:solidFill>
                          <a:latin typeface="Proxima Nova"/>
                          <a:ea typeface="Proxima Nova"/>
                          <a:cs typeface="Proxima Nova"/>
                          <a:sym typeface="Proxima Nova"/>
                        </a:rPr>
                        <a:t>7</a:t>
                      </a:r>
                      <a:endParaRPr b="1" sz="1800">
                        <a:solidFill>
                          <a:schemeClr val="lt2"/>
                        </a:solidFill>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Highlights social proof.</a:t>
                      </a:r>
                      <a:endParaRPr>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3F3F3"/>
                    </a:solidFill>
                  </a:tcPr>
                </a:tc>
              </a:tr>
              <a:tr h="201000">
                <a:tc>
                  <a:txBody>
                    <a:bodyPr/>
                    <a:lstStyle/>
                    <a:p>
                      <a:pPr indent="0" lvl="0" marL="0" rtl="0" algn="r">
                        <a:spcBef>
                          <a:spcPts val="0"/>
                        </a:spcBef>
                        <a:spcAft>
                          <a:spcPts val="0"/>
                        </a:spcAft>
                        <a:buNone/>
                      </a:pPr>
                      <a:r>
                        <a:rPr b="1" lang="en" sz="1800">
                          <a:solidFill>
                            <a:schemeClr val="lt2"/>
                          </a:solidFill>
                          <a:latin typeface="Proxima Nova"/>
                          <a:ea typeface="Proxima Nova"/>
                          <a:cs typeface="Proxima Nova"/>
                          <a:sym typeface="Proxima Nova"/>
                        </a:rPr>
                        <a:t>8</a:t>
                      </a:r>
                      <a:endParaRPr b="1" sz="1800">
                        <a:solidFill>
                          <a:schemeClr val="lt2"/>
                        </a:solidFill>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3F3F3"/>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Clear images of modification options.</a:t>
                      </a:r>
                      <a:endParaRPr>
                        <a:latin typeface="Proxima Nova"/>
                        <a:ea typeface="Proxima Nova"/>
                        <a:cs typeface="Proxima Nova"/>
                        <a:sym typeface="Proxima Nova"/>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rgbClr val="F3F3F3"/>
                    </a:solidFill>
                  </a:tcPr>
                </a:tc>
              </a:tr>
            </a:tbl>
          </a:graphicData>
        </a:graphic>
      </p:graphicFrame>
      <p:pic>
        <p:nvPicPr>
          <p:cNvPr id="1556" name="Google Shape;1556;p151"/>
          <p:cNvPicPr preferRelativeResize="0"/>
          <p:nvPr/>
        </p:nvPicPr>
        <p:blipFill>
          <a:blip r:embed="rId3">
            <a:alphaModFix/>
          </a:blip>
          <a:stretch>
            <a:fillRect/>
          </a:stretch>
        </p:blipFill>
        <p:spPr>
          <a:xfrm>
            <a:off x="7815901" y="787800"/>
            <a:ext cx="1336200" cy="1098505"/>
          </a:xfrm>
          <a:prstGeom prst="rect">
            <a:avLst/>
          </a:prstGeom>
          <a:noFill/>
          <a:ln>
            <a:noFill/>
          </a:ln>
          <a:effectLst>
            <a:outerShdw blurRad="57150" rotWithShape="0" algn="bl" dir="5400000" dist="19050">
              <a:srgbClr val="000000">
                <a:alpha val="50000"/>
              </a:srgbClr>
            </a:outerShdw>
          </a:effectLst>
        </p:spPr>
      </p:pic>
      <p:sp>
        <p:nvSpPr>
          <p:cNvPr id="1557" name="Google Shape;1557;p151"/>
          <p:cNvSpPr txBox="1"/>
          <p:nvPr/>
        </p:nvSpPr>
        <p:spPr>
          <a:xfrm>
            <a:off x="7815900" y="787800"/>
            <a:ext cx="1328100" cy="10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Proxima Nova"/>
                <a:ea typeface="Proxima Nova"/>
                <a:cs typeface="Proxima Nova"/>
                <a:sym typeface="Proxima Nova"/>
              </a:rPr>
              <a:t>LXA note</a:t>
            </a:r>
            <a:endParaRPr b="1" sz="1100">
              <a:latin typeface="Proxima Nova"/>
              <a:ea typeface="Proxima Nova"/>
              <a:cs typeface="Proxima Nova"/>
              <a:sym typeface="Proxima Nova"/>
            </a:endParaRPr>
          </a:p>
          <a:p>
            <a:pPr indent="0" lvl="0" marL="0" rtl="0" algn="l">
              <a:spcBef>
                <a:spcPts val="1000"/>
              </a:spcBef>
              <a:spcAft>
                <a:spcPts val="0"/>
              </a:spcAft>
              <a:buNone/>
            </a:pPr>
            <a:r>
              <a:rPr lang="en" sz="1000">
                <a:latin typeface="Proxima Nova"/>
                <a:ea typeface="Proxima Nova"/>
                <a:cs typeface="Proxima Nova"/>
                <a:sym typeface="Proxima Nova"/>
              </a:rPr>
              <a:t>You can focus the exercise on just 1–2 platforms, not all three.</a:t>
            </a:r>
            <a:endParaRPr sz="1000">
              <a:latin typeface="Proxima Nova"/>
              <a:ea typeface="Proxima Nova"/>
              <a:cs typeface="Proxima Nova"/>
              <a:sym typeface="Proxima Nova"/>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sp>
        <p:nvSpPr>
          <p:cNvPr id="1562" name="Google Shape;1562;p15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You Got Them to Convert… </a:t>
            </a:r>
            <a:endParaRPr/>
          </a:p>
        </p:txBody>
      </p:sp>
      <p:sp>
        <p:nvSpPr>
          <p:cNvPr id="1563" name="Google Shape;1563;p15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564" name="Google Shape;1564;p152"/>
          <p:cNvSpPr/>
          <p:nvPr/>
        </p:nvSpPr>
        <p:spPr>
          <a:xfrm rot="5400000">
            <a:off x="5507100" y="2265438"/>
            <a:ext cx="342900" cy="1485900"/>
          </a:xfrm>
          <a:prstGeom prst="leftBrace">
            <a:avLst>
              <a:gd fmla="val 50000" name="adj1"/>
              <a:gd fmla="val 50000" name="adj2"/>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52"/>
          <p:cNvSpPr txBox="1"/>
          <p:nvPr/>
        </p:nvSpPr>
        <p:spPr>
          <a:xfrm>
            <a:off x="3790200" y="3235938"/>
            <a:ext cx="3776700" cy="46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b="1" lang="en" sz="1600">
                <a:solidFill>
                  <a:schemeClr val="dk1"/>
                </a:solidFill>
                <a:latin typeface="Proxima Nova"/>
                <a:ea typeface="Proxima Nova"/>
                <a:cs typeface="Proxima Nova"/>
                <a:sym typeface="Proxima Nova"/>
              </a:rPr>
              <a:t>Total revenue / total number of orders</a:t>
            </a:r>
            <a:endParaRPr b="1" sz="1600">
              <a:solidFill>
                <a:schemeClr val="dk1"/>
              </a:solidFill>
              <a:latin typeface="Proxima Nova"/>
              <a:ea typeface="Proxima Nova"/>
              <a:cs typeface="Proxima Nova"/>
              <a:sym typeface="Proxima Nova"/>
            </a:endParaRPr>
          </a:p>
        </p:txBody>
      </p:sp>
      <p:sp>
        <p:nvSpPr>
          <p:cNvPr id="1566" name="Google Shape;1566;p152"/>
          <p:cNvSpPr txBox="1"/>
          <p:nvPr/>
        </p:nvSpPr>
        <p:spPr>
          <a:xfrm>
            <a:off x="2237400" y="1859894"/>
            <a:ext cx="243000" cy="7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x</a:t>
            </a:r>
            <a:endParaRPr sz="1800">
              <a:latin typeface="Proxima Nova"/>
              <a:ea typeface="Proxima Nova"/>
              <a:cs typeface="Proxima Nova"/>
              <a:sym typeface="Proxima Nova"/>
            </a:endParaRPr>
          </a:p>
        </p:txBody>
      </p:sp>
      <p:sp>
        <p:nvSpPr>
          <p:cNvPr id="1567" name="Google Shape;1567;p152"/>
          <p:cNvSpPr txBox="1"/>
          <p:nvPr/>
        </p:nvSpPr>
        <p:spPr>
          <a:xfrm>
            <a:off x="4450500" y="1859894"/>
            <a:ext cx="243000" cy="7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x</a:t>
            </a:r>
            <a:endParaRPr sz="1800">
              <a:latin typeface="Proxima Nova"/>
              <a:ea typeface="Proxima Nova"/>
              <a:cs typeface="Proxima Nova"/>
              <a:sym typeface="Proxima Nova"/>
            </a:endParaRPr>
          </a:p>
        </p:txBody>
      </p:sp>
      <p:sp>
        <p:nvSpPr>
          <p:cNvPr id="1568" name="Google Shape;1568;p152"/>
          <p:cNvSpPr txBox="1"/>
          <p:nvPr/>
        </p:nvSpPr>
        <p:spPr>
          <a:xfrm>
            <a:off x="6663600" y="1859894"/>
            <a:ext cx="243000" cy="716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a:t>
            </a:r>
            <a:endParaRPr sz="1800">
              <a:latin typeface="Proxima Nova"/>
              <a:ea typeface="Proxima Nova"/>
              <a:cs typeface="Proxima Nova"/>
              <a:sym typeface="Proxima Nova"/>
            </a:endParaRPr>
          </a:p>
        </p:txBody>
      </p:sp>
      <p:sp>
        <p:nvSpPr>
          <p:cNvPr id="1569" name="Google Shape;1569;p152"/>
          <p:cNvSpPr/>
          <p:nvPr/>
        </p:nvSpPr>
        <p:spPr>
          <a:xfrm>
            <a:off x="522900" y="1756675"/>
            <a:ext cx="1458900" cy="9228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700">
                <a:latin typeface="Proxima Nova"/>
                <a:ea typeface="Proxima Nova"/>
                <a:cs typeface="Proxima Nova"/>
                <a:sym typeface="Proxima Nova"/>
              </a:rPr>
              <a:t>Traffic</a:t>
            </a:r>
            <a:endParaRPr b="1" sz="1700">
              <a:latin typeface="Proxima Nova"/>
              <a:ea typeface="Proxima Nova"/>
              <a:cs typeface="Proxima Nova"/>
              <a:sym typeface="Proxima Nova"/>
            </a:endParaRPr>
          </a:p>
        </p:txBody>
      </p:sp>
      <p:sp>
        <p:nvSpPr>
          <p:cNvPr id="1570" name="Google Shape;1570;p152"/>
          <p:cNvSpPr/>
          <p:nvPr/>
        </p:nvSpPr>
        <p:spPr>
          <a:xfrm>
            <a:off x="2736000" y="1756675"/>
            <a:ext cx="1458900" cy="9228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700">
                <a:latin typeface="Proxima Nova"/>
                <a:ea typeface="Proxima Nova"/>
                <a:cs typeface="Proxima Nova"/>
                <a:sym typeface="Proxima Nova"/>
              </a:rPr>
              <a:t>Conversion Rate</a:t>
            </a:r>
            <a:endParaRPr b="1" sz="1700">
              <a:latin typeface="Proxima Nova"/>
              <a:ea typeface="Proxima Nova"/>
              <a:cs typeface="Proxima Nova"/>
              <a:sym typeface="Proxima Nova"/>
            </a:endParaRPr>
          </a:p>
        </p:txBody>
      </p:sp>
      <p:sp>
        <p:nvSpPr>
          <p:cNvPr id="1571" name="Google Shape;1571;p152"/>
          <p:cNvSpPr/>
          <p:nvPr/>
        </p:nvSpPr>
        <p:spPr>
          <a:xfrm>
            <a:off x="4949100" y="1756675"/>
            <a:ext cx="1458900" cy="9228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700">
                <a:latin typeface="Proxima Nova"/>
                <a:ea typeface="Proxima Nova"/>
                <a:cs typeface="Proxima Nova"/>
                <a:sym typeface="Proxima Nova"/>
              </a:rPr>
              <a:t>Average Order Value</a:t>
            </a:r>
            <a:endParaRPr b="1" sz="1700">
              <a:latin typeface="Proxima Nova"/>
              <a:ea typeface="Proxima Nova"/>
              <a:cs typeface="Proxima Nova"/>
              <a:sym typeface="Proxima Nova"/>
            </a:endParaRPr>
          </a:p>
        </p:txBody>
      </p:sp>
      <p:sp>
        <p:nvSpPr>
          <p:cNvPr id="1572" name="Google Shape;1572;p152"/>
          <p:cNvSpPr/>
          <p:nvPr/>
        </p:nvSpPr>
        <p:spPr>
          <a:xfrm>
            <a:off x="7162200" y="1756675"/>
            <a:ext cx="1458900" cy="9228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700">
                <a:solidFill>
                  <a:srgbClr val="FFFFFF"/>
                </a:solidFill>
                <a:latin typeface="Proxima Nova"/>
                <a:ea typeface="Proxima Nova"/>
                <a:cs typeface="Proxima Nova"/>
                <a:sym typeface="Proxima Nova"/>
              </a:rPr>
              <a:t>Revenue</a:t>
            </a:r>
            <a:endParaRPr b="1" sz="1700">
              <a:solidFill>
                <a:srgbClr val="FFFFFF"/>
              </a:solidFill>
              <a:latin typeface="Proxima Nova"/>
              <a:ea typeface="Proxima Nova"/>
              <a:cs typeface="Proxima Nova"/>
              <a:sym typeface="Proxima Nova"/>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6" name="Shape 1576"/>
        <p:cNvGrpSpPr/>
        <p:nvPr/>
      </p:nvGrpSpPr>
      <p:grpSpPr>
        <a:xfrm>
          <a:off x="0" y="0"/>
          <a:ext cx="0" cy="0"/>
          <a:chOff x="0" y="0"/>
          <a:chExt cx="0" cy="0"/>
        </a:xfrm>
      </p:grpSpPr>
      <p:sp>
        <p:nvSpPr>
          <p:cNvPr id="1577" name="Google Shape;1577;p153"/>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Importance of AOV</a:t>
            </a:r>
            <a:endParaRPr/>
          </a:p>
        </p:txBody>
      </p:sp>
      <p:sp>
        <p:nvSpPr>
          <p:cNvPr id="1578" name="Google Shape;1578;p153"/>
          <p:cNvSpPr txBox="1"/>
          <p:nvPr>
            <p:ph idx="3"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579" name="Google Shape;1579;p153"/>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580" name="Google Shape;1580;p153"/>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t>Source</a:t>
            </a:r>
            <a:r>
              <a:rPr lang="en"/>
              <a:t>: </a:t>
            </a:r>
            <a:r>
              <a:rPr lang="en" u="sng">
                <a:solidFill>
                  <a:schemeClr val="hlink"/>
                </a:solidFill>
                <a:hlinkClick r:id="rId3"/>
              </a:rPr>
              <a:t>Apruve</a:t>
            </a:r>
            <a:endParaRPr/>
          </a:p>
        </p:txBody>
      </p:sp>
      <p:pic>
        <p:nvPicPr>
          <p:cNvPr id="1581" name="Google Shape;1581;p153"/>
          <p:cNvPicPr preferRelativeResize="0"/>
          <p:nvPr/>
        </p:nvPicPr>
        <p:blipFill>
          <a:blip r:embed="rId4">
            <a:alphaModFix/>
          </a:blip>
          <a:stretch>
            <a:fillRect/>
          </a:stretch>
        </p:blipFill>
        <p:spPr>
          <a:xfrm>
            <a:off x="4899525" y="2708749"/>
            <a:ext cx="781800" cy="781800"/>
          </a:xfrm>
          <a:prstGeom prst="rect">
            <a:avLst/>
          </a:prstGeom>
          <a:noFill/>
          <a:ln>
            <a:noFill/>
          </a:ln>
        </p:spPr>
      </p:pic>
      <p:pic>
        <p:nvPicPr>
          <p:cNvPr id="1582" name="Google Shape;1582;p153"/>
          <p:cNvPicPr preferRelativeResize="0"/>
          <p:nvPr/>
        </p:nvPicPr>
        <p:blipFill>
          <a:blip r:embed="rId4">
            <a:alphaModFix/>
          </a:blip>
          <a:stretch>
            <a:fillRect/>
          </a:stretch>
        </p:blipFill>
        <p:spPr>
          <a:xfrm>
            <a:off x="5840575" y="2351850"/>
            <a:ext cx="1138699" cy="1138699"/>
          </a:xfrm>
          <a:prstGeom prst="rect">
            <a:avLst/>
          </a:prstGeom>
          <a:noFill/>
          <a:ln>
            <a:noFill/>
          </a:ln>
        </p:spPr>
      </p:pic>
      <p:pic>
        <p:nvPicPr>
          <p:cNvPr id="1583" name="Google Shape;1583;p153"/>
          <p:cNvPicPr preferRelativeResize="0"/>
          <p:nvPr/>
        </p:nvPicPr>
        <p:blipFill>
          <a:blip r:embed="rId4">
            <a:alphaModFix/>
          </a:blip>
          <a:stretch>
            <a:fillRect/>
          </a:stretch>
        </p:blipFill>
        <p:spPr>
          <a:xfrm>
            <a:off x="6955877" y="1912128"/>
            <a:ext cx="1578424" cy="1578424"/>
          </a:xfrm>
          <a:prstGeom prst="rect">
            <a:avLst/>
          </a:prstGeom>
          <a:noFill/>
          <a:ln>
            <a:noFill/>
          </a:ln>
        </p:spPr>
      </p:pic>
      <p:sp>
        <p:nvSpPr>
          <p:cNvPr id="1584" name="Google Shape;1584;p153"/>
          <p:cNvSpPr txBox="1"/>
          <p:nvPr/>
        </p:nvSpPr>
        <p:spPr>
          <a:xfrm>
            <a:off x="4899525" y="3619000"/>
            <a:ext cx="781800" cy="46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b="1" lang="en" sz="1600">
                <a:solidFill>
                  <a:schemeClr val="dk1"/>
                </a:solidFill>
                <a:latin typeface="Proxima Nova"/>
                <a:ea typeface="Proxima Nova"/>
                <a:cs typeface="Proxima Nova"/>
                <a:sym typeface="Proxima Nova"/>
              </a:rPr>
              <a:t>$15</a:t>
            </a:r>
            <a:endParaRPr b="1" sz="1600">
              <a:solidFill>
                <a:schemeClr val="dk1"/>
              </a:solidFill>
              <a:latin typeface="Proxima Nova"/>
              <a:ea typeface="Proxima Nova"/>
              <a:cs typeface="Proxima Nova"/>
              <a:sym typeface="Proxima Nova"/>
            </a:endParaRPr>
          </a:p>
        </p:txBody>
      </p:sp>
      <p:sp>
        <p:nvSpPr>
          <p:cNvPr id="1585" name="Google Shape;1585;p153"/>
          <p:cNvSpPr txBox="1"/>
          <p:nvPr/>
        </p:nvSpPr>
        <p:spPr>
          <a:xfrm>
            <a:off x="6019013" y="3619000"/>
            <a:ext cx="781800" cy="46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b="1" lang="en" sz="1600">
                <a:solidFill>
                  <a:schemeClr val="dk1"/>
                </a:solidFill>
                <a:latin typeface="Proxima Nova"/>
                <a:ea typeface="Proxima Nova"/>
                <a:cs typeface="Proxima Nova"/>
                <a:sym typeface="Proxima Nova"/>
              </a:rPr>
              <a:t>$20</a:t>
            </a:r>
            <a:endParaRPr b="1" sz="1600">
              <a:solidFill>
                <a:schemeClr val="dk1"/>
              </a:solidFill>
              <a:latin typeface="Proxima Nova"/>
              <a:ea typeface="Proxima Nova"/>
              <a:cs typeface="Proxima Nova"/>
              <a:sym typeface="Proxima Nova"/>
            </a:endParaRPr>
          </a:p>
        </p:txBody>
      </p:sp>
      <p:sp>
        <p:nvSpPr>
          <p:cNvPr id="1586" name="Google Shape;1586;p153"/>
          <p:cNvSpPr txBox="1"/>
          <p:nvPr/>
        </p:nvSpPr>
        <p:spPr>
          <a:xfrm>
            <a:off x="7354188" y="3619000"/>
            <a:ext cx="781800" cy="468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000"/>
              </a:spcAft>
              <a:buNone/>
            </a:pPr>
            <a:r>
              <a:rPr b="1" lang="en" sz="1600">
                <a:solidFill>
                  <a:schemeClr val="dk1"/>
                </a:solidFill>
                <a:latin typeface="Proxima Nova"/>
                <a:ea typeface="Proxima Nova"/>
                <a:cs typeface="Proxima Nova"/>
                <a:sym typeface="Proxima Nova"/>
              </a:rPr>
              <a:t>$30</a:t>
            </a:r>
            <a:endParaRPr b="1" sz="1600">
              <a:solidFill>
                <a:schemeClr val="dk1"/>
              </a:solidFill>
              <a:latin typeface="Proxima Nova"/>
              <a:ea typeface="Proxima Nova"/>
              <a:cs typeface="Proxima Nova"/>
              <a:sym typeface="Proxima Nova"/>
            </a:endParaRPr>
          </a:p>
        </p:txBody>
      </p:sp>
      <p:sp>
        <p:nvSpPr>
          <p:cNvPr id="1587" name="Google Shape;1587;p153"/>
          <p:cNvSpPr txBox="1"/>
          <p:nvPr/>
        </p:nvSpPr>
        <p:spPr>
          <a:xfrm>
            <a:off x="497325" y="1024925"/>
            <a:ext cx="4554600" cy="319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Proxima Nova"/>
                <a:ea typeface="Proxima Nova"/>
                <a:cs typeface="Proxima Nova"/>
                <a:sym typeface="Proxima Nova"/>
              </a:rPr>
              <a:t>Let’s imagine a lamp store that sells lamps in three sizes:</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100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Small ($15)</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Medium ($20)</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Large ($30)</a:t>
            </a:r>
            <a:endParaRPr sz="1800">
              <a:solidFill>
                <a:schemeClr val="dk1"/>
              </a:solidFill>
              <a:latin typeface="Proxima Nova"/>
              <a:ea typeface="Proxima Nova"/>
              <a:cs typeface="Proxima Nova"/>
              <a:sym typeface="Proxima Nova"/>
            </a:endParaRPr>
          </a:p>
          <a:p>
            <a:pPr indent="0" lvl="0" marL="0" rtl="0" algn="l">
              <a:lnSpc>
                <a:spcPct val="115000"/>
              </a:lnSpc>
              <a:spcBef>
                <a:spcPts val="1000"/>
              </a:spcBef>
              <a:spcAft>
                <a:spcPts val="0"/>
              </a:spcAft>
              <a:buNone/>
            </a:pPr>
            <a:r>
              <a:rPr lang="en" sz="1800">
                <a:solidFill>
                  <a:schemeClr val="dk1"/>
                </a:solidFill>
                <a:latin typeface="Proxima Nova"/>
                <a:ea typeface="Proxima Nova"/>
                <a:cs typeface="Proxima Nova"/>
                <a:sym typeface="Proxima Nova"/>
              </a:rPr>
              <a:t>Last quarter, the </a:t>
            </a:r>
            <a:r>
              <a:rPr b="1" lang="en" sz="1800">
                <a:solidFill>
                  <a:schemeClr val="dk1"/>
                </a:solidFill>
                <a:latin typeface="Proxima Nova"/>
                <a:ea typeface="Proxima Nova"/>
                <a:cs typeface="Proxima Nova"/>
                <a:sym typeface="Proxima Nova"/>
              </a:rPr>
              <a:t>AOV was $21</a:t>
            </a:r>
            <a:r>
              <a:rPr lang="en" sz="1800">
                <a:solidFill>
                  <a:schemeClr val="dk1"/>
                </a:solidFill>
                <a:latin typeface="Proxima Nova"/>
                <a:ea typeface="Proxima Nova"/>
                <a:cs typeface="Proxima Nova"/>
                <a:sym typeface="Proxima Nova"/>
              </a:rPr>
              <a:t>.</a:t>
            </a:r>
            <a:endParaRPr sz="1800">
              <a:solidFill>
                <a:schemeClr val="dk1"/>
              </a:solidFill>
              <a:latin typeface="Proxima Nova"/>
              <a:ea typeface="Proxima Nova"/>
              <a:cs typeface="Proxima Nova"/>
              <a:sym typeface="Proxima Nova"/>
            </a:endParaRPr>
          </a:p>
          <a:p>
            <a:pPr indent="0" lvl="0" marL="0" rtl="0" algn="l">
              <a:lnSpc>
                <a:spcPct val="115000"/>
              </a:lnSpc>
              <a:spcBef>
                <a:spcPts val="1000"/>
              </a:spcBef>
              <a:spcAft>
                <a:spcPts val="1000"/>
              </a:spcAft>
              <a:buNone/>
            </a:pPr>
            <a:r>
              <a:rPr b="1" lang="en" sz="1800">
                <a:solidFill>
                  <a:schemeClr val="dk1"/>
                </a:solidFill>
                <a:highlight>
                  <a:schemeClr val="accent2"/>
                </a:highlight>
                <a:latin typeface="Proxima Nova"/>
                <a:ea typeface="Proxima Nova"/>
                <a:cs typeface="Proxima Nova"/>
                <a:sym typeface="Proxima Nova"/>
              </a:rPr>
              <a:t>What does this tell us about which products are selling?</a:t>
            </a:r>
            <a:endParaRPr b="1" sz="1800">
              <a:solidFill>
                <a:schemeClr val="dk1"/>
              </a:solidFill>
              <a:highlight>
                <a:schemeClr val="accent2"/>
              </a:highlight>
              <a:latin typeface="Proxima Nova"/>
              <a:ea typeface="Proxima Nova"/>
              <a:cs typeface="Proxima Nova"/>
              <a:sym typeface="Proxima Nova"/>
            </a:endParaRPr>
          </a:p>
        </p:txBody>
      </p:sp>
      <p:pic>
        <p:nvPicPr>
          <p:cNvPr id="1588" name="Google Shape;1588;p153"/>
          <p:cNvPicPr preferRelativeResize="0"/>
          <p:nvPr/>
        </p:nvPicPr>
        <p:blipFill>
          <a:blip r:embed="rId5">
            <a:alphaModFix/>
          </a:blip>
          <a:stretch>
            <a:fillRect/>
          </a:stretch>
        </p:blipFill>
        <p:spPr>
          <a:xfrm>
            <a:off x="7815895" y="787800"/>
            <a:ext cx="1209330" cy="994200"/>
          </a:xfrm>
          <a:prstGeom prst="rect">
            <a:avLst/>
          </a:prstGeom>
          <a:noFill/>
          <a:ln>
            <a:noFill/>
          </a:ln>
          <a:effectLst>
            <a:outerShdw blurRad="57150" rotWithShape="0" algn="bl" dir="5400000" dist="19050">
              <a:srgbClr val="000000">
                <a:alpha val="50000"/>
              </a:srgbClr>
            </a:outerShdw>
          </a:effectLst>
        </p:spPr>
      </p:pic>
      <p:sp>
        <p:nvSpPr>
          <p:cNvPr id="1589" name="Google Shape;1589;p153"/>
          <p:cNvSpPr txBox="1"/>
          <p:nvPr/>
        </p:nvSpPr>
        <p:spPr>
          <a:xfrm>
            <a:off x="7815900" y="787800"/>
            <a:ext cx="1328100" cy="10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Proxima Nova"/>
                <a:ea typeface="Proxima Nova"/>
                <a:cs typeface="Proxima Nova"/>
                <a:sym typeface="Proxima Nova"/>
              </a:rPr>
              <a:t>LXA note</a:t>
            </a:r>
            <a:endParaRPr b="1" sz="1100">
              <a:latin typeface="Proxima Nova"/>
              <a:ea typeface="Proxima Nova"/>
              <a:cs typeface="Proxima Nova"/>
              <a:sym typeface="Proxima Nova"/>
            </a:endParaRPr>
          </a:p>
          <a:p>
            <a:pPr indent="0" lvl="0" marL="0" rtl="0" algn="l">
              <a:spcBef>
                <a:spcPts val="1000"/>
              </a:spcBef>
              <a:spcAft>
                <a:spcPts val="0"/>
              </a:spcAft>
              <a:buNone/>
            </a:pPr>
            <a:r>
              <a:rPr lang="en" sz="1000">
                <a:latin typeface="Proxima Nova"/>
                <a:ea typeface="Proxima Nova"/>
                <a:cs typeface="Proxima Nova"/>
                <a:sym typeface="Proxima Nova"/>
              </a:rPr>
              <a:t>Swap out example with one more relevant to client.</a:t>
            </a:r>
            <a:endParaRPr sz="1000">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2"/>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Shop Around</a:t>
            </a:r>
            <a:endParaRPr/>
          </a:p>
        </p:txBody>
      </p:sp>
      <p:sp>
        <p:nvSpPr>
          <p:cNvPr id="643" name="Google Shape;643;p82"/>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10 minutes</a:t>
            </a:r>
            <a:endParaRPr/>
          </a:p>
        </p:txBody>
      </p:sp>
      <p:sp>
        <p:nvSpPr>
          <p:cNvPr id="644" name="Google Shape;644;p82"/>
          <p:cNvSpPr txBox="1"/>
          <p:nvPr>
            <p:ph idx="1" type="body"/>
          </p:nvPr>
        </p:nvSpPr>
        <p:spPr>
          <a:xfrm>
            <a:off x="457200" y="1143000"/>
            <a:ext cx="82296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highlight>
                  <a:schemeClr val="accent2"/>
                </a:highlight>
              </a:rPr>
              <a:t>What was the last thing you bought online?</a:t>
            </a:r>
            <a:endParaRPr b="1">
              <a:highlight>
                <a:schemeClr val="accent2"/>
              </a:highlight>
            </a:endParaRPr>
          </a:p>
          <a:p>
            <a:pPr indent="-342900" lvl="0" marL="457200" rtl="0" algn="l">
              <a:spcBef>
                <a:spcPts val="1600"/>
              </a:spcBef>
              <a:spcAft>
                <a:spcPts val="0"/>
              </a:spcAft>
              <a:buSzPts val="1800"/>
              <a:buChar char="●"/>
            </a:pPr>
            <a:r>
              <a:rPr lang="en"/>
              <a:t>Describe</a:t>
            </a:r>
            <a:r>
              <a:rPr b="1" lang="en"/>
              <a:t> </a:t>
            </a:r>
            <a:r>
              <a:rPr b="1" lang="en"/>
              <a:t>your most </a:t>
            </a:r>
            <a:r>
              <a:rPr b="1" lang="en"/>
              <a:t>recent online purchase</a:t>
            </a:r>
            <a:r>
              <a:rPr lang="en"/>
              <a:t>. </a:t>
            </a:r>
            <a:br>
              <a:rPr lang="en"/>
            </a:br>
            <a:r>
              <a:rPr lang="en"/>
              <a:t>(It can be any product from any online source.)</a:t>
            </a:r>
            <a:endParaRPr/>
          </a:p>
          <a:p>
            <a:pPr indent="-342900" lvl="0" marL="457200" rtl="0" algn="l">
              <a:spcBef>
                <a:spcPts val="0"/>
              </a:spcBef>
              <a:spcAft>
                <a:spcPts val="0"/>
              </a:spcAft>
              <a:buSzPts val="1800"/>
              <a:buChar char="●"/>
            </a:pPr>
            <a:r>
              <a:rPr lang="en"/>
              <a:t>Share your </a:t>
            </a:r>
            <a:r>
              <a:rPr b="1" lang="en"/>
              <a:t>reflections on the experience:</a:t>
            </a:r>
            <a:endParaRPr b="1"/>
          </a:p>
          <a:p>
            <a:pPr indent="-342900" lvl="1" marL="914400" rtl="0" algn="l">
              <a:spcBef>
                <a:spcPts val="0"/>
              </a:spcBef>
              <a:spcAft>
                <a:spcPts val="0"/>
              </a:spcAft>
              <a:buSzPts val="1800"/>
              <a:buChar char="○"/>
            </a:pPr>
            <a:r>
              <a:rPr lang="en" sz="1800"/>
              <a:t>Why did you purchase it online?</a:t>
            </a:r>
            <a:endParaRPr sz="1800"/>
          </a:p>
          <a:p>
            <a:pPr indent="-342900" lvl="1" marL="914400" rtl="0" algn="l">
              <a:spcBef>
                <a:spcPts val="0"/>
              </a:spcBef>
              <a:spcAft>
                <a:spcPts val="0"/>
              </a:spcAft>
              <a:buSzPts val="1800"/>
              <a:buChar char="○"/>
            </a:pPr>
            <a:r>
              <a:rPr lang="en" sz="1800"/>
              <a:t>What worked about the experience? What didn’t?</a:t>
            </a:r>
            <a:endParaRPr sz="1800"/>
          </a:p>
          <a:p>
            <a:pPr indent="-342900" lvl="1" marL="914400" rtl="0" algn="l">
              <a:spcBef>
                <a:spcPts val="0"/>
              </a:spcBef>
              <a:spcAft>
                <a:spcPts val="0"/>
              </a:spcAft>
              <a:buSzPts val="1800"/>
              <a:buChar char="○"/>
            </a:pPr>
            <a:r>
              <a:rPr lang="en" sz="1800"/>
              <a:t>Did the experience meet your expectations? Why or why not?</a:t>
            </a:r>
            <a:endParaRPr sz="1800"/>
          </a:p>
        </p:txBody>
      </p:sp>
      <p:sp>
        <p:nvSpPr>
          <p:cNvPr id="645" name="Google Shape;645;p8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3" name="Shape 1593"/>
        <p:cNvGrpSpPr/>
        <p:nvPr/>
      </p:nvGrpSpPr>
      <p:grpSpPr>
        <a:xfrm>
          <a:off x="0" y="0"/>
          <a:ext cx="0" cy="0"/>
          <a:chOff x="0" y="0"/>
          <a:chExt cx="0" cy="0"/>
        </a:xfrm>
      </p:grpSpPr>
      <p:sp>
        <p:nvSpPr>
          <p:cNvPr id="1594" name="Google Shape;1594;p154"/>
          <p:cNvSpPr/>
          <p:nvPr/>
        </p:nvSpPr>
        <p:spPr>
          <a:xfrm>
            <a:off x="6849411" y="1762525"/>
            <a:ext cx="1410300" cy="1410300"/>
          </a:xfrm>
          <a:prstGeom prst="ellipse">
            <a:avLst/>
          </a:prstGeom>
          <a:solidFill>
            <a:srgbClr val="F6F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54"/>
          <p:cNvSpPr/>
          <p:nvPr/>
        </p:nvSpPr>
        <p:spPr>
          <a:xfrm>
            <a:off x="3835123" y="1762525"/>
            <a:ext cx="1410300" cy="1410300"/>
          </a:xfrm>
          <a:prstGeom prst="ellipse">
            <a:avLst/>
          </a:prstGeom>
          <a:solidFill>
            <a:srgbClr val="F6F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96" name="Google Shape;1596;p154"/>
          <p:cNvPicPr preferRelativeResize="0"/>
          <p:nvPr/>
        </p:nvPicPr>
        <p:blipFill>
          <a:blip r:embed="rId3">
            <a:alphaModFix/>
          </a:blip>
          <a:stretch>
            <a:fillRect/>
          </a:stretch>
        </p:blipFill>
        <p:spPr>
          <a:xfrm>
            <a:off x="4026988" y="1891638"/>
            <a:ext cx="1026550" cy="1026550"/>
          </a:xfrm>
          <a:prstGeom prst="rect">
            <a:avLst/>
          </a:prstGeom>
          <a:noFill/>
          <a:ln>
            <a:noFill/>
          </a:ln>
        </p:spPr>
      </p:pic>
      <p:pic>
        <p:nvPicPr>
          <p:cNvPr id="1597" name="Google Shape;1597;p154"/>
          <p:cNvPicPr preferRelativeResize="0"/>
          <p:nvPr/>
        </p:nvPicPr>
        <p:blipFill rotWithShape="1">
          <a:blip r:embed="rId4">
            <a:alphaModFix/>
          </a:blip>
          <a:srcRect b="18765" l="0" r="0" t="0"/>
          <a:stretch/>
        </p:blipFill>
        <p:spPr>
          <a:xfrm>
            <a:off x="6963425" y="1825975"/>
            <a:ext cx="1182249" cy="960426"/>
          </a:xfrm>
          <a:prstGeom prst="rect">
            <a:avLst/>
          </a:prstGeom>
          <a:noFill/>
          <a:ln>
            <a:noFill/>
          </a:ln>
        </p:spPr>
      </p:pic>
      <p:sp>
        <p:nvSpPr>
          <p:cNvPr id="1598" name="Google Shape;1598;p15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Importance of AOV</a:t>
            </a:r>
            <a:endParaRPr/>
          </a:p>
        </p:txBody>
      </p:sp>
      <p:sp>
        <p:nvSpPr>
          <p:cNvPr id="1599" name="Google Shape;1599;p15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600" name="Google Shape;1600;p154"/>
          <p:cNvSpPr txBox="1"/>
          <p:nvPr/>
        </p:nvSpPr>
        <p:spPr>
          <a:xfrm>
            <a:off x="339925" y="3172825"/>
            <a:ext cx="2372100" cy="46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000"/>
              </a:spcAft>
              <a:buNone/>
            </a:pPr>
            <a:r>
              <a:rPr lang="en" sz="1600">
                <a:solidFill>
                  <a:schemeClr val="dk1"/>
                </a:solidFill>
                <a:latin typeface="Proxima Nova"/>
                <a:ea typeface="Proxima Nova"/>
                <a:cs typeface="Proxima Nova"/>
                <a:sym typeface="Proxima Nova"/>
              </a:rPr>
              <a:t>Understand </a:t>
            </a:r>
            <a:r>
              <a:rPr b="1" lang="en" sz="1600">
                <a:solidFill>
                  <a:schemeClr val="dk1"/>
                </a:solidFill>
                <a:latin typeface="Proxima Nova"/>
                <a:ea typeface="Proxima Nova"/>
                <a:cs typeface="Proxima Nova"/>
                <a:sym typeface="Proxima Nova"/>
              </a:rPr>
              <a:t>customer buying patterns.</a:t>
            </a:r>
            <a:endParaRPr b="1" sz="1600">
              <a:solidFill>
                <a:schemeClr val="dk1"/>
              </a:solidFill>
              <a:latin typeface="Proxima Nova"/>
              <a:ea typeface="Proxima Nova"/>
              <a:cs typeface="Proxima Nova"/>
              <a:sym typeface="Proxima Nova"/>
            </a:endParaRPr>
          </a:p>
        </p:txBody>
      </p:sp>
      <p:sp>
        <p:nvSpPr>
          <p:cNvPr id="1601" name="Google Shape;1601;p154"/>
          <p:cNvSpPr txBox="1"/>
          <p:nvPr/>
        </p:nvSpPr>
        <p:spPr>
          <a:xfrm>
            <a:off x="3621000" y="3172825"/>
            <a:ext cx="1902000" cy="46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000"/>
              </a:spcAft>
              <a:buNone/>
            </a:pPr>
            <a:r>
              <a:rPr lang="en" sz="1600">
                <a:solidFill>
                  <a:schemeClr val="dk1"/>
                </a:solidFill>
                <a:latin typeface="Proxima Nova"/>
                <a:ea typeface="Proxima Nova"/>
                <a:cs typeface="Proxima Nova"/>
                <a:sym typeface="Proxima Nova"/>
              </a:rPr>
              <a:t>Incrementally increase </a:t>
            </a:r>
            <a:r>
              <a:rPr b="1" lang="en" sz="1600">
                <a:solidFill>
                  <a:schemeClr val="dk1"/>
                </a:solidFill>
                <a:latin typeface="Proxima Nova"/>
                <a:ea typeface="Proxima Nova"/>
                <a:cs typeface="Proxima Nova"/>
                <a:sym typeface="Proxima Nova"/>
              </a:rPr>
              <a:t>revenue.</a:t>
            </a:r>
            <a:endParaRPr b="1" sz="1600">
              <a:solidFill>
                <a:schemeClr val="dk1"/>
              </a:solidFill>
              <a:latin typeface="Proxima Nova"/>
              <a:ea typeface="Proxima Nova"/>
              <a:cs typeface="Proxima Nova"/>
              <a:sym typeface="Proxima Nova"/>
            </a:endParaRPr>
          </a:p>
        </p:txBody>
      </p:sp>
      <p:sp>
        <p:nvSpPr>
          <p:cNvPr id="1602" name="Google Shape;1602;p154"/>
          <p:cNvSpPr txBox="1"/>
          <p:nvPr/>
        </p:nvSpPr>
        <p:spPr>
          <a:xfrm>
            <a:off x="6603550" y="3172825"/>
            <a:ext cx="1902000" cy="46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000"/>
              </a:spcAft>
              <a:buNone/>
            </a:pPr>
            <a:r>
              <a:rPr lang="en" sz="1600">
                <a:solidFill>
                  <a:schemeClr val="dk1"/>
                </a:solidFill>
                <a:latin typeface="Proxima Nova"/>
                <a:ea typeface="Proxima Nova"/>
                <a:cs typeface="Proxima Nova"/>
                <a:sym typeface="Proxima Nova"/>
              </a:rPr>
              <a:t>Improve</a:t>
            </a:r>
            <a:r>
              <a:rPr lang="en" sz="1600">
                <a:solidFill>
                  <a:schemeClr val="dk1"/>
                </a:solidFill>
                <a:latin typeface="Proxima Nova"/>
                <a:ea typeface="Proxima Nova"/>
                <a:cs typeface="Proxima Nova"/>
                <a:sym typeface="Proxima Nova"/>
              </a:rPr>
              <a:t> the </a:t>
            </a:r>
            <a:r>
              <a:rPr b="1" lang="en" sz="1600">
                <a:solidFill>
                  <a:schemeClr val="dk1"/>
                </a:solidFill>
                <a:latin typeface="Proxima Nova"/>
                <a:ea typeface="Proxima Nova"/>
                <a:cs typeface="Proxima Nova"/>
                <a:sym typeface="Proxima Nova"/>
              </a:rPr>
              <a:t>ROI</a:t>
            </a:r>
            <a:r>
              <a:rPr lang="en" sz="1600">
                <a:solidFill>
                  <a:schemeClr val="dk1"/>
                </a:solidFill>
                <a:latin typeface="Proxima Nova"/>
                <a:ea typeface="Proxima Nova"/>
                <a:cs typeface="Proxima Nova"/>
                <a:sym typeface="Proxima Nova"/>
              </a:rPr>
              <a:t> of marketing tactics.</a:t>
            </a:r>
            <a:endParaRPr sz="1600">
              <a:solidFill>
                <a:schemeClr val="dk1"/>
              </a:solidFill>
              <a:latin typeface="Proxima Nova"/>
              <a:ea typeface="Proxima Nova"/>
              <a:cs typeface="Proxima Nova"/>
              <a:sym typeface="Proxima Nova"/>
            </a:endParaRPr>
          </a:p>
        </p:txBody>
      </p:sp>
      <p:sp>
        <p:nvSpPr>
          <p:cNvPr id="1603" name="Google Shape;1603;p154"/>
          <p:cNvSpPr/>
          <p:nvPr/>
        </p:nvSpPr>
        <p:spPr>
          <a:xfrm>
            <a:off x="820836" y="1762525"/>
            <a:ext cx="1410300" cy="1410300"/>
          </a:xfrm>
          <a:prstGeom prst="ellipse">
            <a:avLst/>
          </a:prstGeom>
          <a:solidFill>
            <a:srgbClr val="F6F6F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04" name="Google Shape;1604;p154"/>
          <p:cNvPicPr preferRelativeResize="0"/>
          <p:nvPr/>
        </p:nvPicPr>
        <p:blipFill>
          <a:blip r:embed="rId5">
            <a:alphaModFix/>
          </a:blip>
          <a:stretch>
            <a:fillRect/>
          </a:stretch>
        </p:blipFill>
        <p:spPr>
          <a:xfrm>
            <a:off x="1022600" y="1686325"/>
            <a:ext cx="1284750" cy="128477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15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Tactics for </a:t>
            </a:r>
            <a:r>
              <a:rPr lang="en"/>
              <a:t>Increasing AOV</a:t>
            </a:r>
            <a:endParaRPr/>
          </a:p>
        </p:txBody>
      </p:sp>
      <p:sp>
        <p:nvSpPr>
          <p:cNvPr id="1610" name="Google Shape;1610;p155"/>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611" name="Google Shape;1611;p155"/>
          <p:cNvSpPr txBox="1"/>
          <p:nvPr>
            <p:ph idx="2" type="body"/>
          </p:nvPr>
        </p:nvSpPr>
        <p:spPr>
          <a:xfrm>
            <a:off x="457200" y="1066800"/>
            <a:ext cx="5503500" cy="2937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Bundle products.</a:t>
            </a:r>
            <a:endParaRPr/>
          </a:p>
          <a:p>
            <a:pPr indent="-342900" lvl="0" marL="457200" rtl="0" algn="l">
              <a:spcBef>
                <a:spcPts val="1000"/>
              </a:spcBef>
              <a:spcAft>
                <a:spcPts val="0"/>
              </a:spcAft>
              <a:buSzPts val="1800"/>
              <a:buChar char="●"/>
            </a:pPr>
            <a:r>
              <a:rPr lang="en"/>
              <a:t>Provide product recommendations.</a:t>
            </a:r>
            <a:endParaRPr/>
          </a:p>
          <a:p>
            <a:pPr indent="-342900" lvl="0" marL="457200" rtl="0" algn="l">
              <a:spcBef>
                <a:spcPts val="1000"/>
              </a:spcBef>
              <a:spcAft>
                <a:spcPts val="0"/>
              </a:spcAft>
              <a:buSzPts val="1800"/>
              <a:buChar char="●"/>
            </a:pPr>
            <a:r>
              <a:rPr lang="en"/>
              <a:t>Leverage shipping offers.</a:t>
            </a:r>
            <a:endParaRPr/>
          </a:p>
          <a:p>
            <a:pPr indent="-342900" lvl="0" marL="457200" rtl="0" algn="l">
              <a:spcBef>
                <a:spcPts val="1000"/>
              </a:spcBef>
              <a:spcAft>
                <a:spcPts val="0"/>
              </a:spcAft>
              <a:buSzPts val="1800"/>
              <a:buChar char="●"/>
            </a:pPr>
            <a:r>
              <a:rPr lang="en"/>
              <a:t>Set order minimums for free shipping.</a:t>
            </a:r>
            <a:endParaRPr/>
          </a:p>
          <a:p>
            <a:pPr indent="-342900" lvl="0" marL="457200" rtl="0" algn="l">
              <a:spcBef>
                <a:spcPts val="1000"/>
              </a:spcBef>
              <a:spcAft>
                <a:spcPts val="0"/>
              </a:spcAft>
              <a:buClr>
                <a:schemeClr val="dk1"/>
              </a:buClr>
              <a:buSzPts val="1800"/>
              <a:buChar char="●"/>
            </a:pPr>
            <a:r>
              <a:rPr lang="en">
                <a:solidFill>
                  <a:schemeClr val="dk1"/>
                </a:solidFill>
              </a:rPr>
              <a:t>Offer cart add-ons.</a:t>
            </a:r>
            <a:endParaRPr/>
          </a:p>
          <a:p>
            <a:pPr indent="-342900" lvl="0" marL="457200" rtl="0" algn="l">
              <a:spcBef>
                <a:spcPts val="1000"/>
              </a:spcBef>
              <a:spcAft>
                <a:spcPts val="1000"/>
              </a:spcAft>
              <a:buSzPts val="1800"/>
              <a:buChar char="●"/>
            </a:pPr>
            <a:r>
              <a:rPr lang="en"/>
              <a:t>Upsell or cross-sell.</a:t>
            </a:r>
            <a:endParaRPr/>
          </a:p>
        </p:txBody>
      </p:sp>
      <p:pic>
        <p:nvPicPr>
          <p:cNvPr id="1612" name="Google Shape;1612;p155"/>
          <p:cNvPicPr preferRelativeResize="0"/>
          <p:nvPr/>
        </p:nvPicPr>
        <p:blipFill>
          <a:blip r:embed="rId3">
            <a:alphaModFix/>
          </a:blip>
          <a:stretch>
            <a:fillRect/>
          </a:stretch>
        </p:blipFill>
        <p:spPr>
          <a:xfrm rot="1627631">
            <a:off x="5366124" y="1311655"/>
            <a:ext cx="2600577" cy="260058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15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Bundling</a:t>
            </a:r>
            <a:endParaRPr/>
          </a:p>
        </p:txBody>
      </p:sp>
      <p:sp>
        <p:nvSpPr>
          <p:cNvPr id="1618" name="Google Shape;1618;p156"/>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1619" name="Google Shape;1619;p156"/>
          <p:cNvPicPr preferRelativeResize="0"/>
          <p:nvPr/>
        </p:nvPicPr>
        <p:blipFill>
          <a:blip r:embed="rId3">
            <a:alphaModFix/>
          </a:blip>
          <a:stretch>
            <a:fillRect/>
          </a:stretch>
        </p:blipFill>
        <p:spPr>
          <a:xfrm>
            <a:off x="457200" y="880625"/>
            <a:ext cx="4717575" cy="3041075"/>
          </a:xfrm>
          <a:prstGeom prst="rect">
            <a:avLst/>
          </a:prstGeom>
          <a:noFill/>
          <a:ln cap="flat" cmpd="sng" w="9525">
            <a:solidFill>
              <a:srgbClr val="999999"/>
            </a:solidFill>
            <a:prstDash val="solid"/>
            <a:round/>
            <a:headEnd len="sm" w="sm" type="none"/>
            <a:tailEnd len="sm" w="sm" type="none"/>
          </a:ln>
        </p:spPr>
      </p:pic>
      <p:pic>
        <p:nvPicPr>
          <p:cNvPr id="1620" name="Google Shape;1620;p156"/>
          <p:cNvPicPr preferRelativeResize="0"/>
          <p:nvPr/>
        </p:nvPicPr>
        <p:blipFill>
          <a:blip r:embed="rId4">
            <a:alphaModFix/>
          </a:blip>
          <a:stretch>
            <a:fillRect/>
          </a:stretch>
        </p:blipFill>
        <p:spPr>
          <a:xfrm>
            <a:off x="7815895" y="34675"/>
            <a:ext cx="1209330" cy="994200"/>
          </a:xfrm>
          <a:prstGeom prst="rect">
            <a:avLst/>
          </a:prstGeom>
          <a:noFill/>
          <a:ln>
            <a:noFill/>
          </a:ln>
          <a:effectLst>
            <a:outerShdw blurRad="57150" rotWithShape="0" algn="bl" dir="5400000" dist="19050">
              <a:srgbClr val="000000">
                <a:alpha val="50000"/>
              </a:srgbClr>
            </a:outerShdw>
          </a:effectLst>
        </p:spPr>
      </p:pic>
      <p:sp>
        <p:nvSpPr>
          <p:cNvPr id="1621" name="Google Shape;1621;p156"/>
          <p:cNvSpPr txBox="1"/>
          <p:nvPr/>
        </p:nvSpPr>
        <p:spPr>
          <a:xfrm>
            <a:off x="7815900" y="34675"/>
            <a:ext cx="1328100" cy="10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Proxima Nova"/>
                <a:ea typeface="Proxima Nova"/>
                <a:cs typeface="Proxima Nova"/>
                <a:sym typeface="Proxima Nova"/>
              </a:rPr>
              <a:t>LXA note</a:t>
            </a:r>
            <a:endParaRPr b="1" sz="1100">
              <a:latin typeface="Proxima Nova"/>
              <a:ea typeface="Proxima Nova"/>
              <a:cs typeface="Proxima Nova"/>
              <a:sym typeface="Proxima Nova"/>
            </a:endParaRPr>
          </a:p>
          <a:p>
            <a:pPr indent="0" lvl="0" marL="0" rtl="0" algn="l">
              <a:spcBef>
                <a:spcPts val="1000"/>
              </a:spcBef>
              <a:spcAft>
                <a:spcPts val="0"/>
              </a:spcAft>
              <a:buNone/>
            </a:pPr>
            <a:r>
              <a:rPr lang="en" sz="1000">
                <a:latin typeface="Proxima Nova"/>
                <a:ea typeface="Proxima Nova"/>
                <a:cs typeface="Proxima Nova"/>
                <a:sym typeface="Proxima Nova"/>
              </a:rPr>
              <a:t>Swap out example with one more relevant to client.</a:t>
            </a:r>
            <a:endParaRPr sz="1000">
              <a:latin typeface="Proxima Nova"/>
              <a:ea typeface="Proxima Nova"/>
              <a:cs typeface="Proxima Nova"/>
              <a:sym typeface="Proxima Nova"/>
            </a:endParaRPr>
          </a:p>
        </p:txBody>
      </p:sp>
      <p:pic>
        <p:nvPicPr>
          <p:cNvPr id="1622" name="Google Shape;1622;p156"/>
          <p:cNvPicPr preferRelativeResize="0"/>
          <p:nvPr/>
        </p:nvPicPr>
        <p:blipFill>
          <a:blip r:embed="rId5">
            <a:alphaModFix/>
          </a:blip>
          <a:stretch>
            <a:fillRect/>
          </a:stretch>
        </p:blipFill>
        <p:spPr>
          <a:xfrm>
            <a:off x="3909350" y="2756900"/>
            <a:ext cx="4777449" cy="1711925"/>
          </a:xfrm>
          <a:prstGeom prst="rect">
            <a:avLst/>
          </a:prstGeom>
          <a:noFill/>
          <a:ln cap="flat" cmpd="sng" w="9525">
            <a:solidFill>
              <a:srgbClr val="999999"/>
            </a:solidFill>
            <a:prstDash val="solid"/>
            <a:round/>
            <a:headEnd len="sm" w="sm" type="none"/>
            <a:tailEnd len="sm" w="sm" type="none"/>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6" name="Shape 1626"/>
        <p:cNvGrpSpPr/>
        <p:nvPr/>
      </p:nvGrpSpPr>
      <p:grpSpPr>
        <a:xfrm>
          <a:off x="0" y="0"/>
          <a:ext cx="0" cy="0"/>
          <a:chOff x="0" y="0"/>
          <a:chExt cx="0" cy="0"/>
        </a:xfrm>
      </p:grpSpPr>
      <p:sp>
        <p:nvSpPr>
          <p:cNvPr id="1627" name="Google Shape;1627;p157"/>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Product Recommendations</a:t>
            </a:r>
            <a:endParaRPr/>
          </a:p>
        </p:txBody>
      </p:sp>
      <p:sp>
        <p:nvSpPr>
          <p:cNvPr id="1628" name="Google Shape;1628;p157"/>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grpSp>
        <p:nvGrpSpPr>
          <p:cNvPr id="1629" name="Google Shape;1629;p157"/>
          <p:cNvGrpSpPr/>
          <p:nvPr/>
        </p:nvGrpSpPr>
        <p:grpSpPr>
          <a:xfrm>
            <a:off x="560527" y="853086"/>
            <a:ext cx="2890065" cy="3651473"/>
            <a:chOff x="5123000" y="1031225"/>
            <a:chExt cx="2819300" cy="3631500"/>
          </a:xfrm>
        </p:grpSpPr>
        <p:pic>
          <p:nvPicPr>
            <p:cNvPr id="1630" name="Google Shape;1630;p157"/>
            <p:cNvPicPr preferRelativeResize="0"/>
            <p:nvPr/>
          </p:nvPicPr>
          <p:blipFill rotWithShape="1">
            <a:blip r:embed="rId3">
              <a:alphaModFix/>
            </a:blip>
            <a:srcRect b="33112" l="0" r="0" t="4293"/>
            <a:stretch/>
          </p:blipFill>
          <p:spPr>
            <a:xfrm>
              <a:off x="5123000" y="1031225"/>
              <a:ext cx="2819299" cy="2035652"/>
            </a:xfrm>
            <a:prstGeom prst="rect">
              <a:avLst/>
            </a:prstGeom>
            <a:noFill/>
            <a:ln cap="flat" cmpd="sng" w="9525">
              <a:solidFill>
                <a:srgbClr val="CCCCCC"/>
              </a:solidFill>
              <a:prstDash val="solid"/>
              <a:round/>
              <a:headEnd len="sm" w="sm" type="none"/>
              <a:tailEnd len="sm" w="sm" type="none"/>
            </a:ln>
          </p:spPr>
        </p:pic>
        <p:pic>
          <p:nvPicPr>
            <p:cNvPr id="1631" name="Google Shape;1631;p157"/>
            <p:cNvPicPr preferRelativeResize="0"/>
            <p:nvPr/>
          </p:nvPicPr>
          <p:blipFill rotWithShape="1">
            <a:blip r:embed="rId4">
              <a:alphaModFix/>
            </a:blip>
            <a:srcRect b="39576" l="2037" r="0" t="10729"/>
            <a:stretch/>
          </p:blipFill>
          <p:spPr>
            <a:xfrm>
              <a:off x="5123000" y="3046956"/>
              <a:ext cx="2819300" cy="1615769"/>
            </a:xfrm>
            <a:prstGeom prst="rect">
              <a:avLst/>
            </a:prstGeom>
            <a:noFill/>
            <a:ln cap="flat" cmpd="sng" w="9525">
              <a:solidFill>
                <a:srgbClr val="CCCCCC"/>
              </a:solidFill>
              <a:prstDash val="solid"/>
              <a:round/>
              <a:headEnd len="sm" w="sm" type="none"/>
              <a:tailEnd len="sm" w="sm" type="none"/>
            </a:ln>
          </p:spPr>
        </p:pic>
      </p:grpSp>
      <p:pic>
        <p:nvPicPr>
          <p:cNvPr id="1632" name="Google Shape;1632;p157"/>
          <p:cNvPicPr preferRelativeResize="0"/>
          <p:nvPr/>
        </p:nvPicPr>
        <p:blipFill rotWithShape="1">
          <a:blip r:embed="rId5">
            <a:alphaModFix/>
          </a:blip>
          <a:srcRect b="17877" l="0" r="0" t="0"/>
          <a:stretch/>
        </p:blipFill>
        <p:spPr>
          <a:xfrm>
            <a:off x="3837675" y="1849500"/>
            <a:ext cx="4849124" cy="1658624"/>
          </a:xfrm>
          <a:prstGeom prst="rect">
            <a:avLst/>
          </a:prstGeom>
          <a:noFill/>
          <a:ln cap="flat" cmpd="sng" w="9525">
            <a:solidFill>
              <a:srgbClr val="D9D9D9"/>
            </a:solidFill>
            <a:prstDash val="solid"/>
            <a:round/>
            <a:headEnd len="sm" w="sm" type="none"/>
            <a:tailEnd len="sm" w="sm" type="none"/>
          </a:ln>
          <a:effectLst>
            <a:outerShdw blurRad="57150" rotWithShape="0" algn="bl" dir="5400000" dist="19050">
              <a:srgbClr val="000000">
                <a:alpha val="50000"/>
              </a:srgbClr>
            </a:outerShdw>
          </a:effectLst>
        </p:spPr>
      </p:pic>
      <p:pic>
        <p:nvPicPr>
          <p:cNvPr id="1633" name="Google Shape;1633;p157"/>
          <p:cNvPicPr preferRelativeResize="0"/>
          <p:nvPr/>
        </p:nvPicPr>
        <p:blipFill>
          <a:blip r:embed="rId6">
            <a:alphaModFix/>
          </a:blip>
          <a:stretch>
            <a:fillRect/>
          </a:stretch>
        </p:blipFill>
        <p:spPr>
          <a:xfrm>
            <a:off x="7649695" y="280375"/>
            <a:ext cx="1209330" cy="994200"/>
          </a:xfrm>
          <a:prstGeom prst="rect">
            <a:avLst/>
          </a:prstGeom>
          <a:noFill/>
          <a:ln>
            <a:noFill/>
          </a:ln>
          <a:effectLst>
            <a:outerShdw blurRad="57150" rotWithShape="0" algn="bl" dir="5400000" dist="19050">
              <a:srgbClr val="000000">
                <a:alpha val="50000"/>
              </a:srgbClr>
            </a:outerShdw>
          </a:effectLst>
        </p:spPr>
      </p:pic>
      <p:sp>
        <p:nvSpPr>
          <p:cNvPr id="1634" name="Google Shape;1634;p157"/>
          <p:cNvSpPr txBox="1"/>
          <p:nvPr/>
        </p:nvSpPr>
        <p:spPr>
          <a:xfrm>
            <a:off x="7649700" y="280375"/>
            <a:ext cx="1328100" cy="10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Proxima Nova"/>
                <a:ea typeface="Proxima Nova"/>
                <a:cs typeface="Proxima Nova"/>
                <a:sym typeface="Proxima Nova"/>
              </a:rPr>
              <a:t>LXA note</a:t>
            </a:r>
            <a:endParaRPr b="1" sz="1100">
              <a:latin typeface="Proxima Nova"/>
              <a:ea typeface="Proxima Nova"/>
              <a:cs typeface="Proxima Nova"/>
              <a:sym typeface="Proxima Nova"/>
            </a:endParaRPr>
          </a:p>
          <a:p>
            <a:pPr indent="0" lvl="0" marL="0" rtl="0" algn="l">
              <a:spcBef>
                <a:spcPts val="1000"/>
              </a:spcBef>
              <a:spcAft>
                <a:spcPts val="0"/>
              </a:spcAft>
              <a:buNone/>
            </a:pPr>
            <a:r>
              <a:rPr lang="en" sz="1000">
                <a:latin typeface="Proxima Nova"/>
                <a:ea typeface="Proxima Nova"/>
                <a:cs typeface="Proxima Nova"/>
                <a:sym typeface="Proxima Nova"/>
              </a:rPr>
              <a:t>Swap out example with one more relevant to client.</a:t>
            </a:r>
            <a:endParaRPr sz="1000">
              <a:latin typeface="Proxima Nova"/>
              <a:ea typeface="Proxima Nova"/>
              <a:cs typeface="Proxima Nova"/>
              <a:sym typeface="Proxima Nova"/>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sp>
        <p:nvSpPr>
          <p:cNvPr id="1639" name="Google Shape;1639;p15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Shipping Offers</a:t>
            </a:r>
            <a:endParaRPr/>
          </a:p>
        </p:txBody>
      </p:sp>
      <p:pic>
        <p:nvPicPr>
          <p:cNvPr id="1640" name="Google Shape;1640;p158"/>
          <p:cNvPicPr preferRelativeResize="0"/>
          <p:nvPr/>
        </p:nvPicPr>
        <p:blipFill rotWithShape="1">
          <a:blip r:embed="rId3">
            <a:alphaModFix/>
          </a:blip>
          <a:srcRect b="5069" l="0" r="0" t="0"/>
          <a:stretch/>
        </p:blipFill>
        <p:spPr>
          <a:xfrm>
            <a:off x="2329450" y="891277"/>
            <a:ext cx="2193380" cy="3522322"/>
          </a:xfrm>
          <a:prstGeom prst="rect">
            <a:avLst/>
          </a:prstGeom>
          <a:noFill/>
          <a:ln cap="flat" cmpd="sng" w="9525">
            <a:solidFill>
              <a:srgbClr val="B7B7B7"/>
            </a:solidFill>
            <a:prstDash val="solid"/>
            <a:round/>
            <a:headEnd len="sm" w="sm" type="none"/>
            <a:tailEnd len="sm" w="sm" type="none"/>
          </a:ln>
        </p:spPr>
      </p:pic>
      <p:pic>
        <p:nvPicPr>
          <p:cNvPr id="1641" name="Google Shape;1641;p158"/>
          <p:cNvPicPr preferRelativeResize="0"/>
          <p:nvPr/>
        </p:nvPicPr>
        <p:blipFill>
          <a:blip r:embed="rId4">
            <a:alphaModFix/>
          </a:blip>
          <a:stretch>
            <a:fillRect/>
          </a:stretch>
        </p:blipFill>
        <p:spPr>
          <a:xfrm>
            <a:off x="4761800" y="891275"/>
            <a:ext cx="2052744" cy="3522325"/>
          </a:xfrm>
          <a:prstGeom prst="rect">
            <a:avLst/>
          </a:prstGeom>
          <a:noFill/>
          <a:ln cap="flat" cmpd="sng" w="9525">
            <a:solidFill>
              <a:srgbClr val="B7B7B7"/>
            </a:solidFill>
            <a:prstDash val="solid"/>
            <a:round/>
            <a:headEnd len="sm" w="sm" type="none"/>
            <a:tailEnd len="sm" w="sm" type="none"/>
          </a:ln>
        </p:spPr>
      </p:pic>
      <p:pic>
        <p:nvPicPr>
          <p:cNvPr id="1642" name="Google Shape;1642;p158"/>
          <p:cNvPicPr preferRelativeResize="0"/>
          <p:nvPr/>
        </p:nvPicPr>
        <p:blipFill>
          <a:blip r:embed="rId5">
            <a:alphaModFix/>
          </a:blip>
          <a:stretch>
            <a:fillRect/>
          </a:stretch>
        </p:blipFill>
        <p:spPr>
          <a:xfrm>
            <a:off x="7815895" y="787800"/>
            <a:ext cx="1209330" cy="994200"/>
          </a:xfrm>
          <a:prstGeom prst="rect">
            <a:avLst/>
          </a:prstGeom>
          <a:noFill/>
          <a:ln>
            <a:noFill/>
          </a:ln>
          <a:effectLst>
            <a:outerShdw blurRad="57150" rotWithShape="0" algn="bl" dir="5400000" dist="19050">
              <a:srgbClr val="000000">
                <a:alpha val="50000"/>
              </a:srgbClr>
            </a:outerShdw>
          </a:effectLst>
        </p:spPr>
      </p:pic>
      <p:sp>
        <p:nvSpPr>
          <p:cNvPr id="1643" name="Google Shape;1643;p158"/>
          <p:cNvSpPr txBox="1"/>
          <p:nvPr/>
        </p:nvSpPr>
        <p:spPr>
          <a:xfrm>
            <a:off x="7815900" y="787800"/>
            <a:ext cx="1328100" cy="10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Proxima Nova"/>
                <a:ea typeface="Proxima Nova"/>
                <a:cs typeface="Proxima Nova"/>
                <a:sym typeface="Proxima Nova"/>
              </a:rPr>
              <a:t>LXA note</a:t>
            </a:r>
            <a:endParaRPr b="1" sz="1100">
              <a:latin typeface="Proxima Nova"/>
              <a:ea typeface="Proxima Nova"/>
              <a:cs typeface="Proxima Nova"/>
              <a:sym typeface="Proxima Nova"/>
            </a:endParaRPr>
          </a:p>
          <a:p>
            <a:pPr indent="0" lvl="0" marL="0" rtl="0" algn="l">
              <a:spcBef>
                <a:spcPts val="1000"/>
              </a:spcBef>
              <a:spcAft>
                <a:spcPts val="0"/>
              </a:spcAft>
              <a:buNone/>
            </a:pPr>
            <a:r>
              <a:rPr lang="en" sz="1000">
                <a:latin typeface="Proxima Nova"/>
                <a:ea typeface="Proxima Nova"/>
                <a:cs typeface="Proxima Nova"/>
                <a:sym typeface="Proxima Nova"/>
              </a:rPr>
              <a:t>Swap out example with one more relevant to client.</a:t>
            </a:r>
            <a:endParaRPr sz="1000">
              <a:latin typeface="Proxima Nova"/>
              <a:ea typeface="Proxima Nova"/>
              <a:cs typeface="Proxima Nova"/>
              <a:sym typeface="Proxima Nova"/>
            </a:endParaRPr>
          </a:p>
        </p:txBody>
      </p:sp>
      <p:sp>
        <p:nvSpPr>
          <p:cNvPr id="1644" name="Google Shape;1644;p15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8" name="Shape 1648"/>
        <p:cNvGrpSpPr/>
        <p:nvPr/>
      </p:nvGrpSpPr>
      <p:grpSpPr>
        <a:xfrm>
          <a:off x="0" y="0"/>
          <a:ext cx="0" cy="0"/>
          <a:chOff x="0" y="0"/>
          <a:chExt cx="0" cy="0"/>
        </a:xfrm>
      </p:grpSpPr>
      <p:sp>
        <p:nvSpPr>
          <p:cNvPr id="1649" name="Google Shape;1649;p15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It Time-Sensitive</a:t>
            </a:r>
            <a:endParaRPr/>
          </a:p>
        </p:txBody>
      </p:sp>
      <p:sp>
        <p:nvSpPr>
          <p:cNvPr id="1650" name="Google Shape;1650;p15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1651" name="Google Shape;1651;p159"/>
          <p:cNvPicPr preferRelativeResize="0"/>
          <p:nvPr/>
        </p:nvPicPr>
        <p:blipFill>
          <a:blip r:embed="rId3">
            <a:alphaModFix/>
          </a:blip>
          <a:stretch>
            <a:fillRect/>
          </a:stretch>
        </p:blipFill>
        <p:spPr>
          <a:xfrm>
            <a:off x="1293075" y="853075"/>
            <a:ext cx="6557859" cy="3566250"/>
          </a:xfrm>
          <a:prstGeom prst="rect">
            <a:avLst/>
          </a:prstGeom>
          <a:noFill/>
          <a:ln cap="flat" cmpd="sng" w="9525">
            <a:solidFill>
              <a:srgbClr val="B7B7B7"/>
            </a:solidFill>
            <a:prstDash val="solid"/>
            <a:round/>
            <a:headEnd len="sm" w="sm" type="none"/>
            <a:tailEnd len="sm" w="sm" type="none"/>
          </a:ln>
        </p:spPr>
      </p:pic>
      <p:pic>
        <p:nvPicPr>
          <p:cNvPr id="1652" name="Google Shape;1652;p159"/>
          <p:cNvPicPr preferRelativeResize="0"/>
          <p:nvPr/>
        </p:nvPicPr>
        <p:blipFill>
          <a:blip r:embed="rId4">
            <a:alphaModFix/>
          </a:blip>
          <a:stretch>
            <a:fillRect/>
          </a:stretch>
        </p:blipFill>
        <p:spPr>
          <a:xfrm>
            <a:off x="7649695" y="176425"/>
            <a:ext cx="1209330" cy="994200"/>
          </a:xfrm>
          <a:prstGeom prst="rect">
            <a:avLst/>
          </a:prstGeom>
          <a:noFill/>
          <a:ln>
            <a:noFill/>
          </a:ln>
          <a:effectLst>
            <a:outerShdw blurRad="57150" rotWithShape="0" algn="bl" dir="5400000" dist="19050">
              <a:srgbClr val="000000">
                <a:alpha val="50000"/>
              </a:srgbClr>
            </a:outerShdw>
          </a:effectLst>
        </p:spPr>
      </p:pic>
      <p:sp>
        <p:nvSpPr>
          <p:cNvPr id="1653" name="Google Shape;1653;p159"/>
          <p:cNvSpPr txBox="1"/>
          <p:nvPr/>
        </p:nvSpPr>
        <p:spPr>
          <a:xfrm>
            <a:off x="7649700" y="176425"/>
            <a:ext cx="1328100" cy="10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Proxima Nova"/>
                <a:ea typeface="Proxima Nova"/>
                <a:cs typeface="Proxima Nova"/>
                <a:sym typeface="Proxima Nova"/>
              </a:rPr>
              <a:t>LXA note</a:t>
            </a:r>
            <a:endParaRPr b="1" sz="1100">
              <a:latin typeface="Proxima Nova"/>
              <a:ea typeface="Proxima Nova"/>
              <a:cs typeface="Proxima Nova"/>
              <a:sym typeface="Proxima Nova"/>
            </a:endParaRPr>
          </a:p>
          <a:p>
            <a:pPr indent="0" lvl="0" marL="0" rtl="0" algn="l">
              <a:spcBef>
                <a:spcPts val="1000"/>
              </a:spcBef>
              <a:spcAft>
                <a:spcPts val="0"/>
              </a:spcAft>
              <a:buNone/>
            </a:pPr>
            <a:r>
              <a:rPr lang="en" sz="1000">
                <a:latin typeface="Proxima Nova"/>
                <a:ea typeface="Proxima Nova"/>
                <a:cs typeface="Proxima Nova"/>
                <a:sym typeface="Proxima Nova"/>
              </a:rPr>
              <a:t>Swap out example with one more relevant to client.</a:t>
            </a:r>
            <a:endParaRPr sz="1000">
              <a:latin typeface="Proxima Nova"/>
              <a:ea typeface="Proxima Nova"/>
              <a:cs typeface="Proxima Nova"/>
              <a:sym typeface="Proxima Nova"/>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160"/>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AOV Optimization</a:t>
            </a:r>
            <a:endParaRPr/>
          </a:p>
        </p:txBody>
      </p:sp>
      <p:sp>
        <p:nvSpPr>
          <p:cNvPr id="1659" name="Google Shape;1659;p160"/>
          <p:cNvSpPr txBox="1"/>
          <p:nvPr>
            <p:ph idx="1" type="body"/>
          </p:nvPr>
        </p:nvSpPr>
        <p:spPr>
          <a:xfrm>
            <a:off x="1583100" y="1416338"/>
            <a:ext cx="5977800" cy="2937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t>What is the </a:t>
            </a:r>
            <a:r>
              <a:rPr b="1" lang="en" sz="2200">
                <a:highlight>
                  <a:schemeClr val="accent2"/>
                </a:highlight>
              </a:rPr>
              <a:t>biggest opportunity</a:t>
            </a:r>
            <a:r>
              <a:rPr lang="en" sz="2200"/>
              <a:t> to improve AOV for your eCommerce business?</a:t>
            </a:r>
            <a:endParaRPr sz="2200"/>
          </a:p>
          <a:p>
            <a:pPr indent="0" lvl="0" marL="0" rtl="0" algn="ctr">
              <a:spcBef>
                <a:spcPts val="1000"/>
              </a:spcBef>
              <a:spcAft>
                <a:spcPts val="0"/>
              </a:spcAft>
              <a:buNone/>
            </a:pPr>
            <a:r>
              <a:t/>
            </a:r>
            <a:endParaRPr sz="2200"/>
          </a:p>
          <a:p>
            <a:pPr indent="0" lvl="0" marL="0" rtl="0" algn="ctr">
              <a:spcBef>
                <a:spcPts val="1000"/>
              </a:spcBef>
              <a:spcAft>
                <a:spcPts val="1000"/>
              </a:spcAft>
              <a:buNone/>
            </a:pPr>
            <a:r>
              <a:rPr lang="en" sz="2200"/>
              <a:t>Which of the </a:t>
            </a:r>
            <a:r>
              <a:rPr b="1" lang="en" sz="2200">
                <a:highlight>
                  <a:schemeClr val="accent2"/>
                </a:highlight>
              </a:rPr>
              <a:t>tactics</a:t>
            </a:r>
            <a:r>
              <a:rPr lang="en" sz="2200"/>
              <a:t> we reviewed can have the most impact for you in terms of driving AOV?</a:t>
            </a:r>
            <a:endParaRPr sz="2200"/>
          </a:p>
        </p:txBody>
      </p:sp>
      <p:sp>
        <p:nvSpPr>
          <p:cNvPr id="1660" name="Google Shape;1660;p16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16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Recap</a:t>
            </a:r>
            <a:endParaRPr/>
          </a:p>
        </p:txBody>
      </p:sp>
      <p:sp>
        <p:nvSpPr>
          <p:cNvPr id="1666" name="Google Shape;1666;p161"/>
          <p:cNvSpPr txBox="1"/>
          <p:nvPr/>
        </p:nvSpPr>
        <p:spPr>
          <a:xfrm>
            <a:off x="457200" y="973475"/>
            <a:ext cx="5715000" cy="2738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Font typeface="Proxima Nova"/>
              <a:buChar char="●"/>
            </a:pPr>
            <a:r>
              <a:rPr lang="en" sz="1800">
                <a:latin typeface="Proxima Nova"/>
                <a:ea typeface="Proxima Nova"/>
                <a:cs typeface="Proxima Nova"/>
                <a:sym typeface="Proxima Nova"/>
              </a:rPr>
              <a:t>Keeping landing pages and product pages simple and clear is key to driving customers to convert.</a:t>
            </a:r>
            <a:endParaRPr sz="1800">
              <a:latin typeface="Proxima Nova"/>
              <a:ea typeface="Proxima Nova"/>
              <a:cs typeface="Proxima Nova"/>
              <a:sym typeface="Proxima Nova"/>
            </a:endParaRPr>
          </a:p>
          <a:p>
            <a:pPr indent="-342900" lvl="0" marL="457200" rtl="0" algn="l">
              <a:lnSpc>
                <a:spcPct val="115000"/>
              </a:lnSpc>
              <a:spcBef>
                <a:spcPts val="1000"/>
              </a:spcBef>
              <a:spcAft>
                <a:spcPts val="0"/>
              </a:spcAft>
              <a:buSzPts val="1800"/>
              <a:buFont typeface="Proxima Nova"/>
              <a:buChar char="●"/>
            </a:pPr>
            <a:r>
              <a:rPr lang="en" sz="1800">
                <a:latin typeface="Proxima Nova"/>
                <a:ea typeface="Proxima Nova"/>
                <a:cs typeface="Proxima Nova"/>
                <a:sym typeface="Proxima Nova"/>
              </a:rPr>
              <a:t>Make conversions even more impactful by focusing on increasing average order value (AOV).</a:t>
            </a:r>
            <a:endParaRPr sz="1800">
              <a:latin typeface="Proxima Nova"/>
              <a:ea typeface="Proxima Nova"/>
              <a:cs typeface="Proxima Nova"/>
              <a:sym typeface="Proxima Nova"/>
            </a:endParaRPr>
          </a:p>
          <a:p>
            <a:pPr indent="-342900" lvl="0" marL="457200" rtl="0" algn="l">
              <a:lnSpc>
                <a:spcPct val="115000"/>
              </a:lnSpc>
              <a:spcBef>
                <a:spcPts val="1000"/>
              </a:spcBef>
              <a:spcAft>
                <a:spcPts val="1000"/>
              </a:spcAft>
              <a:buSzPts val="1800"/>
              <a:buFont typeface="Proxima Nova"/>
              <a:buChar char="●"/>
            </a:pPr>
            <a:r>
              <a:rPr lang="en" sz="1800">
                <a:latin typeface="Proxima Nova"/>
                <a:ea typeface="Proxima Nova"/>
                <a:cs typeface="Proxima Nova"/>
                <a:sym typeface="Proxima Nova"/>
              </a:rPr>
              <a:t>Tactics such as bundling, product recommendations, and free shipping offers </a:t>
            </a:r>
            <a:br>
              <a:rPr lang="en" sz="1800">
                <a:latin typeface="Proxima Nova"/>
                <a:ea typeface="Proxima Nova"/>
                <a:cs typeface="Proxima Nova"/>
                <a:sym typeface="Proxima Nova"/>
              </a:rPr>
            </a:br>
            <a:r>
              <a:rPr lang="en" sz="1800">
                <a:latin typeface="Proxima Nova"/>
                <a:ea typeface="Proxima Nova"/>
                <a:cs typeface="Proxima Nova"/>
                <a:sym typeface="Proxima Nova"/>
              </a:rPr>
              <a:t>can help drive AOV.</a:t>
            </a:r>
            <a:endParaRPr sz="1800">
              <a:latin typeface="Proxima Nova"/>
              <a:ea typeface="Proxima Nova"/>
              <a:cs typeface="Proxima Nova"/>
              <a:sym typeface="Proxima Nova"/>
            </a:endParaRPr>
          </a:p>
        </p:txBody>
      </p:sp>
      <p:pic>
        <p:nvPicPr>
          <p:cNvPr id="1667" name="Google Shape;1667;p161"/>
          <p:cNvPicPr preferRelativeResize="0"/>
          <p:nvPr/>
        </p:nvPicPr>
        <p:blipFill>
          <a:blip r:embed="rId3">
            <a:alphaModFix/>
          </a:blip>
          <a:stretch>
            <a:fillRect/>
          </a:stretch>
        </p:blipFill>
        <p:spPr>
          <a:xfrm>
            <a:off x="6573925" y="1594937"/>
            <a:ext cx="1953625" cy="1953625"/>
          </a:xfrm>
          <a:prstGeom prst="rect">
            <a:avLst/>
          </a:prstGeom>
          <a:noFill/>
          <a:ln>
            <a:noFill/>
          </a:ln>
        </p:spPr>
      </p:pic>
      <p:sp>
        <p:nvSpPr>
          <p:cNvPr id="1668" name="Google Shape;1668;p16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2" name="Shape 1672"/>
        <p:cNvGrpSpPr/>
        <p:nvPr/>
      </p:nvGrpSpPr>
      <p:grpSpPr>
        <a:xfrm>
          <a:off x="0" y="0"/>
          <a:ext cx="0" cy="0"/>
          <a:chOff x="0" y="0"/>
          <a:chExt cx="0" cy="0"/>
        </a:xfrm>
      </p:grpSpPr>
      <p:sp>
        <p:nvSpPr>
          <p:cNvPr id="1673" name="Google Shape;1673;p162"/>
          <p:cNvSpPr txBox="1"/>
          <p:nvPr>
            <p:ph type="title"/>
          </p:nvPr>
        </p:nvSpPr>
        <p:spPr>
          <a:xfrm>
            <a:off x="457200" y="1777050"/>
            <a:ext cx="7551900" cy="62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he eCommerce Formula: Retention And Churn </a:t>
            </a:r>
            <a:endParaRPr/>
          </a:p>
        </p:txBody>
      </p:sp>
      <p:sp>
        <p:nvSpPr>
          <p:cNvPr id="1674" name="Google Shape;1674;p162"/>
          <p:cNvSpPr txBox="1"/>
          <p:nvPr>
            <p:ph idx="1" type="subTitle"/>
          </p:nvPr>
        </p:nvSpPr>
        <p:spPr>
          <a:xfrm>
            <a:off x="502325" y="1221643"/>
            <a:ext cx="7457700" cy="411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Accelerating Growth Through eCommerce</a:t>
            </a:r>
            <a:endParaRPr/>
          </a:p>
        </p:txBody>
      </p:sp>
      <p:sp>
        <p:nvSpPr>
          <p:cNvPr id="1675" name="Google Shape;1675;p162"/>
          <p:cNvSpPr/>
          <p:nvPr/>
        </p:nvSpPr>
        <p:spPr>
          <a:xfrm>
            <a:off x="1267113" y="3258688"/>
            <a:ext cx="231300" cy="2313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62"/>
          <p:cNvSpPr/>
          <p:nvPr/>
        </p:nvSpPr>
        <p:spPr>
          <a:xfrm>
            <a:off x="3376364" y="3258688"/>
            <a:ext cx="231300" cy="2313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62"/>
          <p:cNvSpPr txBox="1"/>
          <p:nvPr/>
        </p:nvSpPr>
        <p:spPr>
          <a:xfrm>
            <a:off x="4673363" y="3565975"/>
            <a:ext cx="18558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solidFill>
                  <a:srgbClr val="FFFFFF"/>
                </a:solidFill>
                <a:latin typeface="Proxima Nova"/>
                <a:ea typeface="Proxima Nova"/>
                <a:cs typeface="Proxima Nova"/>
                <a:sym typeface="Proxima Nova"/>
              </a:rPr>
              <a:t>The eCommerce Formula: Conversion and AOV</a:t>
            </a:r>
            <a:endParaRPr>
              <a:solidFill>
                <a:srgbClr val="FFFFFF"/>
              </a:solidFill>
              <a:latin typeface="Proxima Nova"/>
              <a:ea typeface="Proxima Nova"/>
              <a:cs typeface="Proxima Nova"/>
              <a:sym typeface="Proxima Nova"/>
            </a:endParaRPr>
          </a:p>
        </p:txBody>
      </p:sp>
      <p:sp>
        <p:nvSpPr>
          <p:cNvPr id="1678" name="Google Shape;1678;p162"/>
          <p:cNvSpPr txBox="1"/>
          <p:nvPr/>
        </p:nvSpPr>
        <p:spPr>
          <a:xfrm>
            <a:off x="2564125" y="3565975"/>
            <a:ext cx="18558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a:solidFill>
                  <a:schemeClr val="lt1"/>
                </a:solidFill>
                <a:latin typeface="Proxima Nova"/>
                <a:ea typeface="Proxima Nova"/>
                <a:cs typeface="Proxima Nova"/>
                <a:sym typeface="Proxima Nova"/>
              </a:rPr>
              <a:t>The eCommerce Formula: Traffic</a:t>
            </a:r>
            <a:endParaRPr>
              <a:solidFill>
                <a:srgbClr val="FFFFFF"/>
              </a:solidFill>
              <a:latin typeface="Proxima Nova"/>
              <a:ea typeface="Proxima Nova"/>
              <a:cs typeface="Proxima Nova"/>
              <a:sym typeface="Proxima Nova"/>
            </a:endParaRPr>
          </a:p>
        </p:txBody>
      </p:sp>
      <p:sp>
        <p:nvSpPr>
          <p:cNvPr id="1679" name="Google Shape;1679;p162"/>
          <p:cNvSpPr txBox="1"/>
          <p:nvPr/>
        </p:nvSpPr>
        <p:spPr>
          <a:xfrm>
            <a:off x="454874" y="3565975"/>
            <a:ext cx="1855800" cy="91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600"/>
              </a:spcAft>
              <a:buNone/>
            </a:pPr>
            <a:r>
              <a:rPr lang="en">
                <a:solidFill>
                  <a:srgbClr val="FFFFFF"/>
                </a:solidFill>
                <a:latin typeface="Proxima Nova"/>
                <a:ea typeface="Proxima Nova"/>
                <a:cs typeface="Proxima Nova"/>
                <a:sym typeface="Proxima Nova"/>
              </a:rPr>
              <a:t>The eCommerce Ecosystem</a:t>
            </a:r>
            <a:endParaRPr>
              <a:solidFill>
                <a:srgbClr val="FFFFFF"/>
              </a:solidFill>
              <a:latin typeface="Proxima Nova"/>
              <a:ea typeface="Proxima Nova"/>
              <a:cs typeface="Proxima Nova"/>
              <a:sym typeface="Proxima Nova"/>
            </a:endParaRPr>
          </a:p>
        </p:txBody>
      </p:sp>
      <p:sp>
        <p:nvSpPr>
          <p:cNvPr id="1680" name="Google Shape;1680;p162"/>
          <p:cNvSpPr txBox="1"/>
          <p:nvPr/>
        </p:nvSpPr>
        <p:spPr>
          <a:xfrm>
            <a:off x="6782630" y="3565975"/>
            <a:ext cx="1855800" cy="91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b="1" lang="en">
                <a:solidFill>
                  <a:schemeClr val="lt1"/>
                </a:solidFill>
                <a:latin typeface="Proxima Nova"/>
                <a:ea typeface="Proxima Nova"/>
                <a:cs typeface="Proxima Nova"/>
                <a:sym typeface="Proxima Nova"/>
              </a:rPr>
              <a:t>The eCommerce Formula: Retention and Churn</a:t>
            </a:r>
            <a:endParaRPr b="1">
              <a:solidFill>
                <a:srgbClr val="FFFFFF"/>
              </a:solidFill>
              <a:latin typeface="Proxima Nova"/>
              <a:ea typeface="Proxima Nova"/>
              <a:cs typeface="Proxima Nova"/>
              <a:sym typeface="Proxima Nova"/>
            </a:endParaRPr>
          </a:p>
        </p:txBody>
      </p:sp>
      <p:cxnSp>
        <p:nvCxnSpPr>
          <p:cNvPr id="1681" name="Google Shape;1681;p162"/>
          <p:cNvCxnSpPr>
            <a:stCxn id="1675" idx="2"/>
            <a:endCxn id="1682" idx="6"/>
          </p:cNvCxnSpPr>
          <p:nvPr/>
        </p:nvCxnSpPr>
        <p:spPr>
          <a:xfrm flipH="1" rot="10800000">
            <a:off x="1267113" y="3371038"/>
            <a:ext cx="6558900" cy="3300"/>
          </a:xfrm>
          <a:prstGeom prst="straightConnector1">
            <a:avLst/>
          </a:prstGeom>
          <a:noFill/>
          <a:ln cap="flat" cmpd="sng" w="38100">
            <a:solidFill>
              <a:srgbClr val="B7B7B7"/>
            </a:solidFill>
            <a:prstDash val="solid"/>
            <a:round/>
            <a:headEnd len="med" w="med" type="none"/>
            <a:tailEnd len="med" w="med" type="none"/>
          </a:ln>
        </p:spPr>
      </p:cxnSp>
      <p:sp>
        <p:nvSpPr>
          <p:cNvPr id="1682" name="Google Shape;1682;p162"/>
          <p:cNvSpPr/>
          <p:nvPr/>
        </p:nvSpPr>
        <p:spPr>
          <a:xfrm>
            <a:off x="7594863" y="3255238"/>
            <a:ext cx="231300" cy="231300"/>
          </a:xfrm>
          <a:prstGeom prst="ellipse">
            <a:avLst/>
          </a:prstGeom>
          <a:solidFill>
            <a:srgbClr val="FFDB00"/>
          </a:solidFill>
          <a:ln cap="flat" cmpd="sng" w="762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62"/>
          <p:cNvSpPr/>
          <p:nvPr/>
        </p:nvSpPr>
        <p:spPr>
          <a:xfrm>
            <a:off x="5485614" y="3255238"/>
            <a:ext cx="231300" cy="231300"/>
          </a:xfrm>
          <a:prstGeom prst="ellipse">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16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Where We’re Going</a:t>
            </a:r>
            <a:endParaRPr sz="2400"/>
          </a:p>
        </p:txBody>
      </p:sp>
      <p:sp>
        <p:nvSpPr>
          <p:cNvPr id="1689" name="Google Shape;1689;p163"/>
          <p:cNvSpPr txBox="1"/>
          <p:nvPr/>
        </p:nvSpPr>
        <p:spPr>
          <a:xfrm>
            <a:off x="457200" y="1088550"/>
            <a:ext cx="5021700" cy="29664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Explain the difference between retention rate and churn rate.</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1000"/>
              </a:spcBef>
              <a:spcAft>
                <a:spcPts val="0"/>
              </a:spcAft>
              <a:buClr>
                <a:schemeClr val="dk1"/>
              </a:buClr>
              <a:buSzPts val="1800"/>
              <a:buFont typeface="Proxima Nova"/>
              <a:buChar char="●"/>
            </a:pPr>
            <a:r>
              <a:rPr lang="en" sz="1800">
                <a:solidFill>
                  <a:schemeClr val="dk1"/>
                </a:solidFill>
                <a:latin typeface="Proxima Nova"/>
                <a:ea typeface="Proxima Nova"/>
                <a:cs typeface="Proxima Nova"/>
                <a:sym typeface="Proxima Nova"/>
              </a:rPr>
              <a:t>Describe why email is such an important channel for customer retention.</a:t>
            </a:r>
            <a:endParaRPr sz="1800">
              <a:solidFill>
                <a:schemeClr val="dk1"/>
              </a:solidFill>
              <a:latin typeface="Proxima Nova"/>
              <a:ea typeface="Proxima Nova"/>
              <a:cs typeface="Proxima Nova"/>
              <a:sym typeface="Proxima Nova"/>
            </a:endParaRPr>
          </a:p>
          <a:p>
            <a:pPr indent="-342900" lvl="0" marL="457200" rtl="0" algn="l">
              <a:lnSpc>
                <a:spcPct val="115000"/>
              </a:lnSpc>
              <a:spcBef>
                <a:spcPts val="1000"/>
              </a:spcBef>
              <a:spcAft>
                <a:spcPts val="1000"/>
              </a:spcAft>
              <a:buClr>
                <a:schemeClr val="dk1"/>
              </a:buClr>
              <a:buSzPts val="1800"/>
              <a:buFont typeface="Proxima Nova"/>
              <a:buChar char="●"/>
            </a:pPr>
            <a:r>
              <a:rPr lang="en" sz="1800">
                <a:solidFill>
                  <a:schemeClr val="dk1"/>
                </a:solidFill>
                <a:latin typeface="Proxima Nova"/>
                <a:ea typeface="Proxima Nova"/>
                <a:cs typeface="Proxima Nova"/>
                <a:sym typeface="Proxima Nova"/>
              </a:rPr>
              <a:t>Choose the email tactics that will reengage and win back customers.</a:t>
            </a:r>
            <a:endParaRPr sz="1800">
              <a:solidFill>
                <a:schemeClr val="dk1"/>
              </a:solidFill>
              <a:latin typeface="Proxima Nova"/>
              <a:ea typeface="Proxima Nova"/>
              <a:cs typeface="Proxima Nova"/>
              <a:sym typeface="Proxima Nova"/>
            </a:endParaRPr>
          </a:p>
        </p:txBody>
      </p:sp>
      <p:pic>
        <p:nvPicPr>
          <p:cNvPr id="1690" name="Google Shape;1690;p163"/>
          <p:cNvPicPr preferRelativeResize="0"/>
          <p:nvPr/>
        </p:nvPicPr>
        <p:blipFill>
          <a:blip r:embed="rId3">
            <a:alphaModFix/>
          </a:blip>
          <a:stretch>
            <a:fillRect/>
          </a:stretch>
        </p:blipFill>
        <p:spPr>
          <a:xfrm>
            <a:off x="6093300" y="1388525"/>
            <a:ext cx="2593500" cy="2593500"/>
          </a:xfrm>
          <a:prstGeom prst="rect">
            <a:avLst/>
          </a:prstGeom>
          <a:noFill/>
          <a:ln>
            <a:noFill/>
          </a:ln>
        </p:spPr>
      </p:pic>
      <p:sp>
        <p:nvSpPr>
          <p:cNvPr id="1691" name="Google Shape;1691;p163"/>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8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Today’s Customer Wants… </a:t>
            </a:r>
            <a:endParaRPr/>
          </a:p>
        </p:txBody>
      </p:sp>
      <p:sp>
        <p:nvSpPr>
          <p:cNvPr id="651" name="Google Shape;651;p8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652" name="Google Shape;652;p83"/>
          <p:cNvSpPr/>
          <p:nvPr/>
        </p:nvSpPr>
        <p:spPr>
          <a:xfrm>
            <a:off x="3003642" y="1212550"/>
            <a:ext cx="1386900" cy="1386900"/>
          </a:xfrm>
          <a:prstGeom prst="ellipse">
            <a:avLst/>
          </a:prstGeom>
          <a:solidFill>
            <a:srgbClr val="7DEB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83"/>
          <p:cNvSpPr/>
          <p:nvPr/>
        </p:nvSpPr>
        <p:spPr>
          <a:xfrm>
            <a:off x="4753450" y="1212550"/>
            <a:ext cx="1386900" cy="1386900"/>
          </a:xfrm>
          <a:prstGeom prst="ellipse">
            <a:avLst/>
          </a:prstGeom>
          <a:solidFill>
            <a:srgbClr val="00A7B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83"/>
          <p:cNvSpPr/>
          <p:nvPr/>
        </p:nvSpPr>
        <p:spPr>
          <a:xfrm>
            <a:off x="2128738" y="2799838"/>
            <a:ext cx="1386900" cy="1386900"/>
          </a:xfrm>
          <a:prstGeom prst="ellipse">
            <a:avLst/>
          </a:prstGeom>
          <a:solidFill>
            <a:srgbClr val="01799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83"/>
          <p:cNvSpPr/>
          <p:nvPr/>
        </p:nvSpPr>
        <p:spPr>
          <a:xfrm>
            <a:off x="3878546" y="2799838"/>
            <a:ext cx="1386900" cy="13869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83"/>
          <p:cNvSpPr/>
          <p:nvPr/>
        </p:nvSpPr>
        <p:spPr>
          <a:xfrm>
            <a:off x="5628355" y="2799838"/>
            <a:ext cx="1386900" cy="1386900"/>
          </a:xfrm>
          <a:prstGeom prst="ellipse">
            <a:avLst/>
          </a:prstGeom>
          <a:solidFill>
            <a:srgbClr val="70B0F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83"/>
          <p:cNvSpPr txBox="1"/>
          <p:nvPr/>
        </p:nvSpPr>
        <p:spPr>
          <a:xfrm>
            <a:off x="3090800" y="1740550"/>
            <a:ext cx="1212600" cy="3309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1700"/>
              <a:buFont typeface="Helvetica Neue"/>
              <a:buNone/>
            </a:pPr>
            <a:r>
              <a:rPr b="1" lang="en" sz="1800">
                <a:latin typeface="Proxima Nova"/>
                <a:ea typeface="Proxima Nova"/>
                <a:cs typeface="Proxima Nova"/>
                <a:sym typeface="Proxima Nova"/>
              </a:rPr>
              <a:t>Efficiency </a:t>
            </a:r>
            <a:endParaRPr b="1" sz="1800">
              <a:latin typeface="Proxima Nova"/>
              <a:ea typeface="Proxima Nova"/>
              <a:cs typeface="Proxima Nova"/>
              <a:sym typeface="Proxima Nova"/>
            </a:endParaRPr>
          </a:p>
        </p:txBody>
      </p:sp>
      <p:sp>
        <p:nvSpPr>
          <p:cNvPr id="658" name="Google Shape;658;p83"/>
          <p:cNvSpPr txBox="1"/>
          <p:nvPr/>
        </p:nvSpPr>
        <p:spPr>
          <a:xfrm>
            <a:off x="4995699" y="1740550"/>
            <a:ext cx="902400" cy="3309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1700"/>
              <a:buFont typeface="Helvetica Neue"/>
              <a:buNone/>
            </a:pPr>
            <a:r>
              <a:rPr b="1" lang="en" sz="1800">
                <a:latin typeface="Proxima Nova"/>
                <a:ea typeface="Proxima Nova"/>
                <a:cs typeface="Proxima Nova"/>
                <a:sym typeface="Proxima Nova"/>
              </a:rPr>
              <a:t>Ease </a:t>
            </a:r>
            <a:br>
              <a:rPr b="1" lang="en" sz="1800">
                <a:latin typeface="Proxima Nova"/>
                <a:ea typeface="Proxima Nova"/>
                <a:cs typeface="Proxima Nova"/>
                <a:sym typeface="Proxima Nova"/>
              </a:rPr>
            </a:br>
            <a:r>
              <a:rPr b="1" lang="en" sz="1800">
                <a:latin typeface="Proxima Nova"/>
                <a:ea typeface="Proxima Nova"/>
                <a:cs typeface="Proxima Nova"/>
                <a:sym typeface="Proxima Nova"/>
              </a:rPr>
              <a:t>of Use</a:t>
            </a:r>
            <a:endParaRPr b="1" sz="1800">
              <a:latin typeface="Proxima Nova"/>
              <a:ea typeface="Proxima Nova"/>
              <a:cs typeface="Proxima Nova"/>
              <a:sym typeface="Proxima Nova"/>
            </a:endParaRPr>
          </a:p>
        </p:txBody>
      </p:sp>
      <p:sp>
        <p:nvSpPr>
          <p:cNvPr id="659" name="Google Shape;659;p83"/>
          <p:cNvSpPr txBox="1"/>
          <p:nvPr/>
        </p:nvSpPr>
        <p:spPr>
          <a:xfrm>
            <a:off x="5870599" y="3327850"/>
            <a:ext cx="902400" cy="3309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1700"/>
              <a:buFont typeface="Helvetica Neue"/>
              <a:buNone/>
            </a:pPr>
            <a:r>
              <a:rPr b="1" lang="en" sz="1800">
                <a:latin typeface="Proxima Nova"/>
                <a:ea typeface="Proxima Nova"/>
                <a:cs typeface="Proxima Nova"/>
                <a:sym typeface="Proxima Nova"/>
              </a:rPr>
              <a:t>VIP Access</a:t>
            </a:r>
            <a:endParaRPr b="1" sz="1800">
              <a:latin typeface="Proxima Nova"/>
              <a:ea typeface="Proxima Nova"/>
              <a:cs typeface="Proxima Nova"/>
              <a:sym typeface="Proxima Nova"/>
            </a:endParaRPr>
          </a:p>
        </p:txBody>
      </p:sp>
      <p:sp>
        <p:nvSpPr>
          <p:cNvPr id="660" name="Google Shape;660;p83"/>
          <p:cNvSpPr txBox="1"/>
          <p:nvPr/>
        </p:nvSpPr>
        <p:spPr>
          <a:xfrm>
            <a:off x="4120799" y="3327850"/>
            <a:ext cx="902400" cy="3309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1700"/>
              <a:buFont typeface="Helvetica Neue"/>
              <a:buNone/>
            </a:pPr>
            <a:r>
              <a:rPr b="1" lang="en" sz="1800">
                <a:solidFill>
                  <a:srgbClr val="FFFFFF"/>
                </a:solidFill>
                <a:latin typeface="Proxima Nova"/>
                <a:ea typeface="Proxima Nova"/>
                <a:cs typeface="Proxima Nova"/>
                <a:sym typeface="Proxima Nova"/>
              </a:rPr>
              <a:t>Savings</a:t>
            </a:r>
            <a:endParaRPr b="1" sz="1800">
              <a:solidFill>
                <a:srgbClr val="FFFFFF"/>
              </a:solidFill>
              <a:latin typeface="Proxima Nova"/>
              <a:ea typeface="Proxima Nova"/>
              <a:cs typeface="Proxima Nova"/>
              <a:sym typeface="Proxima Nova"/>
            </a:endParaRPr>
          </a:p>
        </p:txBody>
      </p:sp>
      <p:sp>
        <p:nvSpPr>
          <p:cNvPr id="661" name="Google Shape;661;p83"/>
          <p:cNvSpPr txBox="1"/>
          <p:nvPr/>
        </p:nvSpPr>
        <p:spPr>
          <a:xfrm>
            <a:off x="2370999" y="3327850"/>
            <a:ext cx="902400" cy="330900"/>
          </a:xfrm>
          <a:prstGeom prst="rect">
            <a:avLst/>
          </a:prstGeom>
          <a:noFill/>
          <a:ln>
            <a:noFill/>
          </a:ln>
        </p:spPr>
        <p:txBody>
          <a:bodyPr anchorCtr="0" anchor="ctr" bIns="35750" lIns="35750" spcFirstLastPara="1" rIns="35750" wrap="square" tIns="35750">
            <a:noAutofit/>
          </a:bodyPr>
          <a:lstStyle/>
          <a:p>
            <a:pPr indent="0" lvl="0" marL="0" marR="0" rtl="0" algn="ctr">
              <a:lnSpc>
                <a:spcPct val="100000"/>
              </a:lnSpc>
              <a:spcBef>
                <a:spcPts val="0"/>
              </a:spcBef>
              <a:spcAft>
                <a:spcPts val="0"/>
              </a:spcAft>
              <a:buClr>
                <a:srgbClr val="000000"/>
              </a:buClr>
              <a:buSzPts val="1700"/>
              <a:buFont typeface="Helvetica Neue"/>
              <a:buNone/>
            </a:pPr>
            <a:r>
              <a:rPr b="1" lang="en" sz="1800">
                <a:solidFill>
                  <a:srgbClr val="FFFFFF"/>
                </a:solidFill>
                <a:latin typeface="Proxima Nova"/>
                <a:ea typeface="Proxima Nova"/>
                <a:cs typeface="Proxima Nova"/>
                <a:sym typeface="Proxima Nova"/>
              </a:rPr>
              <a:t>Utility</a:t>
            </a:r>
            <a:endParaRPr b="1" sz="1800">
              <a:solidFill>
                <a:srgbClr val="FFFFFF"/>
              </a:solidFill>
              <a:latin typeface="Proxima Nova"/>
              <a:ea typeface="Proxima Nova"/>
              <a:cs typeface="Proxima Nova"/>
              <a:sym typeface="Proxima Nova"/>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5" name="Shape 1695"/>
        <p:cNvGrpSpPr/>
        <p:nvPr/>
      </p:nvGrpSpPr>
      <p:grpSpPr>
        <a:xfrm>
          <a:off x="0" y="0"/>
          <a:ext cx="0" cy="0"/>
          <a:chOff x="0" y="0"/>
          <a:chExt cx="0" cy="0"/>
        </a:xfrm>
      </p:grpSpPr>
      <p:sp>
        <p:nvSpPr>
          <p:cNvPr id="1696" name="Google Shape;1696;p164"/>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Retention Fits In</a:t>
            </a:r>
            <a:endParaRPr sz="2400"/>
          </a:p>
        </p:txBody>
      </p:sp>
      <p:sp>
        <p:nvSpPr>
          <p:cNvPr id="1697" name="Google Shape;1697;p164"/>
          <p:cNvSpPr txBox="1"/>
          <p:nvPr/>
        </p:nvSpPr>
        <p:spPr>
          <a:xfrm>
            <a:off x="457200" y="783750"/>
            <a:ext cx="7806600" cy="102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800">
                <a:solidFill>
                  <a:schemeClr val="dk1"/>
                </a:solidFill>
                <a:latin typeface="Proxima Nova"/>
                <a:ea typeface="Proxima Nova"/>
                <a:cs typeface="Proxima Nova"/>
                <a:sym typeface="Proxima Nova"/>
              </a:rPr>
              <a:t>Building relationships that </a:t>
            </a:r>
            <a:r>
              <a:rPr b="1" lang="en" sz="1800">
                <a:solidFill>
                  <a:schemeClr val="dk1"/>
                </a:solidFill>
                <a:latin typeface="Proxima Nova"/>
                <a:ea typeface="Proxima Nova"/>
                <a:cs typeface="Proxima Nova"/>
                <a:sym typeface="Proxima Nova"/>
              </a:rPr>
              <a:t>keep customers coming back is just as essential</a:t>
            </a:r>
            <a:r>
              <a:rPr lang="en" sz="1800">
                <a:solidFill>
                  <a:schemeClr val="dk1"/>
                </a:solidFill>
                <a:latin typeface="Proxima Nova"/>
                <a:ea typeface="Proxima Nova"/>
                <a:cs typeface="Proxima Nova"/>
                <a:sym typeface="Proxima Nova"/>
              </a:rPr>
              <a:t> to a successful eCommerce business as driving traffic and conversions.</a:t>
            </a:r>
            <a:endParaRPr sz="1800">
              <a:solidFill>
                <a:schemeClr val="dk1"/>
              </a:solidFill>
              <a:latin typeface="Proxima Nova"/>
              <a:ea typeface="Proxima Nova"/>
              <a:cs typeface="Proxima Nova"/>
              <a:sym typeface="Proxima Nova"/>
            </a:endParaRPr>
          </a:p>
        </p:txBody>
      </p:sp>
      <p:sp>
        <p:nvSpPr>
          <p:cNvPr id="1698" name="Google Shape;1698;p164"/>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699" name="Google Shape;1699;p164"/>
          <p:cNvSpPr/>
          <p:nvPr/>
        </p:nvSpPr>
        <p:spPr>
          <a:xfrm>
            <a:off x="2259748" y="2127350"/>
            <a:ext cx="5900100" cy="1783200"/>
          </a:xfrm>
          <a:prstGeom prst="roundRect">
            <a:avLst>
              <a:gd fmla="val 16667" name="adj"/>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latin typeface="Proxima Nova"/>
                <a:ea typeface="Proxima Nova"/>
                <a:cs typeface="Proxima Nova"/>
                <a:sym typeface="Proxima Nova"/>
              </a:rPr>
              <a:t>Bain &amp; Co. estimates that a </a:t>
            </a:r>
            <a:r>
              <a:rPr b="1" lang="en" sz="1800">
                <a:highlight>
                  <a:schemeClr val="accent2"/>
                </a:highlight>
                <a:latin typeface="Proxima Nova"/>
                <a:ea typeface="Proxima Nova"/>
                <a:cs typeface="Proxima Nova"/>
                <a:sym typeface="Proxima Nova"/>
              </a:rPr>
              <a:t>5% increase in customer</a:t>
            </a:r>
            <a:br>
              <a:rPr b="1" lang="en" sz="1800">
                <a:highlight>
                  <a:schemeClr val="accent2"/>
                </a:highlight>
                <a:latin typeface="Proxima Nova"/>
                <a:ea typeface="Proxima Nova"/>
                <a:cs typeface="Proxima Nova"/>
                <a:sym typeface="Proxima Nova"/>
              </a:rPr>
            </a:br>
            <a:r>
              <a:rPr b="1" lang="en" sz="1800">
                <a:highlight>
                  <a:schemeClr val="accent2"/>
                </a:highlight>
                <a:latin typeface="Proxima Nova"/>
                <a:ea typeface="Proxima Nova"/>
                <a:cs typeface="Proxima Nova"/>
                <a:sym typeface="Proxima Nova"/>
              </a:rPr>
              <a:t>retention</a:t>
            </a:r>
            <a:r>
              <a:rPr lang="en" sz="1800">
                <a:latin typeface="Proxima Nova"/>
                <a:ea typeface="Proxima Nova"/>
                <a:cs typeface="Proxima Nova"/>
                <a:sym typeface="Proxima Nova"/>
              </a:rPr>
              <a:t> can boost a company’s</a:t>
            </a:r>
            <a:r>
              <a:rPr b="1" lang="en" sz="1800">
                <a:latin typeface="Proxima Nova"/>
                <a:ea typeface="Proxima Nova"/>
                <a:cs typeface="Proxima Nova"/>
                <a:sym typeface="Proxima Nova"/>
              </a:rPr>
              <a:t> </a:t>
            </a:r>
            <a:r>
              <a:rPr b="1" lang="en" sz="1800">
                <a:highlight>
                  <a:schemeClr val="accent2"/>
                </a:highlight>
                <a:latin typeface="Proxima Nova"/>
                <a:ea typeface="Proxima Nova"/>
                <a:cs typeface="Proxima Nova"/>
                <a:sym typeface="Proxima Nova"/>
              </a:rPr>
              <a:t>profitability by 75%</a:t>
            </a:r>
            <a:r>
              <a:rPr lang="en" sz="1800">
                <a:latin typeface="Proxima Nova"/>
                <a:ea typeface="Proxima Nova"/>
                <a:cs typeface="Proxima Nova"/>
                <a:sym typeface="Proxima Nova"/>
              </a:rPr>
              <a:t>.</a:t>
            </a:r>
            <a:endParaRPr sz="1800">
              <a:latin typeface="Proxima Nova"/>
              <a:ea typeface="Proxima Nova"/>
              <a:cs typeface="Proxima Nova"/>
              <a:sym typeface="Proxima Nova"/>
            </a:endParaRPr>
          </a:p>
        </p:txBody>
      </p:sp>
      <p:sp>
        <p:nvSpPr>
          <p:cNvPr id="1700" name="Google Shape;1700;p164"/>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1000"/>
              <a:t>Source</a:t>
            </a:r>
            <a:r>
              <a:rPr lang="en" sz="1000"/>
              <a:t>:</a:t>
            </a:r>
            <a:r>
              <a:rPr lang="en" u="sng">
                <a:solidFill>
                  <a:schemeClr val="hlink"/>
                </a:solidFill>
              </a:rPr>
              <a:t> </a:t>
            </a:r>
            <a:r>
              <a:rPr lang="en" u="sng">
                <a:solidFill>
                  <a:schemeClr val="hlink"/>
                </a:solidFill>
                <a:hlinkClick r:id="rId3"/>
              </a:rPr>
              <a:t>Big Commerce</a:t>
            </a:r>
            <a:endParaRPr/>
          </a:p>
        </p:txBody>
      </p:sp>
      <p:pic>
        <p:nvPicPr>
          <p:cNvPr id="1701" name="Google Shape;1701;p164"/>
          <p:cNvPicPr preferRelativeResize="0"/>
          <p:nvPr/>
        </p:nvPicPr>
        <p:blipFill>
          <a:blip r:embed="rId4">
            <a:alphaModFix/>
          </a:blip>
          <a:stretch>
            <a:fillRect/>
          </a:stretch>
        </p:blipFill>
        <p:spPr>
          <a:xfrm>
            <a:off x="984162" y="2343112"/>
            <a:ext cx="1199274" cy="1199274"/>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5" name="Shape 1705"/>
        <p:cNvGrpSpPr/>
        <p:nvPr/>
      </p:nvGrpSpPr>
      <p:grpSpPr>
        <a:xfrm>
          <a:off x="0" y="0"/>
          <a:ext cx="0" cy="0"/>
          <a:chOff x="0" y="0"/>
          <a:chExt cx="0" cy="0"/>
        </a:xfrm>
      </p:grpSpPr>
      <p:sp>
        <p:nvSpPr>
          <p:cNvPr id="1706" name="Google Shape;1706;p165"/>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the Difference?</a:t>
            </a:r>
            <a:endParaRPr/>
          </a:p>
        </p:txBody>
      </p:sp>
      <p:sp>
        <p:nvSpPr>
          <p:cNvPr id="1707" name="Google Shape;1707;p165"/>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708" name="Google Shape;1708;p165"/>
          <p:cNvSpPr txBox="1"/>
          <p:nvPr>
            <p:ph idx="1" type="body"/>
          </p:nvPr>
        </p:nvSpPr>
        <p:spPr>
          <a:xfrm>
            <a:off x="1133175" y="1713350"/>
            <a:ext cx="2733000" cy="169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highlight>
                  <a:schemeClr val="accent2"/>
                </a:highlight>
              </a:rPr>
              <a:t>Churn rate</a:t>
            </a:r>
            <a:r>
              <a:rPr lang="en">
                <a:highlight>
                  <a:schemeClr val="accent2"/>
                </a:highlight>
              </a:rPr>
              <a:t> </a:t>
            </a:r>
            <a:endParaRPr>
              <a:highlight>
                <a:schemeClr val="accent2"/>
              </a:highlight>
            </a:endParaRPr>
          </a:p>
          <a:p>
            <a:pPr indent="0" lvl="0" marL="0" rtl="0" algn="ctr">
              <a:spcBef>
                <a:spcPts val="1000"/>
              </a:spcBef>
              <a:spcAft>
                <a:spcPts val="0"/>
              </a:spcAft>
              <a:buNone/>
            </a:pPr>
            <a:r>
              <a:rPr lang="en"/>
              <a:t>Percentage of customers who are lost over a given period of time.</a:t>
            </a:r>
            <a:endParaRPr/>
          </a:p>
        </p:txBody>
      </p:sp>
      <p:grpSp>
        <p:nvGrpSpPr>
          <p:cNvPr id="1709" name="Google Shape;1709;p165"/>
          <p:cNvGrpSpPr/>
          <p:nvPr/>
        </p:nvGrpSpPr>
        <p:grpSpPr>
          <a:xfrm>
            <a:off x="4125125" y="1093100"/>
            <a:ext cx="684000" cy="3161700"/>
            <a:chOff x="4100150" y="1177050"/>
            <a:chExt cx="684000" cy="3161700"/>
          </a:xfrm>
        </p:grpSpPr>
        <p:cxnSp>
          <p:nvCxnSpPr>
            <p:cNvPr id="1710" name="Google Shape;1710;p165"/>
            <p:cNvCxnSpPr/>
            <p:nvPr/>
          </p:nvCxnSpPr>
          <p:spPr>
            <a:xfrm>
              <a:off x="4436600" y="1177050"/>
              <a:ext cx="11100" cy="3161700"/>
            </a:xfrm>
            <a:prstGeom prst="straightConnector1">
              <a:avLst/>
            </a:prstGeom>
            <a:noFill/>
            <a:ln cap="flat" cmpd="sng" w="28575">
              <a:solidFill>
                <a:srgbClr val="017991"/>
              </a:solidFill>
              <a:prstDash val="solid"/>
              <a:round/>
              <a:headEnd len="med" w="med" type="none"/>
              <a:tailEnd len="med" w="med" type="none"/>
            </a:ln>
          </p:spPr>
        </p:cxnSp>
        <p:sp>
          <p:nvSpPr>
            <p:cNvPr id="1711" name="Google Shape;1711;p165"/>
            <p:cNvSpPr/>
            <p:nvPr/>
          </p:nvSpPr>
          <p:spPr>
            <a:xfrm>
              <a:off x="4100150" y="2314950"/>
              <a:ext cx="684000" cy="667500"/>
            </a:xfrm>
            <a:prstGeom prst="ellipse">
              <a:avLst/>
            </a:prstGeom>
            <a:solidFill>
              <a:srgbClr val="01799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FFFFFF"/>
                  </a:solidFill>
                  <a:latin typeface="Proxima Nova"/>
                  <a:ea typeface="Proxima Nova"/>
                  <a:cs typeface="Proxima Nova"/>
                  <a:sym typeface="Proxima Nova"/>
                </a:rPr>
                <a:t>vs.</a:t>
              </a:r>
              <a:endParaRPr b="1" sz="1600">
                <a:solidFill>
                  <a:srgbClr val="FFFFFF"/>
                </a:solidFill>
                <a:latin typeface="Proxima Nova"/>
                <a:ea typeface="Proxima Nova"/>
                <a:cs typeface="Proxima Nova"/>
                <a:sym typeface="Proxima Nova"/>
              </a:endParaRPr>
            </a:p>
          </p:txBody>
        </p:sp>
      </p:grpSp>
      <p:sp>
        <p:nvSpPr>
          <p:cNvPr id="1712" name="Google Shape;1712;p165"/>
          <p:cNvSpPr txBox="1"/>
          <p:nvPr>
            <p:ph idx="1" type="body"/>
          </p:nvPr>
        </p:nvSpPr>
        <p:spPr>
          <a:xfrm>
            <a:off x="4980800" y="1637150"/>
            <a:ext cx="3030000" cy="169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highlight>
                  <a:schemeClr val="accent2"/>
                </a:highlight>
              </a:rPr>
              <a:t>Retention</a:t>
            </a:r>
            <a:r>
              <a:rPr b="1" lang="en">
                <a:highlight>
                  <a:schemeClr val="accent2"/>
                </a:highlight>
              </a:rPr>
              <a:t> rate</a:t>
            </a:r>
            <a:r>
              <a:rPr lang="en">
                <a:highlight>
                  <a:schemeClr val="accent2"/>
                </a:highlight>
              </a:rPr>
              <a:t> </a:t>
            </a:r>
            <a:endParaRPr>
              <a:highlight>
                <a:schemeClr val="accent2"/>
              </a:highlight>
            </a:endParaRPr>
          </a:p>
          <a:p>
            <a:pPr indent="0" lvl="0" marL="0" rtl="0" algn="ctr">
              <a:spcBef>
                <a:spcPts val="1000"/>
              </a:spcBef>
              <a:spcAft>
                <a:spcPts val="0"/>
              </a:spcAft>
              <a:buNone/>
            </a:pPr>
            <a:r>
              <a:rPr lang="en"/>
              <a:t>Percentage of customers who return and continue doing business with you.</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166"/>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Email for Everything</a:t>
            </a:r>
            <a:endParaRPr/>
          </a:p>
        </p:txBody>
      </p:sp>
      <p:sp>
        <p:nvSpPr>
          <p:cNvPr id="1718" name="Google Shape;1718;p166"/>
          <p:cNvSpPr txBox="1"/>
          <p:nvPr>
            <p:ph idx="12" type="sldNum"/>
          </p:nvPr>
        </p:nvSpPr>
        <p:spPr>
          <a:xfrm>
            <a:off x="457200" y="4662725"/>
            <a:ext cx="28605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graphicFrame>
        <p:nvGraphicFramePr>
          <p:cNvPr id="1719" name="Google Shape;1719;p166"/>
          <p:cNvGraphicFramePr/>
          <p:nvPr/>
        </p:nvGraphicFramePr>
        <p:xfrm>
          <a:off x="533413" y="1464302"/>
          <a:ext cx="3000000" cy="3000000"/>
        </p:xfrm>
        <a:graphic>
          <a:graphicData uri="http://schemas.openxmlformats.org/drawingml/2006/table">
            <a:tbl>
              <a:tblPr>
                <a:noFill/>
                <a:tableStyleId>{6424626C-F5A3-4C84-AF0E-E83021F879A7}</a:tableStyleId>
              </a:tblPr>
              <a:tblGrid>
                <a:gridCol w="2152350"/>
                <a:gridCol w="5227225"/>
              </a:tblGrid>
              <a:tr h="754650">
                <a:tc>
                  <a:txBody>
                    <a:bodyPr/>
                    <a:lstStyle/>
                    <a:p>
                      <a:pPr indent="0" lvl="0" marL="0" rtl="0" algn="l">
                        <a:spcBef>
                          <a:spcPts val="0"/>
                        </a:spcBef>
                        <a:spcAft>
                          <a:spcPts val="0"/>
                        </a:spcAft>
                        <a:buClr>
                          <a:srgbClr val="000000"/>
                        </a:buClr>
                        <a:buSzPts val="1100"/>
                        <a:buFont typeface="Arial"/>
                        <a:buNone/>
                      </a:pPr>
                      <a:r>
                        <a:rPr b="1" lang="en" sz="1600">
                          <a:latin typeface="Proxima Nova"/>
                          <a:ea typeface="Proxima Nova"/>
                          <a:cs typeface="Proxima Nova"/>
                          <a:sym typeface="Proxima Nova"/>
                        </a:rPr>
                        <a:t>Notifications and confirmations</a:t>
                      </a:r>
                      <a:endParaRPr b="1" sz="1600">
                        <a:latin typeface="Proxima Nova"/>
                        <a:ea typeface="Proxima Nova"/>
                        <a:cs typeface="Proxima Nova"/>
                        <a:sym typeface="Proxima Nova"/>
                      </a:endParaRPr>
                    </a:p>
                  </a:txBody>
                  <a:tcPr marT="91425" marB="91425" marR="91425" marL="91425" anchor="ctr">
                    <a:lnT cap="flat" cmpd="sng" w="9525">
                      <a:solidFill>
                        <a:srgbClr val="9E9E9E"/>
                      </a:solidFill>
                      <a:prstDash val="solid"/>
                      <a:round/>
                      <a:headEnd len="sm" w="sm" type="none"/>
                      <a:tailEnd len="sm" w="sm" type="none"/>
                    </a:lnT>
                    <a:solidFill>
                      <a:schemeClr val="accent1"/>
                    </a:solidFill>
                  </a:tcPr>
                </a:tc>
                <a:tc>
                  <a:txBody>
                    <a:bodyPr/>
                    <a:lstStyle/>
                    <a:p>
                      <a:pPr indent="0" lvl="0" marL="0" rtl="0" algn="l">
                        <a:spcBef>
                          <a:spcPts val="0"/>
                        </a:spcBef>
                        <a:spcAft>
                          <a:spcPts val="0"/>
                        </a:spcAft>
                        <a:buNone/>
                      </a:pPr>
                      <a:r>
                        <a:rPr lang="en" sz="1600">
                          <a:latin typeface="Proxima Nova"/>
                          <a:ea typeface="Proxima Nova"/>
                          <a:cs typeface="Proxima Nova"/>
                          <a:sym typeface="Proxima Nova"/>
                        </a:rPr>
                        <a:t>A great opportunity to build a relationship with customers and show your brand’s personality.</a:t>
                      </a:r>
                      <a:endParaRPr sz="1600">
                        <a:latin typeface="Proxima Nova"/>
                        <a:ea typeface="Proxima Nova"/>
                        <a:cs typeface="Proxima Nova"/>
                        <a:sym typeface="Proxima Nova"/>
                      </a:endParaRPr>
                    </a:p>
                  </a:txBody>
                  <a:tcPr marT="91425" marB="91425" marR="91425" marL="91425" anchor="ctr"/>
                </a:tc>
              </a:tr>
              <a:tr h="754650">
                <a:tc>
                  <a:txBody>
                    <a:bodyPr/>
                    <a:lstStyle/>
                    <a:p>
                      <a:pPr indent="0" lvl="0" marL="0" rtl="0" algn="l">
                        <a:spcBef>
                          <a:spcPts val="0"/>
                        </a:spcBef>
                        <a:spcAft>
                          <a:spcPts val="0"/>
                        </a:spcAft>
                        <a:buClr>
                          <a:srgbClr val="000000"/>
                        </a:buClr>
                        <a:buSzPts val="1100"/>
                        <a:buFont typeface="Arial"/>
                        <a:buNone/>
                      </a:pPr>
                      <a:r>
                        <a:rPr b="1" lang="en" sz="1600">
                          <a:latin typeface="Proxima Nova"/>
                          <a:ea typeface="Proxima Nova"/>
                          <a:cs typeface="Proxima Nova"/>
                          <a:sym typeface="Proxima Nova"/>
                        </a:rPr>
                        <a:t>Replenishment emails</a:t>
                      </a:r>
                      <a:endParaRPr b="1" sz="1600">
                        <a:latin typeface="Proxima Nova"/>
                        <a:ea typeface="Proxima Nova"/>
                        <a:cs typeface="Proxima Nova"/>
                        <a:sym typeface="Proxima Nova"/>
                      </a:endParaRPr>
                    </a:p>
                  </a:txBody>
                  <a:tcPr marT="91425" marB="91425" marR="91425" marL="91425" anchor="ctr">
                    <a:solidFill>
                      <a:schemeClr val="accent1"/>
                    </a:solidFill>
                  </a:tcPr>
                </a:tc>
                <a:tc>
                  <a:txBody>
                    <a:bodyPr/>
                    <a:lstStyle/>
                    <a:p>
                      <a:pPr indent="0" lvl="0" marL="0" rtl="0" algn="l">
                        <a:spcBef>
                          <a:spcPts val="0"/>
                        </a:spcBef>
                        <a:spcAft>
                          <a:spcPts val="0"/>
                        </a:spcAft>
                        <a:buNone/>
                      </a:pPr>
                      <a:r>
                        <a:rPr lang="en" sz="1600">
                          <a:latin typeface="Proxima Nova"/>
                          <a:ea typeface="Proxima Nova"/>
                          <a:cs typeface="Proxima Nova"/>
                          <a:sym typeface="Proxima Nova"/>
                        </a:rPr>
                        <a:t>Encourage customers to repurchase when they’ve potentially run out of a product.</a:t>
                      </a:r>
                      <a:endParaRPr sz="1600">
                        <a:latin typeface="Proxima Nova"/>
                        <a:ea typeface="Proxima Nova"/>
                        <a:cs typeface="Proxima Nova"/>
                        <a:sym typeface="Proxima Nova"/>
                      </a:endParaRPr>
                    </a:p>
                  </a:txBody>
                  <a:tcPr marT="91425" marB="91425" marR="91425" marL="91425" anchor="ctr"/>
                </a:tc>
              </a:tr>
              <a:tr h="754650">
                <a:tc>
                  <a:txBody>
                    <a:bodyPr/>
                    <a:lstStyle/>
                    <a:p>
                      <a:pPr indent="0" lvl="0" marL="0" rtl="0" algn="l">
                        <a:spcBef>
                          <a:spcPts val="0"/>
                        </a:spcBef>
                        <a:spcAft>
                          <a:spcPts val="0"/>
                        </a:spcAft>
                        <a:buClr>
                          <a:srgbClr val="000000"/>
                        </a:buClr>
                        <a:buSzPts val="1100"/>
                        <a:buFont typeface="Arial"/>
                        <a:buNone/>
                      </a:pPr>
                      <a:r>
                        <a:rPr b="1" lang="en" sz="1600">
                          <a:latin typeface="Proxima Nova"/>
                          <a:ea typeface="Proxima Nova"/>
                          <a:cs typeface="Proxima Nova"/>
                          <a:sym typeface="Proxima Nova"/>
                        </a:rPr>
                        <a:t>Reengagement emails</a:t>
                      </a:r>
                      <a:endParaRPr b="1" sz="1600">
                        <a:latin typeface="Proxima Nova"/>
                        <a:ea typeface="Proxima Nova"/>
                        <a:cs typeface="Proxima Nova"/>
                        <a:sym typeface="Proxima Nova"/>
                      </a:endParaRPr>
                    </a:p>
                  </a:txBody>
                  <a:tcPr marT="91425" marB="91425" marR="91425" marL="91425" anchor="ctr">
                    <a:solidFill>
                      <a:schemeClr val="accent1"/>
                    </a:solidFill>
                  </a:tcPr>
                </a:tc>
                <a:tc>
                  <a:txBody>
                    <a:bodyPr/>
                    <a:lstStyle/>
                    <a:p>
                      <a:pPr indent="0" lvl="0" marL="0" rtl="0" algn="l">
                        <a:spcBef>
                          <a:spcPts val="0"/>
                        </a:spcBef>
                        <a:spcAft>
                          <a:spcPts val="0"/>
                        </a:spcAft>
                        <a:buNone/>
                      </a:pPr>
                      <a:r>
                        <a:rPr lang="en" sz="1600">
                          <a:latin typeface="Proxima Nova"/>
                          <a:ea typeface="Proxima Nova"/>
                          <a:cs typeface="Proxima Nova"/>
                          <a:sym typeface="Proxima Nova"/>
                        </a:rPr>
                        <a:t>Outreach to customers who you haven’t heard from or sold to in a while.</a:t>
                      </a:r>
                      <a:endParaRPr sz="1600">
                        <a:latin typeface="Proxima Nova"/>
                        <a:ea typeface="Proxima Nova"/>
                        <a:cs typeface="Proxima Nova"/>
                        <a:sym typeface="Proxima Nova"/>
                      </a:endParaRPr>
                    </a:p>
                  </a:txBody>
                  <a:tcPr marT="91425" marB="91425" marR="91425" marL="91425" anchor="ctr"/>
                </a:tc>
              </a:tr>
              <a:tr h="754650">
                <a:tc>
                  <a:txBody>
                    <a:bodyPr/>
                    <a:lstStyle/>
                    <a:p>
                      <a:pPr indent="0" lvl="0" marL="0" rtl="0" algn="l">
                        <a:spcBef>
                          <a:spcPts val="0"/>
                        </a:spcBef>
                        <a:spcAft>
                          <a:spcPts val="0"/>
                        </a:spcAft>
                        <a:buClr>
                          <a:srgbClr val="000000"/>
                        </a:buClr>
                        <a:buSzPts val="1100"/>
                        <a:buFont typeface="Arial"/>
                        <a:buNone/>
                      </a:pPr>
                      <a:r>
                        <a:rPr b="1" lang="en" sz="1600">
                          <a:latin typeface="Proxima Nova"/>
                          <a:ea typeface="Proxima Nova"/>
                          <a:cs typeface="Proxima Nova"/>
                          <a:sym typeface="Proxima Nova"/>
                        </a:rPr>
                        <a:t>Winback emails</a:t>
                      </a:r>
                      <a:endParaRPr b="1" sz="1600">
                        <a:latin typeface="Proxima Nova"/>
                        <a:ea typeface="Proxima Nova"/>
                        <a:cs typeface="Proxima Nova"/>
                        <a:sym typeface="Proxima Nova"/>
                      </a:endParaRPr>
                    </a:p>
                  </a:txBody>
                  <a:tcPr marT="91425" marB="91425" marR="91425" marL="91425" anchor="ctr">
                    <a:solidFill>
                      <a:schemeClr val="accent1"/>
                    </a:solidFill>
                  </a:tcPr>
                </a:tc>
                <a:tc>
                  <a:txBody>
                    <a:bodyPr/>
                    <a:lstStyle/>
                    <a:p>
                      <a:pPr indent="0" lvl="0" marL="0" rtl="0" algn="l">
                        <a:spcBef>
                          <a:spcPts val="0"/>
                        </a:spcBef>
                        <a:spcAft>
                          <a:spcPts val="0"/>
                        </a:spcAft>
                        <a:buNone/>
                      </a:pPr>
                      <a:r>
                        <a:rPr lang="en" sz="1600">
                          <a:latin typeface="Proxima Nova"/>
                          <a:ea typeface="Proxima Nova"/>
                          <a:cs typeface="Proxima Nova"/>
                          <a:sym typeface="Proxima Nova"/>
                        </a:rPr>
                        <a:t>Winning back lost or churned customers.</a:t>
                      </a:r>
                      <a:endParaRPr sz="1600">
                        <a:latin typeface="Proxima Nova"/>
                        <a:ea typeface="Proxima Nova"/>
                        <a:cs typeface="Proxima Nova"/>
                        <a:sym typeface="Proxima Nova"/>
                      </a:endParaRPr>
                    </a:p>
                  </a:txBody>
                  <a:tcPr marT="91425" marB="91425" marR="91425" marL="91425" anchor="ctr"/>
                </a:tc>
              </a:tr>
            </a:tbl>
          </a:graphicData>
        </a:graphic>
      </p:graphicFrame>
      <p:sp>
        <p:nvSpPr>
          <p:cNvPr id="1720" name="Google Shape;1720;p166"/>
          <p:cNvSpPr txBox="1"/>
          <p:nvPr/>
        </p:nvSpPr>
        <p:spPr>
          <a:xfrm>
            <a:off x="457200" y="765625"/>
            <a:ext cx="7811100" cy="484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800">
                <a:solidFill>
                  <a:schemeClr val="dk1"/>
                </a:solidFill>
                <a:highlight>
                  <a:schemeClr val="accent2"/>
                </a:highlight>
                <a:latin typeface="Proxima Nova"/>
                <a:ea typeface="Proxima Nova"/>
                <a:cs typeface="Proxima Nova"/>
                <a:sym typeface="Proxima Nova"/>
              </a:rPr>
              <a:t>Email</a:t>
            </a:r>
            <a:r>
              <a:rPr b="1" lang="en" sz="1800">
                <a:solidFill>
                  <a:schemeClr val="dk1"/>
                </a:solidFill>
                <a:latin typeface="Proxima Nova"/>
                <a:ea typeface="Proxima Nova"/>
                <a:cs typeface="Proxima Nova"/>
                <a:sym typeface="Proxima Nova"/>
              </a:rPr>
              <a:t> </a:t>
            </a:r>
            <a:r>
              <a:rPr lang="en" sz="1800">
                <a:solidFill>
                  <a:schemeClr val="dk1"/>
                </a:solidFill>
                <a:latin typeface="Proxima Nova"/>
                <a:ea typeface="Proxima Nova"/>
                <a:cs typeface="Proxima Nova"/>
                <a:sym typeface="Proxima Nova"/>
              </a:rPr>
              <a:t>is the star of the show when it comes to customer retention.</a:t>
            </a:r>
            <a:endParaRPr sz="1800">
              <a:solidFill>
                <a:schemeClr val="dk1"/>
              </a:solidFill>
              <a:latin typeface="Proxima Nova"/>
              <a:ea typeface="Proxima Nova"/>
              <a:cs typeface="Proxima Nova"/>
              <a:sym typeface="Proxima Nova"/>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 name="Shape 1724"/>
        <p:cNvGrpSpPr/>
        <p:nvPr/>
      </p:nvGrpSpPr>
      <p:grpSpPr>
        <a:xfrm>
          <a:off x="0" y="0"/>
          <a:ext cx="0" cy="0"/>
          <a:chOff x="0" y="0"/>
          <a:chExt cx="0" cy="0"/>
        </a:xfrm>
      </p:grpSpPr>
      <p:sp>
        <p:nvSpPr>
          <p:cNvPr id="1725" name="Google Shape;1725;p167"/>
          <p:cNvSpPr txBox="1"/>
          <p:nvPr>
            <p:ph type="title"/>
          </p:nvPr>
        </p:nvSpPr>
        <p:spPr>
          <a:xfrm>
            <a:off x="908850" y="237038"/>
            <a:ext cx="5009400" cy="45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Email Treasure Hunt</a:t>
            </a:r>
            <a:endParaRPr/>
          </a:p>
        </p:txBody>
      </p:sp>
      <p:sp>
        <p:nvSpPr>
          <p:cNvPr id="1726" name="Google Shape;1726;p167"/>
          <p:cNvSpPr txBox="1"/>
          <p:nvPr>
            <p:ph idx="1" type="body"/>
          </p:nvPr>
        </p:nvSpPr>
        <p:spPr>
          <a:xfrm>
            <a:off x="457200" y="1066800"/>
            <a:ext cx="5363700" cy="2937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Look through your email inbox at messages </a:t>
            </a:r>
            <a:br>
              <a:rPr lang="en"/>
            </a:br>
            <a:r>
              <a:rPr lang="en"/>
              <a:t>that you’ve</a:t>
            </a:r>
            <a:r>
              <a:rPr lang="en">
                <a:solidFill>
                  <a:schemeClr val="dk1"/>
                </a:solidFill>
              </a:rPr>
              <a:t> recently</a:t>
            </a:r>
            <a:r>
              <a:rPr lang="en"/>
              <a:t> received from brands.</a:t>
            </a:r>
            <a:endParaRPr/>
          </a:p>
          <a:p>
            <a:pPr indent="0" lvl="0" marL="0" rtl="0" algn="l">
              <a:spcBef>
                <a:spcPts val="1600"/>
              </a:spcBef>
              <a:spcAft>
                <a:spcPts val="0"/>
              </a:spcAft>
              <a:buNone/>
            </a:pPr>
            <a:r>
              <a:rPr lang="en"/>
              <a:t>From your inbox, choose 1–2 emails that you </a:t>
            </a:r>
            <a:br>
              <a:rPr lang="en"/>
            </a:br>
            <a:r>
              <a:rPr lang="en"/>
              <a:t>found </a:t>
            </a:r>
            <a:r>
              <a:rPr b="1" lang="en"/>
              <a:t>engaging</a:t>
            </a:r>
            <a:r>
              <a:rPr lang="en"/>
              <a:t>. Make note of: </a:t>
            </a:r>
            <a:endParaRPr/>
          </a:p>
          <a:p>
            <a:pPr indent="-342900" lvl="0" marL="457200" rtl="0" algn="l">
              <a:spcBef>
                <a:spcPts val="1600"/>
              </a:spcBef>
              <a:spcAft>
                <a:spcPts val="0"/>
              </a:spcAft>
              <a:buSzPts val="1800"/>
              <a:buChar char="●"/>
            </a:pPr>
            <a:r>
              <a:rPr b="1" lang="en"/>
              <a:t>W</a:t>
            </a:r>
            <a:r>
              <a:rPr b="1" lang="en"/>
              <a:t>hat engaged you </a:t>
            </a:r>
            <a:r>
              <a:rPr lang="en"/>
              <a:t>and</a:t>
            </a:r>
            <a:r>
              <a:rPr b="1" lang="en"/>
              <a:t> why</a:t>
            </a:r>
            <a:r>
              <a:rPr lang="en"/>
              <a:t>.</a:t>
            </a:r>
            <a:endParaRPr/>
          </a:p>
          <a:p>
            <a:pPr indent="-342900" lvl="0" marL="457200" rtl="0" algn="l">
              <a:spcBef>
                <a:spcPts val="0"/>
              </a:spcBef>
              <a:spcAft>
                <a:spcPts val="0"/>
              </a:spcAft>
              <a:buSzPts val="1800"/>
              <a:buChar char="●"/>
            </a:pPr>
            <a:r>
              <a:rPr lang="en"/>
              <a:t>Which </a:t>
            </a:r>
            <a:r>
              <a:rPr b="1" lang="en"/>
              <a:t>type </a:t>
            </a:r>
            <a:r>
              <a:rPr lang="en"/>
              <a:t>of email it is (notification/confirmation, replenishment, reengagement, or winback).</a:t>
            </a:r>
            <a:endParaRPr b="1"/>
          </a:p>
        </p:txBody>
      </p:sp>
      <p:sp>
        <p:nvSpPr>
          <p:cNvPr id="1727" name="Google Shape;1727;p167"/>
          <p:cNvSpPr txBox="1"/>
          <p:nvPr>
            <p:ph idx="4"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728" name="Google Shape;1728;p167"/>
          <p:cNvSpPr txBox="1"/>
          <p:nvPr>
            <p:ph idx="12" type="sldNum"/>
          </p:nvPr>
        </p:nvSpPr>
        <p:spPr>
          <a:xfrm>
            <a:off x="-51366" y="474990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729" name="Google Shape;1729;p167"/>
          <p:cNvSpPr txBox="1"/>
          <p:nvPr>
            <p:ph idx="2" type="subTitle"/>
          </p:nvPr>
        </p:nvSpPr>
        <p:spPr>
          <a:xfrm>
            <a:off x="7003805" y="211738"/>
            <a:ext cx="1336200" cy="3288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5 minutes</a:t>
            </a:r>
            <a:endParaRPr/>
          </a:p>
        </p:txBody>
      </p:sp>
      <p:pic>
        <p:nvPicPr>
          <p:cNvPr id="1730" name="Google Shape;1730;p167"/>
          <p:cNvPicPr preferRelativeResize="0"/>
          <p:nvPr/>
        </p:nvPicPr>
        <p:blipFill rotWithShape="1">
          <a:blip r:embed="rId3">
            <a:alphaModFix/>
          </a:blip>
          <a:srcRect b="0" l="16233" r="0" t="0"/>
          <a:stretch/>
        </p:blipFill>
        <p:spPr>
          <a:xfrm>
            <a:off x="6281225" y="1461550"/>
            <a:ext cx="2130402" cy="25431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168"/>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Emails Work?</a:t>
            </a:r>
            <a:endParaRPr/>
          </a:p>
        </p:txBody>
      </p:sp>
      <p:sp>
        <p:nvSpPr>
          <p:cNvPr id="1736" name="Google Shape;1736;p168"/>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grpSp>
        <p:nvGrpSpPr>
          <p:cNvPr id="1737" name="Google Shape;1737;p168"/>
          <p:cNvGrpSpPr/>
          <p:nvPr/>
        </p:nvGrpSpPr>
        <p:grpSpPr>
          <a:xfrm>
            <a:off x="2164438" y="1954625"/>
            <a:ext cx="4761485" cy="2708100"/>
            <a:chOff x="3777263" y="1314125"/>
            <a:chExt cx="4761485" cy="2708100"/>
          </a:xfrm>
        </p:grpSpPr>
        <p:pic>
          <p:nvPicPr>
            <p:cNvPr descr="CTOR" id="1738" name="Google Shape;1738;p168"/>
            <p:cNvPicPr preferRelativeResize="0"/>
            <p:nvPr/>
          </p:nvPicPr>
          <p:blipFill>
            <a:blip r:embed="rId3">
              <a:alphaModFix/>
            </a:blip>
            <a:stretch>
              <a:fillRect/>
            </a:stretch>
          </p:blipFill>
          <p:spPr>
            <a:xfrm>
              <a:off x="3777263" y="1314125"/>
              <a:ext cx="4761475" cy="2708100"/>
            </a:xfrm>
            <a:prstGeom prst="rect">
              <a:avLst/>
            </a:prstGeom>
            <a:noFill/>
            <a:ln>
              <a:noFill/>
            </a:ln>
          </p:spPr>
        </p:pic>
        <p:sp>
          <p:nvSpPr>
            <p:cNvPr id="1739" name="Google Shape;1739;p168"/>
            <p:cNvSpPr/>
            <p:nvPr/>
          </p:nvSpPr>
          <p:spPr>
            <a:xfrm>
              <a:off x="7811300" y="1477225"/>
              <a:ext cx="152100" cy="152100"/>
            </a:xfrm>
            <a:prstGeom prst="ellipse">
              <a:avLst/>
            </a:pr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68"/>
            <p:cNvSpPr/>
            <p:nvPr/>
          </p:nvSpPr>
          <p:spPr>
            <a:xfrm>
              <a:off x="7262709" y="2528291"/>
              <a:ext cx="152100" cy="152100"/>
            </a:xfrm>
            <a:prstGeom prst="ellipse">
              <a:avLst/>
            </a:pr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68"/>
            <p:cNvSpPr/>
            <p:nvPr/>
          </p:nvSpPr>
          <p:spPr>
            <a:xfrm>
              <a:off x="8386647" y="2851731"/>
              <a:ext cx="152100" cy="152100"/>
            </a:xfrm>
            <a:prstGeom prst="ellipse">
              <a:avLst/>
            </a:pr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68"/>
            <p:cNvSpPr/>
            <p:nvPr/>
          </p:nvSpPr>
          <p:spPr>
            <a:xfrm>
              <a:off x="6715456" y="2266831"/>
              <a:ext cx="152100" cy="152100"/>
            </a:xfrm>
            <a:prstGeom prst="ellipse">
              <a:avLst/>
            </a:pr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68"/>
            <p:cNvSpPr/>
            <p:nvPr/>
          </p:nvSpPr>
          <p:spPr>
            <a:xfrm>
              <a:off x="6108781" y="1779156"/>
              <a:ext cx="152100" cy="152100"/>
            </a:xfrm>
            <a:prstGeom prst="ellipse">
              <a:avLst/>
            </a:pr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68"/>
            <p:cNvSpPr/>
            <p:nvPr/>
          </p:nvSpPr>
          <p:spPr>
            <a:xfrm>
              <a:off x="5609400" y="1931259"/>
              <a:ext cx="152100" cy="152100"/>
            </a:xfrm>
            <a:prstGeom prst="ellipse">
              <a:avLst/>
            </a:pr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68"/>
            <p:cNvSpPr/>
            <p:nvPr/>
          </p:nvSpPr>
          <p:spPr>
            <a:xfrm>
              <a:off x="5099975" y="2161334"/>
              <a:ext cx="152100" cy="152100"/>
            </a:xfrm>
            <a:prstGeom prst="ellipse">
              <a:avLst/>
            </a:pr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68"/>
            <p:cNvSpPr/>
            <p:nvPr/>
          </p:nvSpPr>
          <p:spPr>
            <a:xfrm>
              <a:off x="3985600" y="3136734"/>
              <a:ext cx="152100" cy="152100"/>
            </a:xfrm>
            <a:prstGeom prst="ellipse">
              <a:avLst/>
            </a:pr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68"/>
            <p:cNvSpPr/>
            <p:nvPr/>
          </p:nvSpPr>
          <p:spPr>
            <a:xfrm>
              <a:off x="4552209" y="3394925"/>
              <a:ext cx="152100" cy="152100"/>
            </a:xfrm>
            <a:prstGeom prst="ellipse">
              <a:avLst/>
            </a:prstGeom>
            <a:solidFill>
              <a:schemeClr val="dk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8" name="Google Shape;1748;p168"/>
          <p:cNvSpPr txBox="1"/>
          <p:nvPr>
            <p:ph idx="2" type="body"/>
          </p:nvPr>
        </p:nvSpPr>
        <p:spPr>
          <a:xfrm>
            <a:off x="4572000" y="4712925"/>
            <a:ext cx="36918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1" lang="en"/>
              <a:t>Source</a:t>
            </a:r>
            <a:r>
              <a:rPr lang="en"/>
              <a:t>: </a:t>
            </a:r>
            <a:r>
              <a:rPr lang="en" u="sng">
                <a:solidFill>
                  <a:schemeClr val="hlink"/>
                </a:solidFill>
                <a:hlinkClick r:id="rId4"/>
              </a:rPr>
              <a:t>Listrak</a:t>
            </a:r>
            <a:endParaRPr/>
          </a:p>
        </p:txBody>
      </p:sp>
      <p:sp>
        <p:nvSpPr>
          <p:cNvPr id="1749" name="Google Shape;1749;p168"/>
          <p:cNvSpPr/>
          <p:nvPr/>
        </p:nvSpPr>
        <p:spPr>
          <a:xfrm>
            <a:off x="4760438" y="1030950"/>
            <a:ext cx="2939100" cy="745800"/>
          </a:xfrm>
          <a:prstGeom prst="wedgeRoundRectCallout">
            <a:avLst>
              <a:gd fmla="val -4545" name="adj1"/>
              <a:gd fmla="val 75392" name="adj2"/>
              <a:gd fmla="val 0" name="adj3"/>
            </a:avLst>
          </a:prstGeom>
          <a:solidFill>
            <a:schemeClr val="accen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dk1"/>
                </a:solidFill>
                <a:latin typeface="Proxima Nova"/>
                <a:ea typeface="Proxima Nova"/>
                <a:cs typeface="Proxima Nova"/>
                <a:sym typeface="Proxima Nova"/>
              </a:rPr>
              <a:t>Replenishment emails</a:t>
            </a:r>
            <a:r>
              <a:rPr lang="en">
                <a:solidFill>
                  <a:schemeClr val="dk1"/>
                </a:solidFill>
                <a:latin typeface="Proxima Nova"/>
                <a:ea typeface="Proxima Nova"/>
                <a:cs typeface="Proxima Nova"/>
                <a:sym typeface="Proxima Nova"/>
              </a:rPr>
              <a:t> have the highest click-to-open rate at 56%.</a:t>
            </a:r>
            <a:endParaRPr/>
          </a:p>
        </p:txBody>
      </p:sp>
      <p:sp>
        <p:nvSpPr>
          <p:cNvPr id="1750" name="Google Shape;1750;p168"/>
          <p:cNvSpPr/>
          <p:nvPr/>
        </p:nvSpPr>
        <p:spPr>
          <a:xfrm>
            <a:off x="7209713" y="2571750"/>
            <a:ext cx="1503900" cy="1836900"/>
          </a:xfrm>
          <a:prstGeom prst="wedgeRoundRectCallout">
            <a:avLst>
              <a:gd fmla="val -82572" name="adj1"/>
              <a:gd fmla="val 13638" name="adj2"/>
              <a:gd fmla="val 0" name="adj3"/>
            </a:avLst>
          </a:prstGeom>
          <a:solidFill>
            <a:schemeClr val="accen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dk1"/>
                </a:solidFill>
                <a:latin typeface="Proxima Nova"/>
                <a:ea typeface="Proxima Nova"/>
                <a:cs typeface="Proxima Nova"/>
                <a:sym typeface="Proxima Nova"/>
              </a:rPr>
              <a:t>Winback emails</a:t>
            </a:r>
            <a:r>
              <a:rPr lang="en">
                <a:solidFill>
                  <a:schemeClr val="dk1"/>
                </a:solidFill>
                <a:latin typeface="Proxima Nova"/>
                <a:ea typeface="Proxima Nova"/>
                <a:cs typeface="Proxima Nova"/>
                <a:sym typeface="Proxima Nova"/>
              </a:rPr>
              <a:t> are the last line of defense in combating customer churn.</a:t>
            </a:r>
            <a:endParaRPr/>
          </a:p>
        </p:txBody>
      </p:sp>
      <p:sp>
        <p:nvSpPr>
          <p:cNvPr id="1751" name="Google Shape;1751;p168"/>
          <p:cNvSpPr/>
          <p:nvPr/>
        </p:nvSpPr>
        <p:spPr>
          <a:xfrm>
            <a:off x="430388" y="1168975"/>
            <a:ext cx="3406800" cy="1009500"/>
          </a:xfrm>
          <a:prstGeom prst="wedgeRoundRectCallout">
            <a:avLst>
              <a:gd fmla="val 60760" name="adj1"/>
              <a:gd fmla="val 55552" name="adj2"/>
              <a:gd fmla="val 0" name="adj3"/>
            </a:avLst>
          </a:prstGeom>
          <a:solidFill>
            <a:schemeClr val="accen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a:solidFill>
                  <a:schemeClr val="dk1"/>
                </a:solidFill>
                <a:latin typeface="Proxima Nova"/>
                <a:ea typeface="Proxima Nova"/>
                <a:cs typeface="Proxima Nova"/>
                <a:sym typeface="Proxima Nova"/>
              </a:rPr>
              <a:t>Targeted reengagement emails </a:t>
            </a:r>
            <a:r>
              <a:rPr lang="en">
                <a:solidFill>
                  <a:schemeClr val="dk1"/>
                </a:solidFill>
                <a:latin typeface="Proxima Nova"/>
                <a:ea typeface="Proxima Nova"/>
                <a:cs typeface="Proxima Nova"/>
                <a:sym typeface="Proxima Nova"/>
              </a:rPr>
              <a:t>(abandonment, back-in-stock alerts, loyalty) have high engagement.</a:t>
            </a:r>
            <a:endParaRPr>
              <a:solidFill>
                <a:schemeClr val="dk1"/>
              </a:solidFill>
              <a:latin typeface="Proxima Nova"/>
              <a:ea typeface="Proxima Nova"/>
              <a:cs typeface="Proxima Nova"/>
              <a:sym typeface="Proxima Nova"/>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5" name="Shape 1755"/>
        <p:cNvGrpSpPr/>
        <p:nvPr/>
      </p:nvGrpSpPr>
      <p:grpSpPr>
        <a:xfrm>
          <a:off x="0" y="0"/>
          <a:ext cx="0" cy="0"/>
          <a:chOff x="0" y="0"/>
          <a:chExt cx="0" cy="0"/>
        </a:xfrm>
      </p:grpSpPr>
      <p:sp>
        <p:nvSpPr>
          <p:cNvPr id="1756" name="Google Shape;1756;p169"/>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Abandonment Reminders</a:t>
            </a:r>
            <a:endParaRPr/>
          </a:p>
        </p:txBody>
      </p:sp>
      <p:sp>
        <p:nvSpPr>
          <p:cNvPr id="1757" name="Google Shape;1757;p169"/>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1758" name="Google Shape;1758;p169"/>
          <p:cNvPicPr preferRelativeResize="0"/>
          <p:nvPr/>
        </p:nvPicPr>
        <p:blipFill>
          <a:blip r:embed="rId3">
            <a:alphaModFix/>
          </a:blip>
          <a:stretch>
            <a:fillRect/>
          </a:stretch>
        </p:blipFill>
        <p:spPr>
          <a:xfrm>
            <a:off x="3072362" y="965900"/>
            <a:ext cx="2999275" cy="3612124"/>
          </a:xfrm>
          <a:prstGeom prst="rect">
            <a:avLst/>
          </a:prstGeom>
          <a:noFill/>
          <a:ln cap="flat" cmpd="sng" w="9525">
            <a:solidFill>
              <a:srgbClr val="B7B7B7"/>
            </a:solidFill>
            <a:prstDash val="solid"/>
            <a:round/>
            <a:headEnd len="sm" w="sm" type="none"/>
            <a:tailEnd len="sm" w="sm" type="none"/>
          </a:ln>
        </p:spPr>
      </p:pic>
      <p:pic>
        <p:nvPicPr>
          <p:cNvPr id="1759" name="Google Shape;1759;p169"/>
          <p:cNvPicPr preferRelativeResize="0"/>
          <p:nvPr/>
        </p:nvPicPr>
        <p:blipFill>
          <a:blip r:embed="rId4">
            <a:alphaModFix/>
          </a:blip>
          <a:stretch>
            <a:fillRect/>
          </a:stretch>
        </p:blipFill>
        <p:spPr>
          <a:xfrm>
            <a:off x="7815895" y="787800"/>
            <a:ext cx="1209330" cy="994200"/>
          </a:xfrm>
          <a:prstGeom prst="rect">
            <a:avLst/>
          </a:prstGeom>
          <a:noFill/>
          <a:ln>
            <a:noFill/>
          </a:ln>
          <a:effectLst>
            <a:outerShdw blurRad="57150" rotWithShape="0" algn="bl" dir="5400000" dist="19050">
              <a:srgbClr val="000000">
                <a:alpha val="50000"/>
              </a:srgbClr>
            </a:outerShdw>
          </a:effectLst>
        </p:spPr>
      </p:pic>
      <p:sp>
        <p:nvSpPr>
          <p:cNvPr id="1760" name="Google Shape;1760;p169"/>
          <p:cNvSpPr txBox="1"/>
          <p:nvPr/>
        </p:nvSpPr>
        <p:spPr>
          <a:xfrm>
            <a:off x="7815900" y="787800"/>
            <a:ext cx="1328100" cy="10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Proxima Nova"/>
                <a:ea typeface="Proxima Nova"/>
                <a:cs typeface="Proxima Nova"/>
                <a:sym typeface="Proxima Nova"/>
              </a:rPr>
              <a:t>LXA note</a:t>
            </a:r>
            <a:endParaRPr b="1" sz="1100">
              <a:latin typeface="Proxima Nova"/>
              <a:ea typeface="Proxima Nova"/>
              <a:cs typeface="Proxima Nova"/>
              <a:sym typeface="Proxima Nova"/>
            </a:endParaRPr>
          </a:p>
          <a:p>
            <a:pPr indent="0" lvl="0" marL="0" rtl="0" algn="l">
              <a:spcBef>
                <a:spcPts val="1000"/>
              </a:spcBef>
              <a:spcAft>
                <a:spcPts val="0"/>
              </a:spcAft>
              <a:buNone/>
            </a:pPr>
            <a:r>
              <a:rPr lang="en" sz="1000">
                <a:latin typeface="Proxima Nova"/>
                <a:ea typeface="Proxima Nova"/>
                <a:cs typeface="Proxima Nova"/>
                <a:sym typeface="Proxima Nova"/>
              </a:rPr>
              <a:t>Swap out example with one more relevant to client.</a:t>
            </a:r>
            <a:endParaRPr sz="1000">
              <a:latin typeface="Proxima Nova"/>
              <a:ea typeface="Proxima Nova"/>
              <a:cs typeface="Proxima Nova"/>
              <a:sym typeface="Proxima Nova"/>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4" name="Shape 1764"/>
        <p:cNvGrpSpPr/>
        <p:nvPr/>
      </p:nvGrpSpPr>
      <p:grpSpPr>
        <a:xfrm>
          <a:off x="0" y="0"/>
          <a:ext cx="0" cy="0"/>
          <a:chOff x="0" y="0"/>
          <a:chExt cx="0" cy="0"/>
        </a:xfrm>
      </p:grpSpPr>
      <p:sp>
        <p:nvSpPr>
          <p:cNvPr id="1765" name="Google Shape;1765;p170"/>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Replenishment</a:t>
            </a:r>
            <a:r>
              <a:rPr lang="en"/>
              <a:t> Reminder</a:t>
            </a:r>
            <a:endParaRPr/>
          </a:p>
        </p:txBody>
      </p:sp>
      <p:sp>
        <p:nvSpPr>
          <p:cNvPr id="1766" name="Google Shape;1766;p170"/>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1767" name="Google Shape;1767;p170"/>
          <p:cNvPicPr preferRelativeResize="0"/>
          <p:nvPr/>
        </p:nvPicPr>
        <p:blipFill>
          <a:blip r:embed="rId3">
            <a:alphaModFix/>
          </a:blip>
          <a:stretch>
            <a:fillRect/>
          </a:stretch>
        </p:blipFill>
        <p:spPr>
          <a:xfrm>
            <a:off x="457202" y="1186813"/>
            <a:ext cx="4196976" cy="2958751"/>
          </a:xfrm>
          <a:prstGeom prst="rect">
            <a:avLst/>
          </a:prstGeom>
          <a:noFill/>
          <a:ln cap="flat" cmpd="sng" w="9525">
            <a:solidFill>
              <a:srgbClr val="B7B7B7"/>
            </a:solidFill>
            <a:prstDash val="solid"/>
            <a:round/>
            <a:headEnd len="sm" w="sm" type="none"/>
            <a:tailEnd len="sm" w="sm" type="none"/>
          </a:ln>
        </p:spPr>
      </p:pic>
      <p:pic>
        <p:nvPicPr>
          <p:cNvPr id="1768" name="Google Shape;1768;p170"/>
          <p:cNvPicPr preferRelativeResize="0"/>
          <p:nvPr/>
        </p:nvPicPr>
        <p:blipFill rotWithShape="1">
          <a:blip r:embed="rId4">
            <a:alphaModFix/>
          </a:blip>
          <a:srcRect b="53559" l="0" r="0" t="3912"/>
          <a:stretch/>
        </p:blipFill>
        <p:spPr>
          <a:xfrm>
            <a:off x="4911800" y="853075"/>
            <a:ext cx="3775000" cy="3626224"/>
          </a:xfrm>
          <a:prstGeom prst="rect">
            <a:avLst/>
          </a:prstGeom>
          <a:noFill/>
          <a:ln cap="flat" cmpd="sng" w="9525">
            <a:solidFill>
              <a:srgbClr val="B7B7B7"/>
            </a:solidFill>
            <a:prstDash val="solid"/>
            <a:round/>
            <a:headEnd len="sm" w="sm" type="none"/>
            <a:tailEnd len="sm" w="sm" type="none"/>
          </a:ln>
        </p:spPr>
      </p:pic>
      <p:pic>
        <p:nvPicPr>
          <p:cNvPr id="1769" name="Google Shape;1769;p170"/>
          <p:cNvPicPr preferRelativeResize="0"/>
          <p:nvPr/>
        </p:nvPicPr>
        <p:blipFill>
          <a:blip r:embed="rId5">
            <a:alphaModFix/>
          </a:blip>
          <a:stretch>
            <a:fillRect/>
          </a:stretch>
        </p:blipFill>
        <p:spPr>
          <a:xfrm>
            <a:off x="7815895" y="34675"/>
            <a:ext cx="1209330" cy="994200"/>
          </a:xfrm>
          <a:prstGeom prst="rect">
            <a:avLst/>
          </a:prstGeom>
          <a:noFill/>
          <a:ln>
            <a:noFill/>
          </a:ln>
          <a:effectLst>
            <a:outerShdw blurRad="57150" rotWithShape="0" algn="bl" dir="5400000" dist="19050">
              <a:srgbClr val="000000">
                <a:alpha val="50000"/>
              </a:srgbClr>
            </a:outerShdw>
          </a:effectLst>
        </p:spPr>
      </p:pic>
      <p:sp>
        <p:nvSpPr>
          <p:cNvPr id="1770" name="Google Shape;1770;p170"/>
          <p:cNvSpPr txBox="1"/>
          <p:nvPr/>
        </p:nvSpPr>
        <p:spPr>
          <a:xfrm>
            <a:off x="7815900" y="34675"/>
            <a:ext cx="1328100" cy="10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Proxima Nova"/>
                <a:ea typeface="Proxima Nova"/>
                <a:cs typeface="Proxima Nova"/>
                <a:sym typeface="Proxima Nova"/>
              </a:rPr>
              <a:t>LXA note</a:t>
            </a:r>
            <a:endParaRPr b="1" sz="1100">
              <a:latin typeface="Proxima Nova"/>
              <a:ea typeface="Proxima Nova"/>
              <a:cs typeface="Proxima Nova"/>
              <a:sym typeface="Proxima Nova"/>
            </a:endParaRPr>
          </a:p>
          <a:p>
            <a:pPr indent="0" lvl="0" marL="0" rtl="0" algn="l">
              <a:spcBef>
                <a:spcPts val="1000"/>
              </a:spcBef>
              <a:spcAft>
                <a:spcPts val="0"/>
              </a:spcAft>
              <a:buNone/>
            </a:pPr>
            <a:r>
              <a:rPr lang="en" sz="1000">
                <a:latin typeface="Proxima Nova"/>
                <a:ea typeface="Proxima Nova"/>
                <a:cs typeface="Proxima Nova"/>
                <a:sym typeface="Proxima Nova"/>
              </a:rPr>
              <a:t>Swap out example with one more relevant to client.</a:t>
            </a:r>
            <a:endParaRPr sz="1000">
              <a:latin typeface="Proxima Nova"/>
              <a:ea typeface="Proxima Nova"/>
              <a:cs typeface="Proxima Nova"/>
              <a:sym typeface="Proxima Nova"/>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4" name="Shape 1774"/>
        <p:cNvGrpSpPr/>
        <p:nvPr/>
      </p:nvGrpSpPr>
      <p:grpSpPr>
        <a:xfrm>
          <a:off x="0" y="0"/>
          <a:ext cx="0" cy="0"/>
          <a:chOff x="0" y="0"/>
          <a:chExt cx="0" cy="0"/>
        </a:xfrm>
      </p:grpSpPr>
      <p:sp>
        <p:nvSpPr>
          <p:cNvPr id="1775" name="Google Shape;1775;p171"/>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Back-in-Stock Reminders</a:t>
            </a:r>
            <a:endParaRPr/>
          </a:p>
        </p:txBody>
      </p:sp>
      <p:sp>
        <p:nvSpPr>
          <p:cNvPr id="1776" name="Google Shape;1776;p171"/>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1777" name="Google Shape;1777;p171"/>
          <p:cNvPicPr preferRelativeResize="0"/>
          <p:nvPr/>
        </p:nvPicPr>
        <p:blipFill>
          <a:blip r:embed="rId3">
            <a:alphaModFix/>
          </a:blip>
          <a:stretch>
            <a:fillRect/>
          </a:stretch>
        </p:blipFill>
        <p:spPr>
          <a:xfrm>
            <a:off x="3292050" y="853075"/>
            <a:ext cx="2559907" cy="3799750"/>
          </a:xfrm>
          <a:prstGeom prst="rect">
            <a:avLst/>
          </a:prstGeom>
          <a:noFill/>
          <a:ln cap="flat" cmpd="sng" w="9525">
            <a:solidFill>
              <a:srgbClr val="B7B7B7"/>
            </a:solidFill>
            <a:prstDash val="solid"/>
            <a:round/>
            <a:headEnd len="sm" w="sm" type="none"/>
            <a:tailEnd len="sm" w="sm" type="none"/>
          </a:ln>
        </p:spPr>
      </p:pic>
      <p:pic>
        <p:nvPicPr>
          <p:cNvPr id="1778" name="Google Shape;1778;p171"/>
          <p:cNvPicPr preferRelativeResize="0"/>
          <p:nvPr/>
        </p:nvPicPr>
        <p:blipFill>
          <a:blip r:embed="rId4">
            <a:alphaModFix/>
          </a:blip>
          <a:stretch>
            <a:fillRect/>
          </a:stretch>
        </p:blipFill>
        <p:spPr>
          <a:xfrm>
            <a:off x="7815895" y="787800"/>
            <a:ext cx="1209330" cy="994200"/>
          </a:xfrm>
          <a:prstGeom prst="rect">
            <a:avLst/>
          </a:prstGeom>
          <a:noFill/>
          <a:ln>
            <a:noFill/>
          </a:ln>
          <a:effectLst>
            <a:outerShdw blurRad="57150" rotWithShape="0" algn="bl" dir="5400000" dist="19050">
              <a:srgbClr val="000000">
                <a:alpha val="50000"/>
              </a:srgbClr>
            </a:outerShdw>
          </a:effectLst>
        </p:spPr>
      </p:pic>
      <p:sp>
        <p:nvSpPr>
          <p:cNvPr id="1779" name="Google Shape;1779;p171"/>
          <p:cNvSpPr txBox="1"/>
          <p:nvPr/>
        </p:nvSpPr>
        <p:spPr>
          <a:xfrm>
            <a:off x="7815900" y="787800"/>
            <a:ext cx="1328100" cy="10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Proxima Nova"/>
                <a:ea typeface="Proxima Nova"/>
                <a:cs typeface="Proxima Nova"/>
                <a:sym typeface="Proxima Nova"/>
              </a:rPr>
              <a:t>LXA note</a:t>
            </a:r>
            <a:endParaRPr b="1" sz="1100">
              <a:latin typeface="Proxima Nova"/>
              <a:ea typeface="Proxima Nova"/>
              <a:cs typeface="Proxima Nova"/>
              <a:sym typeface="Proxima Nova"/>
            </a:endParaRPr>
          </a:p>
          <a:p>
            <a:pPr indent="0" lvl="0" marL="0" rtl="0" algn="l">
              <a:spcBef>
                <a:spcPts val="1000"/>
              </a:spcBef>
              <a:spcAft>
                <a:spcPts val="0"/>
              </a:spcAft>
              <a:buNone/>
            </a:pPr>
            <a:r>
              <a:rPr lang="en" sz="1000">
                <a:latin typeface="Proxima Nova"/>
                <a:ea typeface="Proxima Nova"/>
                <a:cs typeface="Proxima Nova"/>
                <a:sym typeface="Proxima Nova"/>
              </a:rPr>
              <a:t>Swap out example with one more relevant to client.</a:t>
            </a:r>
            <a:endParaRPr sz="1000">
              <a:latin typeface="Proxima Nova"/>
              <a:ea typeface="Proxima Nova"/>
              <a:cs typeface="Proxima Nova"/>
              <a:sym typeface="Proxima Nova"/>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3" name="Shape 1783"/>
        <p:cNvGrpSpPr/>
        <p:nvPr/>
      </p:nvGrpSpPr>
      <p:grpSpPr>
        <a:xfrm>
          <a:off x="0" y="0"/>
          <a:ext cx="0" cy="0"/>
          <a:chOff x="0" y="0"/>
          <a:chExt cx="0" cy="0"/>
        </a:xfrm>
      </p:grpSpPr>
      <p:sp>
        <p:nvSpPr>
          <p:cNvPr id="1784" name="Google Shape;1784;p172"/>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Make It Seasonal</a:t>
            </a:r>
            <a:endParaRPr/>
          </a:p>
        </p:txBody>
      </p:sp>
      <p:sp>
        <p:nvSpPr>
          <p:cNvPr id="1785" name="Google Shape;1785;p172"/>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pic>
        <p:nvPicPr>
          <p:cNvPr id="1786" name="Google Shape;1786;p172"/>
          <p:cNvPicPr preferRelativeResize="0"/>
          <p:nvPr/>
        </p:nvPicPr>
        <p:blipFill rotWithShape="1">
          <a:blip r:embed="rId3">
            <a:alphaModFix/>
          </a:blip>
          <a:srcRect b="1711" l="1413" r="1762" t="1585"/>
          <a:stretch/>
        </p:blipFill>
        <p:spPr>
          <a:xfrm>
            <a:off x="4364999" y="853325"/>
            <a:ext cx="3247764" cy="3611876"/>
          </a:xfrm>
          <a:prstGeom prst="rect">
            <a:avLst/>
          </a:prstGeom>
          <a:noFill/>
          <a:ln cap="flat" cmpd="sng" w="9525">
            <a:solidFill>
              <a:srgbClr val="B7B7B7"/>
            </a:solidFill>
            <a:prstDash val="solid"/>
            <a:round/>
            <a:headEnd len="sm" w="sm" type="none"/>
            <a:tailEnd len="sm" w="sm" type="none"/>
          </a:ln>
        </p:spPr>
      </p:pic>
      <p:pic>
        <p:nvPicPr>
          <p:cNvPr id="1787" name="Google Shape;1787;p172"/>
          <p:cNvPicPr preferRelativeResize="0"/>
          <p:nvPr/>
        </p:nvPicPr>
        <p:blipFill>
          <a:blip r:embed="rId4">
            <a:alphaModFix/>
          </a:blip>
          <a:stretch>
            <a:fillRect/>
          </a:stretch>
        </p:blipFill>
        <p:spPr>
          <a:xfrm>
            <a:off x="1531224" y="853076"/>
            <a:ext cx="2465537" cy="3611876"/>
          </a:xfrm>
          <a:prstGeom prst="rect">
            <a:avLst/>
          </a:prstGeom>
          <a:noFill/>
          <a:ln cap="flat" cmpd="sng" w="9525">
            <a:solidFill>
              <a:srgbClr val="B7B7B7"/>
            </a:solidFill>
            <a:prstDash val="solid"/>
            <a:round/>
            <a:headEnd len="sm" w="sm" type="none"/>
            <a:tailEnd len="sm" w="sm" type="none"/>
          </a:ln>
        </p:spPr>
      </p:pic>
      <p:pic>
        <p:nvPicPr>
          <p:cNvPr id="1788" name="Google Shape;1788;p172"/>
          <p:cNvPicPr preferRelativeResize="0"/>
          <p:nvPr/>
        </p:nvPicPr>
        <p:blipFill>
          <a:blip r:embed="rId5">
            <a:alphaModFix/>
          </a:blip>
          <a:stretch>
            <a:fillRect/>
          </a:stretch>
        </p:blipFill>
        <p:spPr>
          <a:xfrm>
            <a:off x="7815895" y="787800"/>
            <a:ext cx="1209330" cy="994200"/>
          </a:xfrm>
          <a:prstGeom prst="rect">
            <a:avLst/>
          </a:prstGeom>
          <a:noFill/>
          <a:ln>
            <a:noFill/>
          </a:ln>
          <a:effectLst>
            <a:outerShdw blurRad="57150" rotWithShape="0" algn="bl" dir="5400000" dist="19050">
              <a:srgbClr val="000000">
                <a:alpha val="50000"/>
              </a:srgbClr>
            </a:outerShdw>
          </a:effectLst>
        </p:spPr>
      </p:pic>
      <p:sp>
        <p:nvSpPr>
          <p:cNvPr id="1789" name="Google Shape;1789;p172"/>
          <p:cNvSpPr txBox="1"/>
          <p:nvPr/>
        </p:nvSpPr>
        <p:spPr>
          <a:xfrm>
            <a:off x="7815900" y="787800"/>
            <a:ext cx="1328100" cy="10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latin typeface="Proxima Nova"/>
                <a:ea typeface="Proxima Nova"/>
                <a:cs typeface="Proxima Nova"/>
                <a:sym typeface="Proxima Nova"/>
              </a:rPr>
              <a:t>LXA note</a:t>
            </a:r>
            <a:endParaRPr b="1" sz="1100">
              <a:latin typeface="Proxima Nova"/>
              <a:ea typeface="Proxima Nova"/>
              <a:cs typeface="Proxima Nova"/>
              <a:sym typeface="Proxima Nova"/>
            </a:endParaRPr>
          </a:p>
          <a:p>
            <a:pPr indent="0" lvl="0" marL="0" rtl="0" algn="l">
              <a:spcBef>
                <a:spcPts val="1000"/>
              </a:spcBef>
              <a:spcAft>
                <a:spcPts val="0"/>
              </a:spcAft>
              <a:buNone/>
            </a:pPr>
            <a:r>
              <a:rPr lang="en" sz="1000">
                <a:latin typeface="Proxima Nova"/>
                <a:ea typeface="Proxima Nova"/>
                <a:cs typeface="Proxima Nova"/>
                <a:sym typeface="Proxima Nova"/>
              </a:rPr>
              <a:t>Swap out example with one more relevant to client.</a:t>
            </a:r>
            <a:endParaRPr sz="1000">
              <a:latin typeface="Proxima Nova"/>
              <a:ea typeface="Proxima Nova"/>
              <a:cs typeface="Proxima Nova"/>
              <a:sym typeface="Proxima Nova"/>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173"/>
          <p:cNvSpPr txBox="1"/>
          <p:nvPr>
            <p:ph type="title"/>
          </p:nvPr>
        </p:nvSpPr>
        <p:spPr>
          <a:xfrm>
            <a:off x="457200" y="2803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Winback Time</a:t>
            </a:r>
            <a:endParaRPr/>
          </a:p>
        </p:txBody>
      </p:sp>
      <p:sp>
        <p:nvSpPr>
          <p:cNvPr id="1795" name="Google Shape;1795;p173"/>
          <p:cNvSpPr txBox="1"/>
          <p:nvPr>
            <p:ph idx="12" type="sldNum"/>
          </p:nvPr>
        </p:nvSpPr>
        <p:spPr>
          <a:xfrm>
            <a:off x="457200" y="4662725"/>
            <a:ext cx="2372100" cy="393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r>
              <a:rPr lang="en"/>
              <a:t> | © 2020 General Assembly</a:t>
            </a:r>
            <a:endParaRPr/>
          </a:p>
        </p:txBody>
      </p:sp>
      <p:sp>
        <p:nvSpPr>
          <p:cNvPr id="1796" name="Google Shape;1796;p173"/>
          <p:cNvSpPr txBox="1"/>
          <p:nvPr>
            <p:ph idx="4294967295" type="body"/>
          </p:nvPr>
        </p:nvSpPr>
        <p:spPr>
          <a:xfrm>
            <a:off x="457200" y="838200"/>
            <a:ext cx="4578300" cy="2937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1"/>
                </a:solidFill>
              </a:rPr>
              <a:t>Haven’t heard from a customer in a while?</a:t>
            </a:r>
            <a:r>
              <a:rPr lang="en">
                <a:solidFill>
                  <a:schemeClr val="dk1"/>
                </a:solidFill>
              </a:rPr>
              <a:t> They may have </a:t>
            </a:r>
            <a:r>
              <a:rPr b="1" lang="en">
                <a:solidFill>
                  <a:schemeClr val="dk1"/>
                </a:solidFill>
              </a:rPr>
              <a:t>churned</a:t>
            </a:r>
            <a:r>
              <a:rPr lang="en">
                <a:solidFill>
                  <a:schemeClr val="dk1"/>
                </a:solidFill>
              </a:rPr>
              <a:t>.</a:t>
            </a:r>
            <a:endParaRPr>
              <a:solidFill>
                <a:schemeClr val="dk1"/>
              </a:solidFill>
            </a:endParaRPr>
          </a:p>
          <a:p>
            <a:pPr indent="0" lvl="0" marL="0" rtl="0" algn="l">
              <a:lnSpc>
                <a:spcPct val="115000"/>
              </a:lnSpc>
              <a:spcBef>
                <a:spcPts val="1000"/>
              </a:spcBef>
              <a:spcAft>
                <a:spcPts val="0"/>
              </a:spcAft>
              <a:buNone/>
            </a:pPr>
            <a:r>
              <a:rPr lang="en">
                <a:solidFill>
                  <a:schemeClr val="dk1"/>
                </a:solidFill>
              </a:rPr>
              <a:t>It’s time to </a:t>
            </a:r>
            <a:r>
              <a:rPr b="1" lang="en">
                <a:solidFill>
                  <a:schemeClr val="dk1"/>
                </a:solidFill>
              </a:rPr>
              <a:t>win them back</a:t>
            </a:r>
            <a:r>
              <a:rPr lang="en">
                <a:solidFill>
                  <a:schemeClr val="dk1"/>
                </a:solidFill>
              </a:rPr>
              <a:t>!</a:t>
            </a:r>
            <a:endParaRPr>
              <a:solidFill>
                <a:schemeClr val="dk1"/>
              </a:solidFill>
            </a:endParaRPr>
          </a:p>
          <a:p>
            <a:pPr indent="-342900" lvl="0" marL="457200" rtl="0" algn="l">
              <a:lnSpc>
                <a:spcPct val="115000"/>
              </a:lnSpc>
              <a:spcBef>
                <a:spcPts val="1000"/>
              </a:spcBef>
              <a:spcAft>
                <a:spcPts val="0"/>
              </a:spcAft>
              <a:buClr>
                <a:schemeClr val="dk1"/>
              </a:buClr>
              <a:buSzPts val="1800"/>
              <a:buChar char="●"/>
            </a:pPr>
            <a:r>
              <a:rPr lang="en">
                <a:solidFill>
                  <a:schemeClr val="dk1"/>
                </a:solidFill>
              </a:rPr>
              <a:t>Reengage lapsed customers.</a:t>
            </a:r>
            <a:endParaRPr>
              <a:solidFill>
                <a:schemeClr val="dk1"/>
              </a:solidFill>
            </a:endParaRPr>
          </a:p>
          <a:p>
            <a:pPr indent="-342900" lvl="0" marL="457200" rtl="0" algn="l">
              <a:lnSpc>
                <a:spcPct val="115000"/>
              </a:lnSpc>
              <a:spcBef>
                <a:spcPts val="1000"/>
              </a:spcBef>
              <a:spcAft>
                <a:spcPts val="0"/>
              </a:spcAft>
              <a:buClr>
                <a:schemeClr val="dk1"/>
              </a:buClr>
              <a:buSzPts val="1800"/>
              <a:buChar char="●"/>
            </a:pPr>
            <a:r>
              <a:rPr lang="en">
                <a:solidFill>
                  <a:schemeClr val="dk1"/>
                </a:solidFill>
              </a:rPr>
              <a:t>Incentivize them to return.</a:t>
            </a:r>
            <a:endParaRPr>
              <a:solidFill>
                <a:schemeClr val="dk1"/>
              </a:solidFill>
            </a:endParaRPr>
          </a:p>
          <a:p>
            <a:pPr indent="-342900" lvl="0" marL="457200" rtl="0" algn="l">
              <a:lnSpc>
                <a:spcPct val="115000"/>
              </a:lnSpc>
              <a:spcBef>
                <a:spcPts val="1000"/>
              </a:spcBef>
              <a:spcAft>
                <a:spcPts val="0"/>
              </a:spcAft>
              <a:buClr>
                <a:schemeClr val="dk1"/>
              </a:buClr>
              <a:buSzPts val="1800"/>
              <a:buChar char="●"/>
            </a:pPr>
            <a:r>
              <a:rPr lang="en">
                <a:solidFill>
                  <a:schemeClr val="dk1"/>
                </a:solidFill>
              </a:rPr>
              <a:t>Confirm they want to unsubscribe.</a:t>
            </a:r>
            <a:endParaRPr>
              <a:solidFill>
                <a:schemeClr val="dk1"/>
              </a:solidFill>
            </a:endParaRPr>
          </a:p>
          <a:p>
            <a:pPr indent="0" lvl="0" marL="0" rtl="0" algn="l">
              <a:lnSpc>
                <a:spcPct val="115000"/>
              </a:lnSpc>
              <a:spcBef>
                <a:spcPts val="1000"/>
              </a:spcBef>
              <a:spcAft>
                <a:spcPts val="0"/>
              </a:spcAft>
              <a:buNone/>
            </a:pPr>
            <a:r>
              <a:t/>
            </a:r>
            <a:endParaRPr>
              <a:solidFill>
                <a:schemeClr val="dk1"/>
              </a:solidFill>
            </a:endParaRPr>
          </a:p>
          <a:p>
            <a:pPr indent="0" lvl="0" marL="0" rtl="0" algn="l">
              <a:lnSpc>
                <a:spcPct val="115000"/>
              </a:lnSpc>
              <a:spcBef>
                <a:spcPts val="1000"/>
              </a:spcBef>
              <a:spcAft>
                <a:spcPts val="1000"/>
              </a:spcAft>
              <a:buNone/>
            </a:pPr>
            <a:r>
              <a:t/>
            </a:r>
            <a:endParaRPr>
              <a:solidFill>
                <a:schemeClr val="dk1"/>
              </a:solidFill>
            </a:endParaRPr>
          </a:p>
        </p:txBody>
      </p:sp>
      <p:pic>
        <p:nvPicPr>
          <p:cNvPr id="1797" name="Google Shape;1797;p173"/>
          <p:cNvPicPr preferRelativeResize="0"/>
          <p:nvPr/>
        </p:nvPicPr>
        <p:blipFill>
          <a:blip r:embed="rId3">
            <a:alphaModFix/>
          </a:blip>
          <a:stretch>
            <a:fillRect/>
          </a:stretch>
        </p:blipFill>
        <p:spPr>
          <a:xfrm>
            <a:off x="5132475" y="1494038"/>
            <a:ext cx="3651300" cy="228206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rriculum Template">
  <a:themeElements>
    <a:clrScheme name="Simple Light">
      <a:dk1>
        <a:srgbClr val="000000"/>
      </a:dk1>
      <a:lt1>
        <a:srgbClr val="FFFFFF"/>
      </a:lt1>
      <a:dk2>
        <a:srgbClr val="E51B24"/>
      </a:dk2>
      <a:lt2>
        <a:srgbClr val="017991"/>
      </a:lt2>
      <a:accent1>
        <a:srgbClr val="00A7BD"/>
      </a:accent1>
      <a:accent2>
        <a:srgbClr val="FFDB00"/>
      </a:accent2>
      <a:accent3>
        <a:srgbClr val="7DEBD9"/>
      </a:accent3>
      <a:accent4>
        <a:srgbClr val="70B0FA"/>
      </a:accent4>
      <a:accent5>
        <a:srgbClr val="3D6BD4"/>
      </a:accent5>
      <a:accent6>
        <a:srgbClr val="C996BF"/>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A Slide Template (7.20)">
  <a:themeElements>
    <a:clrScheme name="Simple Light">
      <a:dk1>
        <a:srgbClr val="000000"/>
      </a:dk1>
      <a:lt1>
        <a:srgbClr val="FFFFFF"/>
      </a:lt1>
      <a:dk2>
        <a:srgbClr val="E41A23"/>
      </a:dk2>
      <a:lt2>
        <a:srgbClr val="017991"/>
      </a:lt2>
      <a:accent1>
        <a:srgbClr val="00A7BD"/>
      </a:accent1>
      <a:accent2>
        <a:srgbClr val="FFDB00"/>
      </a:accent2>
      <a:accent3>
        <a:srgbClr val="7DEBD9"/>
      </a:accent3>
      <a:accent4>
        <a:srgbClr val="70B0FA"/>
      </a:accent4>
      <a:accent5>
        <a:srgbClr val="3D6BD4"/>
      </a:accent5>
      <a:accent6>
        <a:srgbClr val="C996BF"/>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